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embeddedFontLs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" panose="02040503050406030204" pitchFamily="18" charset="0"/>
      <p:regular r:id="rId50"/>
      <p:bold r:id="rId51"/>
      <p:italic r:id="rId52"/>
      <p:boldItalic r:id="rId53"/>
    </p:embeddedFont>
    <p:embeddedFont>
      <p:font typeface="Helvetica Neue" panose="020B0604020202020204" charset="0"/>
      <p:regular r:id="rId54"/>
      <p:bold r:id="rId55"/>
      <p:italic r:id="rId56"/>
      <p:boldItalic r:id="rId57"/>
    </p:embeddedFont>
    <p:embeddedFont>
      <p:font typeface="Rockwell" panose="02060603020205020403" pitchFamily="18" charset="0"/>
      <p:regular r:id="rId58"/>
      <p:bold r:id="rId59"/>
      <p:italic r:id="rId60"/>
      <p:boldItalic r:id="rId61"/>
    </p:embeddedFont>
    <p:embeddedFont>
      <p:font typeface="Trebuchet MS" panose="020B060302020202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gHmzPW9Qhmt9SHkvXP5pYxdo4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091CF8-B52A-4133-8D7A-922182DDCEC1}">
  <a:tblStyle styleId="{23091CF8-B52A-4133-8D7A-922182DDCE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7B85F0-A3BC-4F27-AA4F-F66DA65808A2}" styleName="Table_1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Semua barang adalah tertakluk di bawah cukai jualan kecuali barang yang dikecualikan di bawah </a:t>
            </a:r>
            <a:r>
              <a:rPr lang="en-US" b="1"/>
              <a:t>Perintah Cukai Jualan (Barang yang Dikecualikan Daripada Cukai) 2018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Semua barang adalah tertakluk di bawah cukai jualan kecuali barang yang dikecualikan di bawah </a:t>
            </a:r>
            <a:r>
              <a:rPr lang="en-US" b="1"/>
              <a:t>Perintah Cukai Jualan (Barang yang Dikecualikan Daripada Cukai) 2018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9" name="Google Shape;63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1" name="Google Shape;68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17" name="Google Shape;71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1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1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41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Google Shape;23;p41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0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1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51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7" name="Google Shape;107;p5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1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5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2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2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4" name="Google Shape;114;p52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5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52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7" name="Google Shape;117;p5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4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42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7" name="Google Shape;37;p42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2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2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  <a:defRPr sz="4800" b="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87"/>
              <a:buNone/>
              <a:defRPr sz="1867" b="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/>
          <p:nvPr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" name="Google Shape;44;p43"/>
          <p:cNvSpPr/>
          <p:nvPr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5" name="Google Shape;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>
            <a:spLocks noGrp="1"/>
          </p:cNvSpPr>
          <p:nvPr>
            <p:ph type="body" idx="1"/>
          </p:nvPr>
        </p:nvSpPr>
        <p:spPr>
          <a:xfrm>
            <a:off x="0" y="4762990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80"/>
              <a:buNone/>
              <a:defRPr sz="4800" b="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body" idx="2"/>
          </p:nvPr>
        </p:nvSpPr>
        <p:spPr>
          <a:xfrm>
            <a:off x="-197" y="5531075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87"/>
              <a:buNone/>
              <a:defRPr sz="1867" b="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/>
          <p:nvPr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7" name="Google Shape;57;p45" descr="E:\002-KIMS BUSINESS\007-02-Fullslidesppt-Contents\20161228\02-edu\bulb-ite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49802" y="1518948"/>
            <a:ext cx="1092397" cy="242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/>
        </p:nvSpPr>
        <p:spPr>
          <a:xfrm>
            <a:off x="10777025" y="6453832"/>
            <a:ext cx="72530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1" name="Google Shape;71;p48"/>
          <p:cNvGrpSpPr/>
          <p:nvPr/>
        </p:nvGrpSpPr>
        <p:grpSpPr>
          <a:xfrm flipH="1">
            <a:off x="10709291" y="6363582"/>
            <a:ext cx="1333500" cy="455612"/>
            <a:chOff x="99" y="3981"/>
            <a:chExt cx="630" cy="287"/>
          </a:xfrm>
        </p:grpSpPr>
        <p:sp>
          <p:nvSpPr>
            <p:cNvPr id="72" name="Google Shape;72;p48"/>
            <p:cNvSpPr/>
            <p:nvPr/>
          </p:nvSpPr>
          <p:spPr>
            <a:xfrm>
              <a:off x="99" y="4138"/>
              <a:ext cx="387" cy="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" name="Google Shape;73;p48"/>
            <p:cNvSpPr/>
            <p:nvPr/>
          </p:nvSpPr>
          <p:spPr>
            <a:xfrm>
              <a:off x="441" y="3981"/>
              <a:ext cx="288" cy="287"/>
            </a:xfrm>
            <a:custGeom>
              <a:avLst/>
              <a:gdLst/>
              <a:ahLst/>
              <a:cxnLst/>
              <a:rect l="l" t="t" r="r" b="b"/>
              <a:pathLst>
                <a:path w="863" h="861" extrusionOk="0">
                  <a:moveTo>
                    <a:pt x="432" y="861"/>
                  </a:moveTo>
                  <a:lnTo>
                    <a:pt x="432" y="861"/>
                  </a:lnTo>
                  <a:lnTo>
                    <a:pt x="410" y="861"/>
                  </a:lnTo>
                  <a:lnTo>
                    <a:pt x="387" y="859"/>
                  </a:lnTo>
                  <a:lnTo>
                    <a:pt x="366" y="856"/>
                  </a:lnTo>
                  <a:lnTo>
                    <a:pt x="345" y="853"/>
                  </a:lnTo>
                  <a:lnTo>
                    <a:pt x="324" y="848"/>
                  </a:lnTo>
                  <a:lnTo>
                    <a:pt x="304" y="842"/>
                  </a:lnTo>
                  <a:lnTo>
                    <a:pt x="284" y="835"/>
                  </a:lnTo>
                  <a:lnTo>
                    <a:pt x="264" y="828"/>
                  </a:lnTo>
                  <a:lnTo>
                    <a:pt x="244" y="818"/>
                  </a:lnTo>
                  <a:lnTo>
                    <a:pt x="227" y="809"/>
                  </a:lnTo>
                  <a:lnTo>
                    <a:pt x="207" y="799"/>
                  </a:lnTo>
                  <a:lnTo>
                    <a:pt x="191" y="787"/>
                  </a:lnTo>
                  <a:lnTo>
                    <a:pt x="173" y="775"/>
                  </a:lnTo>
                  <a:lnTo>
                    <a:pt x="157" y="762"/>
                  </a:lnTo>
                  <a:lnTo>
                    <a:pt x="142" y="749"/>
                  </a:lnTo>
                  <a:lnTo>
                    <a:pt x="126" y="735"/>
                  </a:lnTo>
                  <a:lnTo>
                    <a:pt x="112" y="719"/>
                  </a:lnTo>
                  <a:lnTo>
                    <a:pt x="99" y="704"/>
                  </a:lnTo>
                  <a:lnTo>
                    <a:pt x="86" y="687"/>
                  </a:lnTo>
                  <a:lnTo>
                    <a:pt x="74" y="671"/>
                  </a:lnTo>
                  <a:lnTo>
                    <a:pt x="62" y="653"/>
                  </a:lnTo>
                  <a:lnTo>
                    <a:pt x="53" y="635"/>
                  </a:lnTo>
                  <a:lnTo>
                    <a:pt x="42" y="616"/>
                  </a:lnTo>
                  <a:lnTo>
                    <a:pt x="33" y="597"/>
                  </a:lnTo>
                  <a:lnTo>
                    <a:pt x="26" y="578"/>
                  </a:lnTo>
                  <a:lnTo>
                    <a:pt x="19" y="558"/>
                  </a:lnTo>
                  <a:lnTo>
                    <a:pt x="13" y="538"/>
                  </a:lnTo>
                  <a:lnTo>
                    <a:pt x="8" y="516"/>
                  </a:lnTo>
                  <a:lnTo>
                    <a:pt x="5" y="495"/>
                  </a:lnTo>
                  <a:lnTo>
                    <a:pt x="3" y="473"/>
                  </a:lnTo>
                  <a:lnTo>
                    <a:pt x="0" y="452"/>
                  </a:lnTo>
                  <a:lnTo>
                    <a:pt x="0" y="429"/>
                  </a:lnTo>
                  <a:lnTo>
                    <a:pt x="29" y="429"/>
                  </a:lnTo>
                  <a:lnTo>
                    <a:pt x="29" y="429"/>
                  </a:lnTo>
                  <a:lnTo>
                    <a:pt x="29" y="451"/>
                  </a:lnTo>
                  <a:lnTo>
                    <a:pt x="30" y="471"/>
                  </a:lnTo>
                  <a:lnTo>
                    <a:pt x="33" y="491"/>
                  </a:lnTo>
                  <a:lnTo>
                    <a:pt x="37" y="511"/>
                  </a:lnTo>
                  <a:lnTo>
                    <a:pt x="41" y="530"/>
                  </a:lnTo>
                  <a:lnTo>
                    <a:pt x="47" y="549"/>
                  </a:lnTo>
                  <a:lnTo>
                    <a:pt x="53" y="568"/>
                  </a:lnTo>
                  <a:lnTo>
                    <a:pt x="60" y="586"/>
                  </a:lnTo>
                  <a:lnTo>
                    <a:pt x="68" y="604"/>
                  </a:lnTo>
                  <a:lnTo>
                    <a:pt x="78" y="622"/>
                  </a:lnTo>
                  <a:lnTo>
                    <a:pt x="87" y="639"/>
                  </a:lnTo>
                  <a:lnTo>
                    <a:pt x="98" y="655"/>
                  </a:lnTo>
                  <a:lnTo>
                    <a:pt x="109" y="671"/>
                  </a:lnTo>
                  <a:lnTo>
                    <a:pt x="120" y="686"/>
                  </a:lnTo>
                  <a:lnTo>
                    <a:pt x="134" y="700"/>
                  </a:lnTo>
                  <a:lnTo>
                    <a:pt x="147" y="715"/>
                  </a:lnTo>
                  <a:lnTo>
                    <a:pt x="161" y="728"/>
                  </a:lnTo>
                  <a:lnTo>
                    <a:pt x="175" y="741"/>
                  </a:lnTo>
                  <a:lnTo>
                    <a:pt x="191" y="753"/>
                  </a:lnTo>
                  <a:lnTo>
                    <a:pt x="206" y="765"/>
                  </a:lnTo>
                  <a:lnTo>
                    <a:pt x="223" y="774"/>
                  </a:lnTo>
                  <a:lnTo>
                    <a:pt x="240" y="784"/>
                  </a:lnTo>
                  <a:lnTo>
                    <a:pt x="258" y="793"/>
                  </a:lnTo>
                  <a:lnTo>
                    <a:pt x="275" y="802"/>
                  </a:lnTo>
                  <a:lnTo>
                    <a:pt x="293" y="809"/>
                  </a:lnTo>
                  <a:lnTo>
                    <a:pt x="312" y="815"/>
                  </a:lnTo>
                  <a:lnTo>
                    <a:pt x="331" y="821"/>
                  </a:lnTo>
                  <a:lnTo>
                    <a:pt x="351" y="824"/>
                  </a:lnTo>
                  <a:lnTo>
                    <a:pt x="371" y="828"/>
                  </a:lnTo>
                  <a:lnTo>
                    <a:pt x="391" y="831"/>
                  </a:lnTo>
                  <a:lnTo>
                    <a:pt x="411" y="832"/>
                  </a:lnTo>
                  <a:lnTo>
                    <a:pt x="432" y="832"/>
                  </a:lnTo>
                  <a:lnTo>
                    <a:pt x="432" y="832"/>
                  </a:lnTo>
                  <a:lnTo>
                    <a:pt x="453" y="832"/>
                  </a:lnTo>
                  <a:lnTo>
                    <a:pt x="473" y="831"/>
                  </a:lnTo>
                  <a:lnTo>
                    <a:pt x="494" y="828"/>
                  </a:lnTo>
                  <a:lnTo>
                    <a:pt x="513" y="824"/>
                  </a:lnTo>
                  <a:lnTo>
                    <a:pt x="533" y="821"/>
                  </a:lnTo>
                  <a:lnTo>
                    <a:pt x="552" y="815"/>
                  </a:lnTo>
                  <a:lnTo>
                    <a:pt x="571" y="809"/>
                  </a:lnTo>
                  <a:lnTo>
                    <a:pt x="589" y="802"/>
                  </a:lnTo>
                  <a:lnTo>
                    <a:pt x="607" y="793"/>
                  </a:lnTo>
                  <a:lnTo>
                    <a:pt x="623" y="784"/>
                  </a:lnTo>
                  <a:lnTo>
                    <a:pt x="641" y="774"/>
                  </a:lnTo>
                  <a:lnTo>
                    <a:pt x="657" y="765"/>
                  </a:lnTo>
                  <a:lnTo>
                    <a:pt x="673" y="753"/>
                  </a:lnTo>
                  <a:lnTo>
                    <a:pt x="688" y="741"/>
                  </a:lnTo>
                  <a:lnTo>
                    <a:pt x="703" y="728"/>
                  </a:lnTo>
                  <a:lnTo>
                    <a:pt x="716" y="715"/>
                  </a:lnTo>
                  <a:lnTo>
                    <a:pt x="731" y="700"/>
                  </a:lnTo>
                  <a:lnTo>
                    <a:pt x="743" y="686"/>
                  </a:lnTo>
                  <a:lnTo>
                    <a:pt x="755" y="671"/>
                  </a:lnTo>
                  <a:lnTo>
                    <a:pt x="766" y="655"/>
                  </a:lnTo>
                  <a:lnTo>
                    <a:pt x="776" y="639"/>
                  </a:lnTo>
                  <a:lnTo>
                    <a:pt x="787" y="622"/>
                  </a:lnTo>
                  <a:lnTo>
                    <a:pt x="795" y="605"/>
                  </a:lnTo>
                  <a:lnTo>
                    <a:pt x="803" y="587"/>
                  </a:lnTo>
                  <a:lnTo>
                    <a:pt x="811" y="568"/>
                  </a:lnTo>
                  <a:lnTo>
                    <a:pt x="817" y="551"/>
                  </a:lnTo>
                  <a:lnTo>
                    <a:pt x="822" y="532"/>
                  </a:lnTo>
                  <a:lnTo>
                    <a:pt x="826" y="511"/>
                  </a:lnTo>
                  <a:lnTo>
                    <a:pt x="830" y="491"/>
                  </a:lnTo>
                  <a:lnTo>
                    <a:pt x="833" y="472"/>
                  </a:lnTo>
                  <a:lnTo>
                    <a:pt x="834" y="451"/>
                  </a:lnTo>
                  <a:lnTo>
                    <a:pt x="834" y="431"/>
                  </a:lnTo>
                  <a:lnTo>
                    <a:pt x="834" y="431"/>
                  </a:lnTo>
                  <a:lnTo>
                    <a:pt x="834" y="410"/>
                  </a:lnTo>
                  <a:lnTo>
                    <a:pt x="833" y="389"/>
                  </a:lnTo>
                  <a:lnTo>
                    <a:pt x="830" y="370"/>
                  </a:lnTo>
                  <a:lnTo>
                    <a:pt x="826" y="350"/>
                  </a:lnTo>
                  <a:lnTo>
                    <a:pt x="822" y="329"/>
                  </a:lnTo>
                  <a:lnTo>
                    <a:pt x="817" y="310"/>
                  </a:lnTo>
                  <a:lnTo>
                    <a:pt x="811" y="293"/>
                  </a:lnTo>
                  <a:lnTo>
                    <a:pt x="803" y="274"/>
                  </a:lnTo>
                  <a:lnTo>
                    <a:pt x="795" y="256"/>
                  </a:lnTo>
                  <a:lnTo>
                    <a:pt x="786" y="239"/>
                  </a:lnTo>
                  <a:lnTo>
                    <a:pt x="776" y="222"/>
                  </a:lnTo>
                  <a:lnTo>
                    <a:pt x="766" y="206"/>
                  </a:lnTo>
                  <a:lnTo>
                    <a:pt x="755" y="190"/>
                  </a:lnTo>
                  <a:lnTo>
                    <a:pt x="743" y="175"/>
                  </a:lnTo>
                  <a:lnTo>
                    <a:pt x="730" y="161"/>
                  </a:lnTo>
                  <a:lnTo>
                    <a:pt x="716" y="146"/>
                  </a:lnTo>
                  <a:lnTo>
                    <a:pt x="702" y="133"/>
                  </a:lnTo>
                  <a:lnTo>
                    <a:pt x="688" y="120"/>
                  </a:lnTo>
                  <a:lnTo>
                    <a:pt x="672" y="108"/>
                  </a:lnTo>
                  <a:lnTo>
                    <a:pt x="657" y="96"/>
                  </a:lnTo>
                  <a:lnTo>
                    <a:pt x="640" y="87"/>
                  </a:lnTo>
                  <a:lnTo>
                    <a:pt x="623" y="77"/>
                  </a:lnTo>
                  <a:lnTo>
                    <a:pt x="606" y="68"/>
                  </a:lnTo>
                  <a:lnTo>
                    <a:pt x="588" y="59"/>
                  </a:lnTo>
                  <a:lnTo>
                    <a:pt x="570" y="52"/>
                  </a:lnTo>
                  <a:lnTo>
                    <a:pt x="551" y="46"/>
                  </a:lnTo>
                  <a:lnTo>
                    <a:pt x="532" y="40"/>
                  </a:lnTo>
                  <a:lnTo>
                    <a:pt x="513" y="37"/>
                  </a:lnTo>
                  <a:lnTo>
                    <a:pt x="492" y="33"/>
                  </a:lnTo>
                  <a:lnTo>
                    <a:pt x="472" y="30"/>
                  </a:lnTo>
                  <a:lnTo>
                    <a:pt x="452" y="29"/>
                  </a:lnTo>
                  <a:lnTo>
                    <a:pt x="430" y="29"/>
                  </a:lnTo>
                  <a:lnTo>
                    <a:pt x="430" y="0"/>
                  </a:lnTo>
                  <a:lnTo>
                    <a:pt x="430" y="0"/>
                  </a:lnTo>
                  <a:lnTo>
                    <a:pt x="453" y="0"/>
                  </a:lnTo>
                  <a:lnTo>
                    <a:pt x="474" y="2"/>
                  </a:lnTo>
                  <a:lnTo>
                    <a:pt x="496" y="5"/>
                  </a:lnTo>
                  <a:lnTo>
                    <a:pt x="517" y="8"/>
                  </a:lnTo>
                  <a:lnTo>
                    <a:pt x="539" y="13"/>
                  </a:lnTo>
                  <a:lnTo>
                    <a:pt x="559" y="19"/>
                  </a:lnTo>
                  <a:lnTo>
                    <a:pt x="579" y="26"/>
                  </a:lnTo>
                  <a:lnTo>
                    <a:pt x="598" y="33"/>
                  </a:lnTo>
                  <a:lnTo>
                    <a:pt x="617" y="42"/>
                  </a:lnTo>
                  <a:lnTo>
                    <a:pt x="637" y="51"/>
                  </a:lnTo>
                  <a:lnTo>
                    <a:pt x="654" y="62"/>
                  </a:lnTo>
                  <a:lnTo>
                    <a:pt x="672" y="74"/>
                  </a:lnTo>
                  <a:lnTo>
                    <a:pt x="689" y="86"/>
                  </a:lnTo>
                  <a:lnTo>
                    <a:pt x="706" y="98"/>
                  </a:lnTo>
                  <a:lnTo>
                    <a:pt x="721" y="112"/>
                  </a:lnTo>
                  <a:lnTo>
                    <a:pt x="737" y="126"/>
                  </a:lnTo>
                  <a:lnTo>
                    <a:pt x="751" y="140"/>
                  </a:lnTo>
                  <a:lnTo>
                    <a:pt x="764" y="157"/>
                  </a:lnTo>
                  <a:lnTo>
                    <a:pt x="777" y="172"/>
                  </a:lnTo>
                  <a:lnTo>
                    <a:pt x="789" y="189"/>
                  </a:lnTo>
                  <a:lnTo>
                    <a:pt x="801" y="207"/>
                  </a:lnTo>
                  <a:lnTo>
                    <a:pt x="811" y="225"/>
                  </a:lnTo>
                  <a:lnTo>
                    <a:pt x="820" y="244"/>
                  </a:lnTo>
                  <a:lnTo>
                    <a:pt x="830" y="263"/>
                  </a:lnTo>
                  <a:lnTo>
                    <a:pt x="837" y="282"/>
                  </a:lnTo>
                  <a:lnTo>
                    <a:pt x="844" y="302"/>
                  </a:lnTo>
                  <a:lnTo>
                    <a:pt x="850" y="322"/>
                  </a:lnTo>
                  <a:lnTo>
                    <a:pt x="855" y="344"/>
                  </a:lnTo>
                  <a:lnTo>
                    <a:pt x="858" y="365"/>
                  </a:lnTo>
                  <a:lnTo>
                    <a:pt x="861" y="386"/>
                  </a:lnTo>
                  <a:lnTo>
                    <a:pt x="863" y="408"/>
                  </a:lnTo>
                  <a:lnTo>
                    <a:pt x="863" y="431"/>
                  </a:lnTo>
                  <a:lnTo>
                    <a:pt x="863" y="431"/>
                  </a:lnTo>
                  <a:lnTo>
                    <a:pt x="863" y="453"/>
                  </a:lnTo>
                  <a:lnTo>
                    <a:pt x="861" y="475"/>
                  </a:lnTo>
                  <a:lnTo>
                    <a:pt x="858" y="496"/>
                  </a:lnTo>
                  <a:lnTo>
                    <a:pt x="855" y="517"/>
                  </a:lnTo>
                  <a:lnTo>
                    <a:pt x="850" y="539"/>
                  </a:lnTo>
                  <a:lnTo>
                    <a:pt x="844" y="559"/>
                  </a:lnTo>
                  <a:lnTo>
                    <a:pt x="837" y="579"/>
                  </a:lnTo>
                  <a:lnTo>
                    <a:pt x="830" y="598"/>
                  </a:lnTo>
                  <a:lnTo>
                    <a:pt x="821" y="617"/>
                  </a:lnTo>
                  <a:lnTo>
                    <a:pt x="812" y="636"/>
                  </a:lnTo>
                  <a:lnTo>
                    <a:pt x="801" y="654"/>
                  </a:lnTo>
                  <a:lnTo>
                    <a:pt x="790" y="672"/>
                  </a:lnTo>
                  <a:lnTo>
                    <a:pt x="777" y="689"/>
                  </a:lnTo>
                  <a:lnTo>
                    <a:pt x="765" y="704"/>
                  </a:lnTo>
                  <a:lnTo>
                    <a:pt x="751" y="721"/>
                  </a:lnTo>
                  <a:lnTo>
                    <a:pt x="737" y="735"/>
                  </a:lnTo>
                  <a:lnTo>
                    <a:pt x="722" y="749"/>
                  </a:lnTo>
                  <a:lnTo>
                    <a:pt x="707" y="763"/>
                  </a:lnTo>
                  <a:lnTo>
                    <a:pt x="690" y="775"/>
                  </a:lnTo>
                  <a:lnTo>
                    <a:pt x="673" y="787"/>
                  </a:lnTo>
                  <a:lnTo>
                    <a:pt x="656" y="799"/>
                  </a:lnTo>
                  <a:lnTo>
                    <a:pt x="638" y="810"/>
                  </a:lnTo>
                  <a:lnTo>
                    <a:pt x="619" y="819"/>
                  </a:lnTo>
                  <a:lnTo>
                    <a:pt x="600" y="828"/>
                  </a:lnTo>
                  <a:lnTo>
                    <a:pt x="581" y="835"/>
                  </a:lnTo>
                  <a:lnTo>
                    <a:pt x="560" y="842"/>
                  </a:lnTo>
                  <a:lnTo>
                    <a:pt x="540" y="848"/>
                  </a:lnTo>
                  <a:lnTo>
                    <a:pt x="519" y="853"/>
                  </a:lnTo>
                  <a:lnTo>
                    <a:pt x="497" y="856"/>
                  </a:lnTo>
                  <a:lnTo>
                    <a:pt x="476" y="859"/>
                  </a:lnTo>
                  <a:lnTo>
                    <a:pt x="454" y="861"/>
                  </a:lnTo>
                  <a:lnTo>
                    <a:pt x="432" y="861"/>
                  </a:lnTo>
                  <a:lnTo>
                    <a:pt x="432" y="8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4" name="Google Shape;74;p48"/>
            <p:cNvSpPr/>
            <p:nvPr/>
          </p:nvSpPr>
          <p:spPr>
            <a:xfrm>
              <a:off x="478" y="4018"/>
              <a:ext cx="214" cy="213"/>
            </a:xfrm>
            <a:custGeom>
              <a:avLst/>
              <a:gdLst/>
              <a:ahLst/>
              <a:cxnLst/>
              <a:rect l="l" t="t" r="r" b="b"/>
              <a:pathLst>
                <a:path w="643" h="639" extrusionOk="0">
                  <a:moveTo>
                    <a:pt x="322" y="639"/>
                  </a:moveTo>
                  <a:lnTo>
                    <a:pt x="322" y="639"/>
                  </a:lnTo>
                  <a:lnTo>
                    <a:pt x="305" y="639"/>
                  </a:lnTo>
                  <a:lnTo>
                    <a:pt x="289" y="638"/>
                  </a:lnTo>
                  <a:lnTo>
                    <a:pt x="273" y="636"/>
                  </a:lnTo>
                  <a:lnTo>
                    <a:pt x="257" y="633"/>
                  </a:lnTo>
                  <a:lnTo>
                    <a:pt x="242" y="630"/>
                  </a:lnTo>
                  <a:lnTo>
                    <a:pt x="226" y="625"/>
                  </a:lnTo>
                  <a:lnTo>
                    <a:pt x="212" y="620"/>
                  </a:lnTo>
                  <a:lnTo>
                    <a:pt x="196" y="614"/>
                  </a:lnTo>
                  <a:lnTo>
                    <a:pt x="183" y="607"/>
                  </a:lnTo>
                  <a:lnTo>
                    <a:pt x="169" y="601"/>
                  </a:lnTo>
                  <a:lnTo>
                    <a:pt x="156" y="593"/>
                  </a:lnTo>
                  <a:lnTo>
                    <a:pt x="143" y="585"/>
                  </a:lnTo>
                  <a:lnTo>
                    <a:pt x="130" y="576"/>
                  </a:lnTo>
                  <a:lnTo>
                    <a:pt x="118" y="567"/>
                  </a:lnTo>
                  <a:lnTo>
                    <a:pt x="106" y="556"/>
                  </a:lnTo>
                  <a:lnTo>
                    <a:pt x="95" y="545"/>
                  </a:lnTo>
                  <a:lnTo>
                    <a:pt x="84" y="535"/>
                  </a:lnTo>
                  <a:lnTo>
                    <a:pt x="74" y="523"/>
                  </a:lnTo>
                  <a:lnTo>
                    <a:pt x="64" y="511"/>
                  </a:lnTo>
                  <a:lnTo>
                    <a:pt x="56" y="498"/>
                  </a:lnTo>
                  <a:lnTo>
                    <a:pt x="47" y="485"/>
                  </a:lnTo>
                  <a:lnTo>
                    <a:pt x="39" y="472"/>
                  </a:lnTo>
                  <a:lnTo>
                    <a:pt x="32" y="459"/>
                  </a:lnTo>
                  <a:lnTo>
                    <a:pt x="26" y="444"/>
                  </a:lnTo>
                  <a:lnTo>
                    <a:pt x="20" y="429"/>
                  </a:lnTo>
                  <a:lnTo>
                    <a:pt x="15" y="415"/>
                  </a:lnTo>
                  <a:lnTo>
                    <a:pt x="10" y="399"/>
                  </a:lnTo>
                  <a:lnTo>
                    <a:pt x="7" y="384"/>
                  </a:lnTo>
                  <a:lnTo>
                    <a:pt x="3" y="368"/>
                  </a:lnTo>
                  <a:lnTo>
                    <a:pt x="2" y="352"/>
                  </a:lnTo>
                  <a:lnTo>
                    <a:pt x="1" y="336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03"/>
                  </a:lnTo>
                  <a:lnTo>
                    <a:pt x="2" y="287"/>
                  </a:lnTo>
                  <a:lnTo>
                    <a:pt x="3" y="271"/>
                  </a:lnTo>
                  <a:lnTo>
                    <a:pt x="7" y="255"/>
                  </a:lnTo>
                  <a:lnTo>
                    <a:pt x="10" y="240"/>
                  </a:lnTo>
                  <a:lnTo>
                    <a:pt x="14" y="224"/>
                  </a:lnTo>
                  <a:lnTo>
                    <a:pt x="20" y="210"/>
                  </a:lnTo>
                  <a:lnTo>
                    <a:pt x="26" y="195"/>
                  </a:lnTo>
                  <a:lnTo>
                    <a:pt x="32" y="180"/>
                  </a:lnTo>
                  <a:lnTo>
                    <a:pt x="39" y="167"/>
                  </a:lnTo>
                  <a:lnTo>
                    <a:pt x="46" y="154"/>
                  </a:lnTo>
                  <a:lnTo>
                    <a:pt x="55" y="141"/>
                  </a:lnTo>
                  <a:lnTo>
                    <a:pt x="64" y="128"/>
                  </a:lnTo>
                  <a:lnTo>
                    <a:pt x="74" y="116"/>
                  </a:lnTo>
                  <a:lnTo>
                    <a:pt x="83" y="104"/>
                  </a:lnTo>
                  <a:lnTo>
                    <a:pt x="94" y="94"/>
                  </a:lnTo>
                  <a:lnTo>
                    <a:pt x="106" y="83"/>
                  </a:lnTo>
                  <a:lnTo>
                    <a:pt x="117" y="72"/>
                  </a:lnTo>
                  <a:lnTo>
                    <a:pt x="128" y="63"/>
                  </a:lnTo>
                  <a:lnTo>
                    <a:pt x="142" y="54"/>
                  </a:lnTo>
                  <a:lnTo>
                    <a:pt x="155" y="46"/>
                  </a:lnTo>
                  <a:lnTo>
                    <a:pt x="168" y="38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5" y="14"/>
                  </a:lnTo>
                  <a:lnTo>
                    <a:pt x="241" y="9"/>
                  </a:lnTo>
                  <a:lnTo>
                    <a:pt x="256" y="6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0" y="0"/>
                  </a:lnTo>
                  <a:lnTo>
                    <a:pt x="320" y="28"/>
                  </a:lnTo>
                  <a:lnTo>
                    <a:pt x="320" y="28"/>
                  </a:lnTo>
                  <a:lnTo>
                    <a:pt x="306" y="28"/>
                  </a:lnTo>
                  <a:lnTo>
                    <a:pt x="291" y="29"/>
                  </a:lnTo>
                  <a:lnTo>
                    <a:pt x="276" y="32"/>
                  </a:lnTo>
                  <a:lnTo>
                    <a:pt x="263" y="34"/>
                  </a:lnTo>
                  <a:lnTo>
                    <a:pt x="249" y="38"/>
                  </a:lnTo>
                  <a:lnTo>
                    <a:pt x="235" y="41"/>
                  </a:lnTo>
                  <a:lnTo>
                    <a:pt x="208" y="51"/>
                  </a:lnTo>
                  <a:lnTo>
                    <a:pt x="183" y="64"/>
                  </a:lnTo>
                  <a:lnTo>
                    <a:pt x="159" y="78"/>
                  </a:lnTo>
                  <a:lnTo>
                    <a:pt x="137" y="95"/>
                  </a:lnTo>
                  <a:lnTo>
                    <a:pt x="115" y="114"/>
                  </a:lnTo>
                  <a:lnTo>
                    <a:pt x="96" y="134"/>
                  </a:lnTo>
                  <a:lnTo>
                    <a:pt x="80" y="157"/>
                  </a:lnTo>
                  <a:lnTo>
                    <a:pt x="64" y="180"/>
                  </a:lnTo>
                  <a:lnTo>
                    <a:pt x="52" y="207"/>
                  </a:lnTo>
                  <a:lnTo>
                    <a:pt x="43" y="233"/>
                  </a:lnTo>
                  <a:lnTo>
                    <a:pt x="38" y="247"/>
                  </a:lnTo>
                  <a:lnTo>
                    <a:pt x="34" y="261"/>
                  </a:lnTo>
                  <a:lnTo>
                    <a:pt x="32" y="275"/>
                  </a:lnTo>
                  <a:lnTo>
                    <a:pt x="31" y="290"/>
                  </a:lnTo>
                  <a:lnTo>
                    <a:pt x="30" y="305"/>
                  </a:lnTo>
                  <a:lnTo>
                    <a:pt x="28" y="320"/>
                  </a:lnTo>
                  <a:lnTo>
                    <a:pt x="28" y="320"/>
                  </a:lnTo>
                  <a:lnTo>
                    <a:pt x="30" y="335"/>
                  </a:lnTo>
                  <a:lnTo>
                    <a:pt x="31" y="349"/>
                  </a:lnTo>
                  <a:lnTo>
                    <a:pt x="32" y="365"/>
                  </a:lnTo>
                  <a:lnTo>
                    <a:pt x="34" y="379"/>
                  </a:lnTo>
                  <a:lnTo>
                    <a:pt x="38" y="393"/>
                  </a:lnTo>
                  <a:lnTo>
                    <a:pt x="41" y="406"/>
                  </a:lnTo>
                  <a:lnTo>
                    <a:pt x="52" y="434"/>
                  </a:lnTo>
                  <a:lnTo>
                    <a:pt x="64" y="459"/>
                  </a:lnTo>
                  <a:lnTo>
                    <a:pt x="78" y="482"/>
                  </a:lnTo>
                  <a:lnTo>
                    <a:pt x="96" y="505"/>
                  </a:lnTo>
                  <a:lnTo>
                    <a:pt x="114" y="525"/>
                  </a:lnTo>
                  <a:lnTo>
                    <a:pt x="136" y="544"/>
                  </a:lnTo>
                  <a:lnTo>
                    <a:pt x="158" y="561"/>
                  </a:lnTo>
                  <a:lnTo>
                    <a:pt x="182" y="576"/>
                  </a:lnTo>
                  <a:lnTo>
                    <a:pt x="208" y="588"/>
                  </a:lnTo>
                  <a:lnTo>
                    <a:pt x="235" y="598"/>
                  </a:lnTo>
                  <a:lnTo>
                    <a:pt x="249" y="601"/>
                  </a:lnTo>
                  <a:lnTo>
                    <a:pt x="263" y="605"/>
                  </a:lnTo>
                  <a:lnTo>
                    <a:pt x="277" y="607"/>
                  </a:lnTo>
                  <a:lnTo>
                    <a:pt x="292" y="610"/>
                  </a:lnTo>
                  <a:lnTo>
                    <a:pt x="306" y="611"/>
                  </a:lnTo>
                  <a:lnTo>
                    <a:pt x="322" y="611"/>
                  </a:lnTo>
                  <a:lnTo>
                    <a:pt x="322" y="611"/>
                  </a:lnTo>
                  <a:lnTo>
                    <a:pt x="337" y="611"/>
                  </a:lnTo>
                  <a:lnTo>
                    <a:pt x="351" y="610"/>
                  </a:lnTo>
                  <a:lnTo>
                    <a:pt x="366" y="607"/>
                  </a:lnTo>
                  <a:lnTo>
                    <a:pt x="380" y="605"/>
                  </a:lnTo>
                  <a:lnTo>
                    <a:pt x="394" y="601"/>
                  </a:lnTo>
                  <a:lnTo>
                    <a:pt x="409" y="598"/>
                  </a:lnTo>
                  <a:lnTo>
                    <a:pt x="435" y="588"/>
                  </a:lnTo>
                  <a:lnTo>
                    <a:pt x="461" y="575"/>
                  </a:lnTo>
                  <a:lnTo>
                    <a:pt x="485" y="561"/>
                  </a:lnTo>
                  <a:lnTo>
                    <a:pt x="507" y="544"/>
                  </a:lnTo>
                  <a:lnTo>
                    <a:pt x="529" y="525"/>
                  </a:lnTo>
                  <a:lnTo>
                    <a:pt x="547" y="505"/>
                  </a:lnTo>
                  <a:lnTo>
                    <a:pt x="565" y="482"/>
                  </a:lnTo>
                  <a:lnTo>
                    <a:pt x="579" y="457"/>
                  </a:lnTo>
                  <a:lnTo>
                    <a:pt x="591" y="432"/>
                  </a:lnTo>
                  <a:lnTo>
                    <a:pt x="602" y="405"/>
                  </a:lnTo>
                  <a:lnTo>
                    <a:pt x="605" y="392"/>
                  </a:lnTo>
                  <a:lnTo>
                    <a:pt x="609" y="378"/>
                  </a:lnTo>
                  <a:lnTo>
                    <a:pt x="611" y="362"/>
                  </a:lnTo>
                  <a:lnTo>
                    <a:pt x="612" y="348"/>
                  </a:lnTo>
                  <a:lnTo>
                    <a:pt x="614" y="334"/>
                  </a:lnTo>
                  <a:lnTo>
                    <a:pt x="615" y="318"/>
                  </a:lnTo>
                  <a:lnTo>
                    <a:pt x="643" y="318"/>
                  </a:lnTo>
                  <a:lnTo>
                    <a:pt x="643" y="318"/>
                  </a:lnTo>
                  <a:lnTo>
                    <a:pt x="642" y="335"/>
                  </a:lnTo>
                  <a:lnTo>
                    <a:pt x="641" y="350"/>
                  </a:lnTo>
                  <a:lnTo>
                    <a:pt x="640" y="367"/>
                  </a:lnTo>
                  <a:lnTo>
                    <a:pt x="636" y="383"/>
                  </a:lnTo>
                  <a:lnTo>
                    <a:pt x="633" y="398"/>
                  </a:lnTo>
                  <a:lnTo>
                    <a:pt x="629" y="413"/>
                  </a:lnTo>
                  <a:lnTo>
                    <a:pt x="623" y="428"/>
                  </a:lnTo>
                  <a:lnTo>
                    <a:pt x="617" y="443"/>
                  </a:lnTo>
                  <a:lnTo>
                    <a:pt x="611" y="457"/>
                  </a:lnTo>
                  <a:lnTo>
                    <a:pt x="604" y="471"/>
                  </a:lnTo>
                  <a:lnTo>
                    <a:pt x="597" y="485"/>
                  </a:lnTo>
                  <a:lnTo>
                    <a:pt x="589" y="497"/>
                  </a:lnTo>
                  <a:lnTo>
                    <a:pt x="579" y="510"/>
                  </a:lnTo>
                  <a:lnTo>
                    <a:pt x="569" y="522"/>
                  </a:lnTo>
                  <a:lnTo>
                    <a:pt x="560" y="534"/>
                  </a:lnTo>
                  <a:lnTo>
                    <a:pt x="549" y="545"/>
                  </a:lnTo>
                  <a:lnTo>
                    <a:pt x="537" y="555"/>
                  </a:lnTo>
                  <a:lnTo>
                    <a:pt x="527" y="566"/>
                  </a:lnTo>
                  <a:lnTo>
                    <a:pt x="513" y="575"/>
                  </a:lnTo>
                  <a:lnTo>
                    <a:pt x="502" y="585"/>
                  </a:lnTo>
                  <a:lnTo>
                    <a:pt x="488" y="593"/>
                  </a:lnTo>
                  <a:lnTo>
                    <a:pt x="475" y="600"/>
                  </a:lnTo>
                  <a:lnTo>
                    <a:pt x="461" y="607"/>
                  </a:lnTo>
                  <a:lnTo>
                    <a:pt x="447" y="614"/>
                  </a:lnTo>
                  <a:lnTo>
                    <a:pt x="432" y="619"/>
                  </a:lnTo>
                  <a:lnTo>
                    <a:pt x="417" y="625"/>
                  </a:lnTo>
                  <a:lnTo>
                    <a:pt x="403" y="629"/>
                  </a:lnTo>
                  <a:lnTo>
                    <a:pt x="387" y="632"/>
                  </a:lnTo>
                  <a:lnTo>
                    <a:pt x="370" y="636"/>
                  </a:lnTo>
                  <a:lnTo>
                    <a:pt x="355" y="638"/>
                  </a:lnTo>
                  <a:lnTo>
                    <a:pt x="338" y="639"/>
                  </a:lnTo>
                  <a:lnTo>
                    <a:pt x="322" y="639"/>
                  </a:lnTo>
                  <a:lnTo>
                    <a:pt x="322" y="6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5" name="Google Shape;75;p48"/>
            <p:cNvSpPr/>
            <p:nvPr/>
          </p:nvSpPr>
          <p:spPr>
            <a:xfrm>
              <a:off x="99" y="4121"/>
              <a:ext cx="351" cy="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6" name="Google Shape;76;p48"/>
            <p:cNvSpPr/>
            <p:nvPr/>
          </p:nvSpPr>
          <p:spPr>
            <a:xfrm>
              <a:off x="585" y="4124"/>
              <a:ext cx="112" cy="112"/>
            </a:xfrm>
            <a:custGeom>
              <a:avLst/>
              <a:gdLst/>
              <a:ahLst/>
              <a:cxnLst/>
              <a:rect l="l" t="t" r="r" b="b"/>
              <a:pathLst>
                <a:path w="338" h="337" extrusionOk="0">
                  <a:moveTo>
                    <a:pt x="0" y="337"/>
                  </a:moveTo>
                  <a:lnTo>
                    <a:pt x="0" y="280"/>
                  </a:lnTo>
                  <a:lnTo>
                    <a:pt x="0" y="280"/>
                  </a:lnTo>
                  <a:lnTo>
                    <a:pt x="29" y="277"/>
                  </a:lnTo>
                  <a:lnTo>
                    <a:pt x="56" y="274"/>
                  </a:lnTo>
                  <a:lnTo>
                    <a:pt x="83" y="267"/>
                  </a:lnTo>
                  <a:lnTo>
                    <a:pt x="109" y="258"/>
                  </a:lnTo>
                  <a:lnTo>
                    <a:pt x="133" y="246"/>
                  </a:lnTo>
                  <a:lnTo>
                    <a:pt x="156" y="232"/>
                  </a:lnTo>
                  <a:lnTo>
                    <a:pt x="178" y="217"/>
                  </a:lnTo>
                  <a:lnTo>
                    <a:pt x="197" y="199"/>
                  </a:lnTo>
                  <a:lnTo>
                    <a:pt x="216" y="179"/>
                  </a:lnTo>
                  <a:lnTo>
                    <a:pt x="232" y="157"/>
                  </a:lnTo>
                  <a:lnTo>
                    <a:pt x="246" y="135"/>
                  </a:lnTo>
                  <a:lnTo>
                    <a:pt x="258" y="110"/>
                  </a:lnTo>
                  <a:lnTo>
                    <a:pt x="267" y="85"/>
                  </a:lnTo>
                  <a:lnTo>
                    <a:pt x="274" y="57"/>
                  </a:lnTo>
                  <a:lnTo>
                    <a:pt x="277" y="43"/>
                  </a:lnTo>
                  <a:lnTo>
                    <a:pt x="278" y="29"/>
                  </a:lnTo>
                  <a:lnTo>
                    <a:pt x="279" y="15"/>
                  </a:lnTo>
                  <a:lnTo>
                    <a:pt x="280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6" y="18"/>
                  </a:lnTo>
                  <a:lnTo>
                    <a:pt x="335" y="35"/>
                  </a:lnTo>
                  <a:lnTo>
                    <a:pt x="333" y="51"/>
                  </a:lnTo>
                  <a:lnTo>
                    <a:pt x="331" y="68"/>
                  </a:lnTo>
                  <a:lnTo>
                    <a:pt x="327" y="85"/>
                  </a:lnTo>
                  <a:lnTo>
                    <a:pt x="322" y="100"/>
                  </a:lnTo>
                  <a:lnTo>
                    <a:pt x="317" y="116"/>
                  </a:lnTo>
                  <a:lnTo>
                    <a:pt x="310" y="131"/>
                  </a:lnTo>
                  <a:lnTo>
                    <a:pt x="304" y="145"/>
                  </a:lnTo>
                  <a:lnTo>
                    <a:pt x="297" y="161"/>
                  </a:lnTo>
                  <a:lnTo>
                    <a:pt x="289" y="175"/>
                  </a:lnTo>
                  <a:lnTo>
                    <a:pt x="279" y="188"/>
                  </a:lnTo>
                  <a:lnTo>
                    <a:pt x="270" y="201"/>
                  </a:lnTo>
                  <a:lnTo>
                    <a:pt x="260" y="214"/>
                  </a:lnTo>
                  <a:lnTo>
                    <a:pt x="249" y="226"/>
                  </a:lnTo>
                  <a:lnTo>
                    <a:pt x="239" y="238"/>
                  </a:lnTo>
                  <a:lnTo>
                    <a:pt x="227" y="249"/>
                  </a:lnTo>
                  <a:lnTo>
                    <a:pt x="215" y="260"/>
                  </a:lnTo>
                  <a:lnTo>
                    <a:pt x="202" y="269"/>
                  </a:lnTo>
                  <a:lnTo>
                    <a:pt x="189" y="279"/>
                  </a:lnTo>
                  <a:lnTo>
                    <a:pt x="176" y="288"/>
                  </a:lnTo>
                  <a:lnTo>
                    <a:pt x="161" y="296"/>
                  </a:lnTo>
                  <a:lnTo>
                    <a:pt x="146" y="304"/>
                  </a:lnTo>
                  <a:lnTo>
                    <a:pt x="131" y="310"/>
                  </a:lnTo>
                  <a:lnTo>
                    <a:pt x="116" y="317"/>
                  </a:lnTo>
                  <a:lnTo>
                    <a:pt x="100" y="321"/>
                  </a:lnTo>
                  <a:lnTo>
                    <a:pt x="85" y="326"/>
                  </a:lnTo>
                  <a:lnTo>
                    <a:pt x="68" y="330"/>
                  </a:lnTo>
                  <a:lnTo>
                    <a:pt x="52" y="332"/>
                  </a:lnTo>
                  <a:lnTo>
                    <a:pt x="35" y="334"/>
                  </a:lnTo>
                  <a:lnTo>
                    <a:pt x="18" y="336"/>
                  </a:lnTo>
                  <a:lnTo>
                    <a:pt x="0" y="337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77" name="Google Shape;77;p48"/>
          <p:cNvSpPr/>
          <p:nvPr/>
        </p:nvSpPr>
        <p:spPr>
          <a:xfrm>
            <a:off x="11311412" y="6677740"/>
            <a:ext cx="192000" cy="144000"/>
          </a:xfrm>
          <a:prstGeom prst="ellipse">
            <a:avLst/>
          </a:prstGeom>
          <a:solidFill>
            <a:srgbClr val="3F4646"/>
          </a:solidFill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" name="Google Shape;78;p48"/>
          <p:cNvSpPr/>
          <p:nvPr/>
        </p:nvSpPr>
        <p:spPr>
          <a:xfrm>
            <a:off x="11517479" y="6674267"/>
            <a:ext cx="192000" cy="144000"/>
          </a:xfrm>
          <a:prstGeom prst="ellipse">
            <a:avLst/>
          </a:prstGeom>
          <a:solidFill>
            <a:srgbClr val="71AF09"/>
          </a:solidFill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" name="Google Shape;79;p48"/>
          <p:cNvSpPr/>
          <p:nvPr/>
        </p:nvSpPr>
        <p:spPr>
          <a:xfrm>
            <a:off x="11737545" y="6674266"/>
            <a:ext cx="192000" cy="144000"/>
          </a:xfrm>
          <a:prstGeom prst="ellipse">
            <a:avLst/>
          </a:prstGeom>
          <a:solidFill>
            <a:srgbClr val="0089B7"/>
          </a:solidFill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" name="Google Shape;80;p48"/>
          <p:cNvSpPr/>
          <p:nvPr/>
        </p:nvSpPr>
        <p:spPr>
          <a:xfrm>
            <a:off x="11957612" y="6674266"/>
            <a:ext cx="192000" cy="144000"/>
          </a:xfrm>
          <a:prstGeom prst="ellipse">
            <a:avLst/>
          </a:prstGeom>
          <a:solidFill>
            <a:srgbClr val="959698"/>
          </a:solidFill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84" name="Google Shape;84;p49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85" name="Google Shape;85;p4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2207" y="50511"/>
            <a:ext cx="885664" cy="77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  <a:defRPr sz="54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4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4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6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4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4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slide" Target="slide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5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slide" Target="slide5.xml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2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/>
          <p:nvPr/>
        </p:nvSpPr>
        <p:spPr>
          <a:xfrm>
            <a:off x="0" y="0"/>
            <a:ext cx="12188952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ctrTitle"/>
          </p:nvPr>
        </p:nvSpPr>
        <p:spPr>
          <a:xfrm>
            <a:off x="643467" y="643466"/>
            <a:ext cx="6707157" cy="5571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400"/>
              <a:buFont typeface="Rockwell"/>
              <a:buNone/>
            </a:pPr>
            <a:r>
              <a:rPr lang="en-US" sz="7400"/>
              <a:t>PENGENALAN PELAKSANAAN CUKAI JUALAN &amp; CUKAI PERKHIDMATAN (SST)</a:t>
            </a:r>
            <a:endParaRPr sz="7400"/>
          </a:p>
        </p:txBody>
      </p:sp>
      <p:sp>
        <p:nvSpPr>
          <p:cNvPr id="138" name="Google Shape;138;p1"/>
          <p:cNvSpPr/>
          <p:nvPr/>
        </p:nvSpPr>
        <p:spPr>
          <a:xfrm>
            <a:off x="7678454" y="-2"/>
            <a:ext cx="4513546" cy="6858002"/>
          </a:xfrm>
          <a:prstGeom prst="rect">
            <a:avLst/>
          </a:prstGeom>
          <a:blipFill rotWithShape="1">
            <a:blip r:embed="rId3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"/>
          <p:cNvSpPr txBox="1">
            <a:spLocks noGrp="1"/>
          </p:cNvSpPr>
          <p:nvPr>
            <p:ph type="subTitle" idx="1"/>
          </p:nvPr>
        </p:nvSpPr>
        <p:spPr>
          <a:xfrm>
            <a:off x="8204568" y="3153006"/>
            <a:ext cx="4030023" cy="15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US" sz="1600" b="1">
                <a:solidFill>
                  <a:srgbClr val="000000"/>
                </a:solidFill>
              </a:rPr>
              <a:t>Mashitooh binti Hasan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400">
                <a:solidFill>
                  <a:srgbClr val="000000"/>
                </a:solidFill>
              </a:rPr>
              <a:t>Pen. Kanan Pengarah Kastam II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400">
                <a:solidFill>
                  <a:srgbClr val="000000"/>
                </a:solidFill>
              </a:rPr>
              <a:t>Cawangan Kawalan Kemudahan, Fasilitasi &amp; Konsultasi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400">
                <a:solidFill>
                  <a:srgbClr val="000000"/>
                </a:solidFill>
              </a:rPr>
              <a:t>Bahagian Cukai Dalam Negari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400">
                <a:solidFill>
                  <a:srgbClr val="000000"/>
                </a:solidFill>
              </a:rPr>
              <a:t>Jabatan Kastam Diraja Malaysia, Putrajaya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endParaRPr sz="14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400" b="1">
                <a:solidFill>
                  <a:srgbClr val="000000"/>
                </a:solidFill>
              </a:rPr>
              <a:t>6 Mac 2020: UPM</a:t>
            </a:r>
            <a:endParaRPr sz="1400" b="1">
              <a:solidFill>
                <a:srgbClr val="000000"/>
              </a:solidFill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4324" y="1132677"/>
            <a:ext cx="2047057" cy="179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 txBox="1"/>
          <p:nvPr/>
        </p:nvSpPr>
        <p:spPr>
          <a:xfrm>
            <a:off x="8204575" y="5023700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body" idx="1"/>
          </p:nvPr>
        </p:nvSpPr>
        <p:spPr>
          <a:xfrm>
            <a:off x="0" y="229992"/>
            <a:ext cx="12192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Pengecualian Cukai Kepada IPTA</a:t>
            </a:r>
            <a:endParaRPr sz="3733" b="1"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229" name="Google Shape;229;p10"/>
          <p:cNvGraphicFramePr/>
          <p:nvPr/>
        </p:nvGraphicFramePr>
        <p:xfrm>
          <a:off x="985603" y="15078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importer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goods excluding petroleum and  motor cars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Imported for supply to the university / university college (as in Item 11)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Used for own activities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are authorized to be imported on his behalf and for supply at a price exclusive of sales tax in accordance with the term of contract</a:t>
                      </a:r>
                      <a:endParaRPr/>
                    </a:p>
                    <a:p>
                      <a:pPr marL="3429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  or any officer nominated by him 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Pengecualian Cukai Kepada IPTA</a:t>
            </a:r>
            <a:endParaRPr sz="3733" b="1"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235" name="Google Shape;235;p11"/>
          <p:cNvGraphicFramePr/>
          <p:nvPr/>
        </p:nvGraphicFramePr>
        <p:xfrm>
          <a:off x="795401" y="116304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Any person approved by DG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goods excluding petroleum and  motor cars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are purchased from a RM for supply to the  university or university college concerned 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goods are to be purchased and supplied to the university or university college at a price exclusive of ST in accordance with the term of contract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Used for own activities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sold except after payment of sales tax</a:t>
                      </a:r>
                      <a:endParaRPr/>
                    </a:p>
                    <a:p>
                      <a:pPr marL="3429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  or any officer nominated by him 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body" idx="1"/>
          </p:nvPr>
        </p:nvSpPr>
        <p:spPr>
          <a:xfrm>
            <a:off x="902179" y="1966482"/>
            <a:ext cx="10646097" cy="378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sz="2400"/>
              <a:t>Setiap butiran mempunyai syarat-syarat tertentu sebagaimana yang dinyatakan di ruang (4) Jadual A PCJ (P). Walau bagaimanapun terdapat syarat-syarat lain yang telah ditetapkan seperti berikut ;</a:t>
            </a:r>
            <a:endParaRPr sz="2000"/>
          </a:p>
          <a:p>
            <a:pPr marL="809244" lvl="5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Apa-apa barang yang diberikan pengecualian hendaklah </a:t>
            </a:r>
            <a:r>
              <a:rPr lang="en-US" sz="2000">
                <a:solidFill>
                  <a:srgbClr val="0070C0"/>
                </a:solidFill>
              </a:rPr>
              <a:t>tidak dilupuskan</a:t>
            </a:r>
            <a:r>
              <a:rPr lang="en-US" sz="2000"/>
              <a:t>, dijual, dipindahkan dalam negara atau tidak diakaunkan, dengan syarat bahawa bayaran cukai telah dibuat </a:t>
            </a:r>
            <a:r>
              <a:rPr lang="en-US" sz="1800"/>
              <a:t>(tidak terpakai bagi bagi kerajaan persekutuan dan negeri)</a:t>
            </a:r>
            <a:r>
              <a:rPr lang="en-US" sz="1400"/>
              <a:t> </a:t>
            </a:r>
            <a:r>
              <a:rPr lang="en-US" sz="2000"/>
              <a:t>; dan</a:t>
            </a:r>
            <a:endParaRPr sz="1800"/>
          </a:p>
          <a:p>
            <a:pPr marL="854075" lvl="2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Mana-mana orang yang diberikan pengecualian hendaklah </a:t>
            </a:r>
            <a:r>
              <a:rPr lang="en-US" sz="2000">
                <a:solidFill>
                  <a:srgbClr val="0070C0"/>
                </a:solidFill>
              </a:rPr>
              <a:t>menyimpan rekod </a:t>
            </a:r>
            <a:r>
              <a:rPr lang="en-US" sz="2000"/>
              <a:t>atau akaun barang yang diimport atau dibeli dan rekod atau akaun itu tersedia </a:t>
            </a:r>
            <a:r>
              <a:rPr lang="en-US" sz="2000">
                <a:solidFill>
                  <a:srgbClr val="0070C0"/>
                </a:solidFill>
              </a:rPr>
              <a:t>untuk pemeriksaan oleh mana-mana pegawai kanan cukai jualan </a:t>
            </a:r>
            <a:r>
              <a:rPr lang="en-US" sz="2000"/>
              <a:t>pada bila-bila masa.</a:t>
            </a:r>
            <a:endParaRPr sz="2800"/>
          </a:p>
        </p:txBody>
      </p:sp>
      <p:sp>
        <p:nvSpPr>
          <p:cNvPr id="241" name="Google Shape;241;p12"/>
          <p:cNvSpPr txBox="1"/>
          <p:nvPr/>
        </p:nvSpPr>
        <p:spPr>
          <a:xfrm>
            <a:off x="1097050" y="133349"/>
            <a:ext cx="8445499" cy="115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Perintah Cukai Jualan (Orang Yang Dikecualikan Dari Pembayaran Cukai) 2018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body" idx="1"/>
          </p:nvPr>
        </p:nvSpPr>
        <p:spPr>
          <a:xfrm>
            <a:off x="1456814" y="1965282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Mana-mana pengilang berdaftar yang dikecualikan daripada mengenakan dan memungut cukai jualan hendaklah </a:t>
            </a:r>
            <a:r>
              <a:rPr lang="en-US" sz="2000" b="1">
                <a:solidFill>
                  <a:srgbClr val="0070C0"/>
                </a:solidFill>
              </a:rPr>
              <a:t>menyimpan rekod atau mengakaunkan</a:t>
            </a:r>
            <a:r>
              <a:rPr lang="en-US" sz="2000"/>
              <a:t> barang yang dikecualikan yang telah dijual atau dilupuskan kepada mana-mana orang yang diberi pengecualian dan rekod atau akaun itu disediakan untuk diperiksa oleh mana-mana pegawai kanan cukai jualan pada bila-bila masa.</a:t>
            </a:r>
            <a:endParaRPr/>
          </a:p>
          <a:p>
            <a:pPr marL="400050" lvl="2" indent="-342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✔"/>
            </a:pPr>
            <a:r>
              <a:rPr lang="en-US" sz="2000"/>
              <a:t>Jika apa-apa persoalan yang timbul sama ada apa-apa barang tertentu adalah atau tidak termasuk dalam kelas barang yang tertakluk kepada pengecualian, persoalan itu hendaklah diputuskan oleh menteri.</a:t>
            </a:r>
            <a:endParaRPr/>
          </a:p>
          <a:p>
            <a:pPr marL="182880" lvl="0" indent="-31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380"/>
              <a:buFont typeface="Noto Sans Symbols"/>
              <a:buNone/>
            </a:pPr>
            <a:endParaRPr sz="2800"/>
          </a:p>
        </p:txBody>
      </p:sp>
      <p:sp>
        <p:nvSpPr>
          <p:cNvPr id="248" name="Google Shape;248;p13"/>
          <p:cNvSpPr txBox="1"/>
          <p:nvPr/>
        </p:nvSpPr>
        <p:spPr>
          <a:xfrm>
            <a:off x="1456814" y="208300"/>
            <a:ext cx="8445499" cy="115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Perintah Cukai Jualan (Orang Yang Dikecualikan Dari Pembayaran Cukai) 2018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3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body" idx="1"/>
          </p:nvPr>
        </p:nvSpPr>
        <p:spPr>
          <a:xfrm>
            <a:off x="729575" y="1635499"/>
            <a:ext cx="1097672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8016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/>
              <a:t>Sijil kelulusan dengan nombor rujukan sijil pengecualian dijana secara automatik setelah permohonan dihantar. </a:t>
            </a:r>
            <a:endParaRPr sz="2400"/>
          </a:p>
          <a:p>
            <a:pPr marL="470916" lvl="1" indent="-234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Noto Sans Symbols"/>
              <a:buNone/>
            </a:pPr>
            <a:endParaRPr sz="20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/>
              <a:t>Tandatangan tidak diperlukan. Sijil dijana secara digital selaras dengan peruntukan Peraturan 29(2), PCJ.</a:t>
            </a:r>
            <a:endParaRPr/>
          </a:p>
          <a:p>
            <a:pPr marL="27432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Noto Sans Symbols"/>
              <a:buChar char="❑"/>
            </a:pPr>
            <a:r>
              <a:rPr lang="en-US" sz="2000"/>
              <a:t>Pemohon perlu mengemukakan sijil pengecualian kepada pengilang berdaftar atau pegawai penaksir di stesen import bagi mendapatkan pengecualian cukai jualan. </a:t>
            </a:r>
            <a:endParaRPr/>
          </a:p>
          <a:p>
            <a:pPr marL="27432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457200" lvl="1" indent="-7492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128016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</a:pPr>
            <a:endParaRPr sz="2000" b="1"/>
          </a:p>
          <a:p>
            <a:pPr marL="45720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40"/>
              <a:buNone/>
            </a:pPr>
            <a:endParaRPr sz="2400"/>
          </a:p>
          <a:p>
            <a:pPr marL="457200" lvl="1" indent="-7492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457200" lvl="1" indent="-857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82880" lvl="0" indent="-5333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40"/>
              <a:buFont typeface="Noto Sans Symbols"/>
              <a:buNone/>
            </a:pPr>
            <a:endParaRPr sz="2400"/>
          </a:p>
        </p:txBody>
      </p:sp>
      <p:sp>
        <p:nvSpPr>
          <p:cNvPr id="256" name="Google Shape;256;p14"/>
          <p:cNvSpPr txBox="1"/>
          <p:nvPr/>
        </p:nvSpPr>
        <p:spPr>
          <a:xfrm>
            <a:off x="1456814" y="208300"/>
            <a:ext cx="8445499" cy="115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Perintah Cukai Jualan (Orang Yang Dikecualikan Dari Pembayaran Cukai) 2018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4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ckwell"/>
              <a:buNone/>
            </a:pPr>
            <a:r>
              <a:rPr lang="en-US" sz="7200"/>
              <a:t>SOALAN LAZIM BERKAITAN PENGECUALIAN CUKAI JUALAN</a:t>
            </a:r>
            <a:endParaRPr sz="7200"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SOALAN LAZIM DARIPADA IPTA</a:t>
            </a:r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Perintah Pengecualian Cukai Jualan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1071249" y="1790571"/>
            <a:ext cx="10364158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Soalan 1	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Bolehkah Hospital Pengajar Universiti (HPU) menggunakan pengecualian di bawah butiran 11,12 atau 13, Jadual A, Perintah Cukai Jualan (Orang Yang Dikecualikan Daripada Pembayaran Cukai (2018)?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Jawapan 1: Tidak boleh.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Soalan 2	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Sekiranya barang yang diperoleh melalui pengecualian cukai jualan di beri atau didermakan kepada pihak lain, perlukah IPTA membayar semula cukai yang terlibat dan sekiranya ya,  bagaimanakah tatacara pembayaran cukai tersebut.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Jawapan 2: Ya, IPTA perlu membayar semula cukai yang terlibat kerana berdasarkan perenggan 5, Perintah Cukai Jualan (Orang Yang Dikecualikan Daripada Pembayaran Cukai (2018), apa-apa barang yang diberikan pengecualian hendaklah tidak dilupuskan, dijual, dipindahkan dalam negara atau tidak diakaunkan, dengan syarat bahawa bayaran cukai telah dibuat.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Tatacara pembayaran cukai yang terlibat adalah melalui boring SST-Adm yang dikemukakan secara manual ke stesen kastam mengawal yang berkenaan.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SOALAN LAZIM DARIPADA IPTA</a:t>
            </a:r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Perintah Pengecualian Cukai Jualan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1101229" y="2084851"/>
            <a:ext cx="103641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Soalan 3	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Bolehkah IPTA membeli bas menggunakan butiran 11, 12 atau 13?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Rockwell"/>
                <a:ea typeface="Rockwell"/>
                <a:cs typeface="Rockwell"/>
                <a:sym typeface="Rockwell"/>
              </a:rPr>
              <a:t>Jawapan 1: Boleh, kerana bas bukan dalam kategori motor car.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</a:pPr>
            <a:r>
              <a:rPr lang="en-US"/>
              <a:t>PENGECUALIAN DUTI IMPORT</a:t>
            </a:r>
            <a:endParaRPr/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/>
              <a:t>PERINTAH DUTI KASTAM (PENGECUALIAN) 2017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PENGECUALIAN DUTI IMPORT </a:t>
            </a:r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IPTA</a:t>
            </a:r>
            <a:endParaRPr/>
          </a:p>
        </p:txBody>
      </p:sp>
      <p:graphicFrame>
        <p:nvGraphicFramePr>
          <p:cNvPr id="290" name="Google Shape;290;p19"/>
          <p:cNvGraphicFramePr/>
          <p:nvPr/>
        </p:nvGraphicFramePr>
        <p:xfrm>
          <a:off x="856938" y="150324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4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SALES TAX (PERSONS EXEMPTED FROM PAYMENT OF TAX) ORDER 2018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4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CUSTOMS DUTIES (EXEMPTION) ORDER 2017</a:t>
                      </a:r>
                      <a:endParaRPr sz="16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24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higher education institution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Importer for supply to public higher education institution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Any person to supply for public higher education institution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sz="20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</a:pPr>
            <a:r>
              <a:rPr lang="en-US"/>
              <a:t>PENGENALAN SST</a:t>
            </a:r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8088900" y="3833875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PENGECUALIAN DUTI IMPORT</a:t>
            </a:r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IPTA</a:t>
            </a:r>
            <a:endParaRPr/>
          </a:p>
        </p:txBody>
      </p:sp>
      <p:graphicFrame>
        <p:nvGraphicFramePr>
          <p:cNvPr id="297" name="Google Shape;297;p20"/>
          <p:cNvGraphicFramePr/>
          <p:nvPr/>
        </p:nvGraphicFramePr>
        <p:xfrm>
          <a:off x="985603" y="15078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Higher Education Institution established under Universities and University Colleges Act 1971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[Act 30]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Universiti Teknologi MARA Act 1976 </a:t>
                      </a:r>
                      <a:r>
                        <a:rPr lang="en-US" sz="1600" b="1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[Act 173]</a:t>
                      </a:r>
                      <a:endParaRPr sz="1800" b="1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goods excluding motor cars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the goods are imported by the University or University College concerned;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they are used by the University or University College concerned for its own activities;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they are not sold except after payment of customs duty</a:t>
                      </a:r>
                      <a:endParaRPr/>
                    </a:p>
                    <a:p>
                      <a:pPr marL="3429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Head of the University or University College or any other officer nominated by him as the Director General may approve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PENGECUALIAN DUTI IMPORT</a:t>
            </a:r>
            <a:endParaRPr/>
          </a:p>
        </p:txBody>
      </p:sp>
      <p:sp>
        <p:nvSpPr>
          <p:cNvPr id="303" name="Google Shape;303;p21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IPTA</a:t>
            </a:r>
            <a:endParaRPr/>
          </a:p>
        </p:txBody>
      </p:sp>
      <p:graphicFrame>
        <p:nvGraphicFramePr>
          <p:cNvPr id="304" name="Google Shape;304;p21"/>
          <p:cNvGraphicFramePr/>
          <p:nvPr/>
        </p:nvGraphicFramePr>
        <p:xfrm>
          <a:off x="985603" y="15078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importer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goods excluding motor cars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the goods are imported for supply to any University or University College appearing in column (2) of item 79;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they will be used by the University or University College concerned for its own activities;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That every application for exemption is accompanied by a certificate from the Head of such relevant </a:t>
                      </a:r>
                      <a:endParaRPr/>
                    </a:p>
                    <a:p>
                      <a:pPr marL="3429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Head of the University or University College or any other officer nominated by him as the Director General may approve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"/>
          <p:cNvSpPr txBox="1">
            <a:spLocks noGrp="1"/>
          </p:cNvSpPr>
          <p:nvPr>
            <p:ph type="body" idx="1"/>
          </p:nvPr>
        </p:nvSpPr>
        <p:spPr>
          <a:xfrm>
            <a:off x="0" y="164638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PENGECUALIAN DUTI IMPORT</a:t>
            </a:r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body" idx="2"/>
          </p:nvPr>
        </p:nvSpPr>
        <p:spPr>
          <a:xfrm>
            <a:off x="0" y="932723"/>
            <a:ext cx="1219200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/>
              <a:t>Berkaitan IPTA</a:t>
            </a:r>
            <a:endParaRPr/>
          </a:p>
        </p:txBody>
      </p:sp>
      <p:graphicFrame>
        <p:nvGraphicFramePr>
          <p:cNvPr id="311" name="Google Shape;311;p22"/>
          <p:cNvGraphicFramePr/>
          <p:nvPr/>
        </p:nvGraphicFramePr>
        <p:xfrm>
          <a:off x="985603" y="15078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21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or University College that the goods are authorized to be imported on his behalf and are for supply to his University or University College at a price exclusive of customs duty as in accordance with the terms of contract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>
            <a:spLocks noGrp="1"/>
          </p:cNvSpPr>
          <p:nvPr>
            <p:ph type="body" idx="1"/>
          </p:nvPr>
        </p:nvSpPr>
        <p:spPr>
          <a:xfrm>
            <a:off x="0" y="4748259"/>
            <a:ext cx="12192000" cy="768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US"/>
              <a:t>Terima Kasih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/>
          <p:nvPr/>
        </p:nvSpPr>
        <p:spPr>
          <a:xfrm>
            <a:off x="1118184" y="2329561"/>
            <a:ext cx="2760980" cy="370840"/>
          </a:xfrm>
          <a:custGeom>
            <a:avLst/>
            <a:gdLst/>
            <a:ahLst/>
            <a:cxnLst/>
            <a:rect l="l" t="t" r="r" b="b"/>
            <a:pathLst>
              <a:path w="2760980" h="370840" extrusionOk="0">
                <a:moveTo>
                  <a:pt x="0" y="370840"/>
                </a:moveTo>
                <a:lnTo>
                  <a:pt x="0" y="0"/>
                </a:lnTo>
                <a:lnTo>
                  <a:pt x="2760980" y="0"/>
                </a:lnTo>
                <a:lnTo>
                  <a:pt x="2760980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p24"/>
          <p:cNvSpPr/>
          <p:nvPr/>
        </p:nvSpPr>
        <p:spPr>
          <a:xfrm>
            <a:off x="1118184" y="2700401"/>
            <a:ext cx="2760980" cy="1554480"/>
          </a:xfrm>
          <a:custGeom>
            <a:avLst/>
            <a:gdLst/>
            <a:ahLst/>
            <a:cxnLst/>
            <a:rect l="l" t="t" r="r" b="b"/>
            <a:pathLst>
              <a:path w="2760980" h="1554480" extrusionOk="0">
                <a:moveTo>
                  <a:pt x="0" y="1554480"/>
                </a:moveTo>
                <a:lnTo>
                  <a:pt x="0" y="0"/>
                </a:lnTo>
                <a:lnTo>
                  <a:pt x="2760980" y="0"/>
                </a:lnTo>
                <a:lnTo>
                  <a:pt x="2760980" y="1554480"/>
                </a:lnTo>
                <a:lnTo>
                  <a:pt x="0" y="1554480"/>
                </a:lnTo>
                <a:close/>
              </a:path>
            </a:pathLst>
          </a:custGeom>
          <a:solidFill>
            <a:srgbClr val="E8D0D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4" name="Google Shape;324;p24"/>
          <p:cNvSpPr/>
          <p:nvPr/>
        </p:nvSpPr>
        <p:spPr>
          <a:xfrm>
            <a:off x="1092784" y="2681351"/>
            <a:ext cx="2811831" cy="38100"/>
          </a:xfrm>
          <a:custGeom>
            <a:avLst/>
            <a:gdLst/>
            <a:ahLst/>
            <a:cxnLst/>
            <a:rect l="l" t="t" r="r" b="b"/>
            <a:pathLst>
              <a:path w="2811831" h="38100" extrusionOk="0">
                <a:moveTo>
                  <a:pt x="19050" y="19050"/>
                </a:moveTo>
                <a:lnTo>
                  <a:pt x="2792781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5" name="Google Shape;325;p24"/>
          <p:cNvSpPr/>
          <p:nvPr/>
        </p:nvSpPr>
        <p:spPr>
          <a:xfrm>
            <a:off x="1111834" y="2316861"/>
            <a:ext cx="12700" cy="1950720"/>
          </a:xfrm>
          <a:custGeom>
            <a:avLst/>
            <a:gdLst/>
            <a:ahLst/>
            <a:cxnLst/>
            <a:rect l="l" t="t" r="r" b="b"/>
            <a:pathLst>
              <a:path w="12700" h="1950720" extrusionOk="0">
                <a:moveTo>
                  <a:pt x="6350" y="6350"/>
                </a:moveTo>
                <a:lnTo>
                  <a:pt x="6350" y="194437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6" name="Google Shape;326;p24"/>
          <p:cNvSpPr/>
          <p:nvPr/>
        </p:nvSpPr>
        <p:spPr>
          <a:xfrm>
            <a:off x="3872865" y="2316861"/>
            <a:ext cx="12700" cy="1950720"/>
          </a:xfrm>
          <a:custGeom>
            <a:avLst/>
            <a:gdLst/>
            <a:ahLst/>
            <a:cxnLst/>
            <a:rect l="l" t="t" r="r" b="b"/>
            <a:pathLst>
              <a:path w="12700" h="1950720" extrusionOk="0">
                <a:moveTo>
                  <a:pt x="6350" y="6350"/>
                </a:moveTo>
                <a:lnTo>
                  <a:pt x="6350" y="194437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1105484" y="2323211"/>
            <a:ext cx="2786431" cy="12700"/>
          </a:xfrm>
          <a:custGeom>
            <a:avLst/>
            <a:gdLst/>
            <a:ahLst/>
            <a:cxnLst/>
            <a:rect l="l" t="t" r="r" b="b"/>
            <a:pathLst>
              <a:path w="2786431" h="12700" extrusionOk="0">
                <a:moveTo>
                  <a:pt x="6350" y="6350"/>
                </a:moveTo>
                <a:lnTo>
                  <a:pt x="2780081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8" name="Google Shape;328;p24"/>
          <p:cNvSpPr/>
          <p:nvPr/>
        </p:nvSpPr>
        <p:spPr>
          <a:xfrm>
            <a:off x="1105484" y="4248531"/>
            <a:ext cx="2786431" cy="12700"/>
          </a:xfrm>
          <a:custGeom>
            <a:avLst/>
            <a:gdLst/>
            <a:ahLst/>
            <a:cxnLst/>
            <a:rect l="l" t="t" r="r" b="b"/>
            <a:pathLst>
              <a:path w="2786431" h="12700" extrusionOk="0">
                <a:moveTo>
                  <a:pt x="6350" y="6350"/>
                </a:moveTo>
                <a:lnTo>
                  <a:pt x="2780081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1209751" y="2382351"/>
            <a:ext cx="1619103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Processed Foods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24"/>
          <p:cNvSpPr txBox="1"/>
          <p:nvPr/>
        </p:nvSpPr>
        <p:spPr>
          <a:xfrm>
            <a:off x="1209751" y="2752446"/>
            <a:ext cx="1011186" cy="20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Biscuits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24"/>
          <p:cNvSpPr txBox="1"/>
          <p:nvPr/>
        </p:nvSpPr>
        <p:spPr>
          <a:xfrm>
            <a:off x="1209751" y="2996285"/>
            <a:ext cx="1212459" cy="20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Fruit juice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24"/>
          <p:cNvSpPr txBox="1"/>
          <p:nvPr/>
        </p:nvSpPr>
        <p:spPr>
          <a:xfrm>
            <a:off x="1209751" y="3240125"/>
            <a:ext cx="1293536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Dry noodle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1209751" y="3483965"/>
            <a:ext cx="2286119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Processed meat or fish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209751" y="3727805"/>
            <a:ext cx="1851953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Butter, margarine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24"/>
          <p:cNvSpPr txBox="1"/>
          <p:nvPr/>
        </p:nvSpPr>
        <p:spPr>
          <a:xfrm>
            <a:off x="1209751" y="3971356"/>
            <a:ext cx="748786" cy="20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Jams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24"/>
          <p:cNvSpPr/>
          <p:nvPr/>
        </p:nvSpPr>
        <p:spPr>
          <a:xfrm>
            <a:off x="8473440" y="5473484"/>
            <a:ext cx="2724023" cy="370840"/>
          </a:xfrm>
          <a:custGeom>
            <a:avLst/>
            <a:gdLst/>
            <a:ahLst/>
            <a:cxnLst/>
            <a:rect l="l" t="t" r="r" b="b"/>
            <a:pathLst>
              <a:path w="2724023" h="370840" extrusionOk="0">
                <a:moveTo>
                  <a:pt x="0" y="370840"/>
                </a:moveTo>
                <a:lnTo>
                  <a:pt x="0" y="0"/>
                </a:lnTo>
                <a:lnTo>
                  <a:pt x="2724023" y="0"/>
                </a:lnTo>
                <a:lnTo>
                  <a:pt x="2724023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7" name="Google Shape;337;p24"/>
          <p:cNvSpPr/>
          <p:nvPr/>
        </p:nvSpPr>
        <p:spPr>
          <a:xfrm>
            <a:off x="8473440" y="5844324"/>
            <a:ext cx="2724023" cy="822960"/>
          </a:xfrm>
          <a:custGeom>
            <a:avLst/>
            <a:gdLst/>
            <a:ahLst/>
            <a:cxnLst/>
            <a:rect l="l" t="t" r="r" b="b"/>
            <a:pathLst>
              <a:path w="2724023" h="822960" extrusionOk="0">
                <a:moveTo>
                  <a:pt x="0" y="822960"/>
                </a:moveTo>
                <a:lnTo>
                  <a:pt x="0" y="0"/>
                </a:lnTo>
                <a:lnTo>
                  <a:pt x="2724023" y="0"/>
                </a:lnTo>
                <a:lnTo>
                  <a:pt x="2724023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FCDDC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8" name="Google Shape;338;p24"/>
          <p:cNvSpPr/>
          <p:nvPr/>
        </p:nvSpPr>
        <p:spPr>
          <a:xfrm>
            <a:off x="8448040" y="5825274"/>
            <a:ext cx="2774823" cy="38100"/>
          </a:xfrm>
          <a:custGeom>
            <a:avLst/>
            <a:gdLst/>
            <a:ahLst/>
            <a:cxnLst/>
            <a:rect l="l" t="t" r="r" b="b"/>
            <a:pathLst>
              <a:path w="2774823" h="38100" extrusionOk="0">
                <a:moveTo>
                  <a:pt x="19050" y="19050"/>
                </a:moveTo>
                <a:lnTo>
                  <a:pt x="2755773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8467090" y="5460746"/>
            <a:ext cx="12700" cy="1219238"/>
          </a:xfrm>
          <a:custGeom>
            <a:avLst/>
            <a:gdLst/>
            <a:ahLst/>
            <a:cxnLst/>
            <a:rect l="l" t="t" r="r" b="b"/>
            <a:pathLst>
              <a:path w="12700" h="1219238" extrusionOk="0">
                <a:moveTo>
                  <a:pt x="6350" y="6350"/>
                </a:moveTo>
                <a:lnTo>
                  <a:pt x="6350" y="1212888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11191113" y="5460746"/>
            <a:ext cx="12700" cy="1219238"/>
          </a:xfrm>
          <a:custGeom>
            <a:avLst/>
            <a:gdLst/>
            <a:ahLst/>
            <a:cxnLst/>
            <a:rect l="l" t="t" r="r" b="b"/>
            <a:pathLst>
              <a:path w="12700" h="1219238" extrusionOk="0">
                <a:moveTo>
                  <a:pt x="6350" y="6350"/>
                </a:moveTo>
                <a:lnTo>
                  <a:pt x="6350" y="1212888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460740" y="5467096"/>
            <a:ext cx="2749423" cy="12700"/>
          </a:xfrm>
          <a:custGeom>
            <a:avLst/>
            <a:gdLst/>
            <a:ahLst/>
            <a:cxnLst/>
            <a:rect l="l" t="t" r="r" b="b"/>
            <a:pathLst>
              <a:path w="2749423" h="12700" extrusionOk="0">
                <a:moveTo>
                  <a:pt x="6350" y="6350"/>
                </a:moveTo>
                <a:lnTo>
                  <a:pt x="2743073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8460740" y="6660934"/>
            <a:ext cx="2749423" cy="12700"/>
          </a:xfrm>
          <a:custGeom>
            <a:avLst/>
            <a:gdLst/>
            <a:ahLst/>
            <a:cxnLst/>
            <a:rect l="l" t="t" r="r" b="b"/>
            <a:pathLst>
              <a:path w="2749423" h="12700" extrusionOk="0">
                <a:moveTo>
                  <a:pt x="6350" y="6350"/>
                </a:moveTo>
                <a:lnTo>
                  <a:pt x="2743073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3" name="Google Shape;343;p24"/>
          <p:cNvSpPr txBox="1"/>
          <p:nvPr/>
        </p:nvSpPr>
        <p:spPr>
          <a:xfrm>
            <a:off x="8565769" y="5526973"/>
            <a:ext cx="1453910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Foods &amp; drinks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24"/>
          <p:cNvSpPr txBox="1"/>
          <p:nvPr/>
        </p:nvSpPr>
        <p:spPr>
          <a:xfrm>
            <a:off x="8565769" y="5897042"/>
            <a:ext cx="2547315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Fizzy drinks (Coke, 100+)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5" name="Google Shape;345;p24"/>
          <p:cNvSpPr txBox="1"/>
          <p:nvPr/>
        </p:nvSpPr>
        <p:spPr>
          <a:xfrm>
            <a:off x="8565769" y="6140882"/>
            <a:ext cx="1182790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Chocolate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6" name="Google Shape;346;p24"/>
          <p:cNvSpPr txBox="1"/>
          <p:nvPr/>
        </p:nvSpPr>
        <p:spPr>
          <a:xfrm>
            <a:off x="8565769" y="6384722"/>
            <a:ext cx="1166981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Ice cream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5112258" y="2382012"/>
            <a:ext cx="2424557" cy="335280"/>
          </a:xfrm>
          <a:custGeom>
            <a:avLst/>
            <a:gdLst/>
            <a:ahLst/>
            <a:cxnLst/>
            <a:rect l="l" t="t" r="r" b="b"/>
            <a:pathLst>
              <a:path w="2424557" h="335280" extrusionOk="0">
                <a:moveTo>
                  <a:pt x="0" y="33528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35280"/>
                </a:lnTo>
                <a:lnTo>
                  <a:pt x="0" y="33528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5112258" y="2717292"/>
            <a:ext cx="2424557" cy="579120"/>
          </a:xfrm>
          <a:custGeom>
            <a:avLst/>
            <a:gdLst/>
            <a:ahLst/>
            <a:cxnLst/>
            <a:rect l="l" t="t" r="r" b="b"/>
            <a:pathLst>
              <a:path w="2424557" h="579120" extrusionOk="0">
                <a:moveTo>
                  <a:pt x="0" y="57912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DEE7D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5086858" y="2698242"/>
            <a:ext cx="2475484" cy="38100"/>
          </a:xfrm>
          <a:custGeom>
            <a:avLst/>
            <a:gdLst/>
            <a:ahLst/>
            <a:cxnLst/>
            <a:rect l="l" t="t" r="r" b="b"/>
            <a:pathLst>
              <a:path w="2475484" h="38100" extrusionOk="0">
                <a:moveTo>
                  <a:pt x="19050" y="19050"/>
                </a:moveTo>
                <a:lnTo>
                  <a:pt x="2456434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5105908" y="2369312"/>
            <a:ext cx="12700" cy="939800"/>
          </a:xfrm>
          <a:custGeom>
            <a:avLst/>
            <a:gdLst/>
            <a:ahLst/>
            <a:cxnLst/>
            <a:rect l="l" t="t" r="r" b="b"/>
            <a:pathLst>
              <a:path w="12700" h="939800" extrusionOk="0">
                <a:moveTo>
                  <a:pt x="6350" y="6350"/>
                </a:moveTo>
                <a:lnTo>
                  <a:pt x="6350" y="9334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7530592" y="2369312"/>
            <a:ext cx="12700" cy="939800"/>
          </a:xfrm>
          <a:custGeom>
            <a:avLst/>
            <a:gdLst/>
            <a:ahLst/>
            <a:cxnLst/>
            <a:rect l="l" t="t" r="r" b="b"/>
            <a:pathLst>
              <a:path w="12700" h="939800" extrusionOk="0">
                <a:moveTo>
                  <a:pt x="6350" y="6350"/>
                </a:moveTo>
                <a:lnTo>
                  <a:pt x="6350" y="9334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5099558" y="2375662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5099558" y="3290062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4" name="Google Shape;354;p24"/>
          <p:cNvSpPr txBox="1"/>
          <p:nvPr/>
        </p:nvSpPr>
        <p:spPr>
          <a:xfrm>
            <a:off x="5204460" y="2434802"/>
            <a:ext cx="963192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Furniture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5" name="Google Shape;355;p24"/>
          <p:cNvSpPr txBox="1"/>
          <p:nvPr/>
        </p:nvSpPr>
        <p:spPr>
          <a:xfrm>
            <a:off x="5204460" y="2769209"/>
            <a:ext cx="696557" cy="20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Sofa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6" name="Google Shape;356;p24"/>
          <p:cNvSpPr txBox="1"/>
          <p:nvPr/>
        </p:nvSpPr>
        <p:spPr>
          <a:xfrm>
            <a:off x="5204460" y="3013049"/>
            <a:ext cx="1085928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Mattress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7" name="Google Shape;357;p24"/>
          <p:cNvSpPr/>
          <p:nvPr/>
        </p:nvSpPr>
        <p:spPr>
          <a:xfrm>
            <a:off x="5116322" y="3557651"/>
            <a:ext cx="2424557" cy="370840"/>
          </a:xfrm>
          <a:custGeom>
            <a:avLst/>
            <a:gdLst/>
            <a:ahLst/>
            <a:cxnLst/>
            <a:rect l="l" t="t" r="r" b="b"/>
            <a:pathLst>
              <a:path w="2424557" h="370840" extrusionOk="0">
                <a:moveTo>
                  <a:pt x="0" y="37084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8" name="Google Shape;358;p24"/>
          <p:cNvSpPr/>
          <p:nvPr/>
        </p:nvSpPr>
        <p:spPr>
          <a:xfrm>
            <a:off x="5116322" y="3928491"/>
            <a:ext cx="2424557" cy="822960"/>
          </a:xfrm>
          <a:custGeom>
            <a:avLst/>
            <a:gdLst/>
            <a:ahLst/>
            <a:cxnLst/>
            <a:rect l="l" t="t" r="r" b="b"/>
            <a:pathLst>
              <a:path w="2424557" h="822960" extrusionOk="0">
                <a:moveTo>
                  <a:pt x="0" y="82296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D8D3E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9" name="Google Shape;359;p24"/>
          <p:cNvSpPr/>
          <p:nvPr/>
        </p:nvSpPr>
        <p:spPr>
          <a:xfrm>
            <a:off x="5090922" y="3909441"/>
            <a:ext cx="2475357" cy="38100"/>
          </a:xfrm>
          <a:custGeom>
            <a:avLst/>
            <a:gdLst/>
            <a:ahLst/>
            <a:cxnLst/>
            <a:rect l="l" t="t" r="r" b="b"/>
            <a:pathLst>
              <a:path w="2475357" h="38100" extrusionOk="0">
                <a:moveTo>
                  <a:pt x="19050" y="19050"/>
                </a:moveTo>
                <a:lnTo>
                  <a:pt x="2456307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0" name="Google Shape;360;p24"/>
          <p:cNvSpPr/>
          <p:nvPr/>
        </p:nvSpPr>
        <p:spPr>
          <a:xfrm>
            <a:off x="5109972" y="3544951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 extrusionOk="0">
                <a:moveTo>
                  <a:pt x="6350" y="6350"/>
                </a:moveTo>
                <a:lnTo>
                  <a:pt x="6350" y="12128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1" name="Google Shape;361;p24"/>
          <p:cNvSpPr/>
          <p:nvPr/>
        </p:nvSpPr>
        <p:spPr>
          <a:xfrm>
            <a:off x="7534529" y="3544951"/>
            <a:ext cx="12700" cy="1219200"/>
          </a:xfrm>
          <a:custGeom>
            <a:avLst/>
            <a:gdLst/>
            <a:ahLst/>
            <a:cxnLst/>
            <a:rect l="l" t="t" r="r" b="b"/>
            <a:pathLst>
              <a:path w="12700" h="1219200" extrusionOk="0">
                <a:moveTo>
                  <a:pt x="6350" y="6350"/>
                </a:moveTo>
                <a:lnTo>
                  <a:pt x="6350" y="12128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2" name="Google Shape;362;p24"/>
          <p:cNvSpPr/>
          <p:nvPr/>
        </p:nvSpPr>
        <p:spPr>
          <a:xfrm>
            <a:off x="5103622" y="3551301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5103622" y="4745101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5208397" y="3610695"/>
            <a:ext cx="1446410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items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5208397" y="3980789"/>
            <a:ext cx="1139642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Shampoo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24"/>
          <p:cNvSpPr txBox="1"/>
          <p:nvPr/>
        </p:nvSpPr>
        <p:spPr>
          <a:xfrm>
            <a:off x="5208397" y="4224629"/>
            <a:ext cx="1295513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Toothpaste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5208397" y="4468469"/>
            <a:ext cx="1287202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Shower gel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5111750" y="4996574"/>
            <a:ext cx="2451989" cy="364604"/>
          </a:xfrm>
          <a:custGeom>
            <a:avLst/>
            <a:gdLst/>
            <a:ahLst/>
            <a:cxnLst/>
            <a:rect l="l" t="t" r="r" b="b"/>
            <a:pathLst>
              <a:path w="2451989" h="364604" extrusionOk="0">
                <a:moveTo>
                  <a:pt x="0" y="364604"/>
                </a:moveTo>
                <a:lnTo>
                  <a:pt x="0" y="0"/>
                </a:lnTo>
                <a:lnTo>
                  <a:pt x="2451989" y="0"/>
                </a:lnTo>
                <a:lnTo>
                  <a:pt x="2451989" y="364604"/>
                </a:lnTo>
                <a:lnTo>
                  <a:pt x="0" y="3646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9" name="Google Shape;369;p24"/>
          <p:cNvSpPr/>
          <p:nvPr/>
        </p:nvSpPr>
        <p:spPr>
          <a:xfrm>
            <a:off x="5111750" y="5361140"/>
            <a:ext cx="2451989" cy="579120"/>
          </a:xfrm>
          <a:custGeom>
            <a:avLst/>
            <a:gdLst/>
            <a:ahLst/>
            <a:cxnLst/>
            <a:rect l="l" t="t" r="r" b="b"/>
            <a:pathLst>
              <a:path w="2451989" h="579120" extrusionOk="0">
                <a:moveTo>
                  <a:pt x="0" y="579120"/>
                </a:moveTo>
                <a:lnTo>
                  <a:pt x="0" y="0"/>
                </a:lnTo>
                <a:lnTo>
                  <a:pt x="2451989" y="0"/>
                </a:lnTo>
                <a:lnTo>
                  <a:pt x="2451989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0" name="Google Shape;370;p24"/>
          <p:cNvSpPr/>
          <p:nvPr/>
        </p:nvSpPr>
        <p:spPr>
          <a:xfrm>
            <a:off x="5086350" y="5342128"/>
            <a:ext cx="2502789" cy="38100"/>
          </a:xfrm>
          <a:custGeom>
            <a:avLst/>
            <a:gdLst/>
            <a:ahLst/>
            <a:cxnLst/>
            <a:rect l="l" t="t" r="r" b="b"/>
            <a:pathLst>
              <a:path w="2502789" h="38100" extrusionOk="0">
                <a:moveTo>
                  <a:pt x="19050" y="19050"/>
                </a:moveTo>
                <a:lnTo>
                  <a:pt x="2483739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1" name="Google Shape;371;p24"/>
          <p:cNvSpPr/>
          <p:nvPr/>
        </p:nvSpPr>
        <p:spPr>
          <a:xfrm>
            <a:off x="5105400" y="4983861"/>
            <a:ext cx="12700" cy="969099"/>
          </a:xfrm>
          <a:custGeom>
            <a:avLst/>
            <a:gdLst/>
            <a:ahLst/>
            <a:cxnLst/>
            <a:rect l="l" t="t" r="r" b="b"/>
            <a:pathLst>
              <a:path w="12700" h="969099" extrusionOk="0">
                <a:moveTo>
                  <a:pt x="6350" y="6350"/>
                </a:moveTo>
                <a:lnTo>
                  <a:pt x="6350" y="962749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24"/>
          <p:cNvSpPr/>
          <p:nvPr/>
        </p:nvSpPr>
        <p:spPr>
          <a:xfrm>
            <a:off x="7557389" y="4983861"/>
            <a:ext cx="12700" cy="969099"/>
          </a:xfrm>
          <a:custGeom>
            <a:avLst/>
            <a:gdLst/>
            <a:ahLst/>
            <a:cxnLst/>
            <a:rect l="l" t="t" r="r" b="b"/>
            <a:pathLst>
              <a:path w="12700" h="969099" extrusionOk="0">
                <a:moveTo>
                  <a:pt x="6350" y="6350"/>
                </a:moveTo>
                <a:lnTo>
                  <a:pt x="6350" y="962749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5099050" y="4990211"/>
            <a:ext cx="2477389" cy="12700"/>
          </a:xfrm>
          <a:custGeom>
            <a:avLst/>
            <a:gdLst/>
            <a:ahLst/>
            <a:cxnLst/>
            <a:rect l="l" t="t" r="r" b="b"/>
            <a:pathLst>
              <a:path w="2477389" h="12700" extrusionOk="0">
                <a:moveTo>
                  <a:pt x="6350" y="6350"/>
                </a:moveTo>
                <a:lnTo>
                  <a:pt x="2471039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5099050" y="5933910"/>
            <a:ext cx="2477389" cy="12700"/>
          </a:xfrm>
          <a:custGeom>
            <a:avLst/>
            <a:gdLst/>
            <a:ahLst/>
            <a:cxnLst/>
            <a:rect l="l" t="t" r="r" b="b"/>
            <a:pathLst>
              <a:path w="2477389" h="12700" extrusionOk="0">
                <a:moveTo>
                  <a:pt x="6350" y="6350"/>
                </a:moveTo>
                <a:lnTo>
                  <a:pt x="2471039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5" name="Google Shape;375;p24"/>
          <p:cNvSpPr txBox="1"/>
          <p:nvPr/>
        </p:nvSpPr>
        <p:spPr>
          <a:xfrm>
            <a:off x="5203825" y="5049986"/>
            <a:ext cx="1931857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Petroleum products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6" name="Google Shape;376;p24"/>
          <p:cNvSpPr txBox="1"/>
          <p:nvPr/>
        </p:nvSpPr>
        <p:spPr>
          <a:xfrm>
            <a:off x="5203825" y="5413629"/>
            <a:ext cx="2105510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Eg: Tariff code 27.10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7" name="Google Shape;377;p24"/>
          <p:cNvSpPr txBox="1"/>
          <p:nvPr/>
        </p:nvSpPr>
        <p:spPr>
          <a:xfrm>
            <a:off x="5490337" y="5657469"/>
            <a:ext cx="1848145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of RON 97 and above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1112100" y="4417568"/>
            <a:ext cx="2752344" cy="370840"/>
          </a:xfrm>
          <a:custGeom>
            <a:avLst/>
            <a:gdLst/>
            <a:ahLst/>
            <a:cxnLst/>
            <a:rect l="l" t="t" r="r" b="b"/>
            <a:pathLst>
              <a:path w="2752344" h="370840" extrusionOk="0">
                <a:moveTo>
                  <a:pt x="0" y="370840"/>
                </a:moveTo>
                <a:lnTo>
                  <a:pt x="0" y="0"/>
                </a:lnTo>
                <a:lnTo>
                  <a:pt x="2752344" y="0"/>
                </a:lnTo>
                <a:lnTo>
                  <a:pt x="2752344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1112100" y="4788408"/>
            <a:ext cx="2752344" cy="1554480"/>
          </a:xfrm>
          <a:custGeom>
            <a:avLst/>
            <a:gdLst/>
            <a:ahLst/>
            <a:cxnLst/>
            <a:rect l="l" t="t" r="r" b="b"/>
            <a:pathLst>
              <a:path w="2752344" h="1554480" extrusionOk="0">
                <a:moveTo>
                  <a:pt x="0" y="1554480"/>
                </a:moveTo>
                <a:lnTo>
                  <a:pt x="0" y="0"/>
                </a:lnTo>
                <a:lnTo>
                  <a:pt x="2752344" y="0"/>
                </a:lnTo>
                <a:lnTo>
                  <a:pt x="2752344" y="1554480"/>
                </a:lnTo>
                <a:lnTo>
                  <a:pt x="0" y="1554480"/>
                </a:lnTo>
                <a:close/>
              </a:path>
            </a:pathLst>
          </a:custGeom>
          <a:solidFill>
            <a:srgbClr val="D0D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1086700" y="4769358"/>
            <a:ext cx="2803182" cy="38100"/>
          </a:xfrm>
          <a:custGeom>
            <a:avLst/>
            <a:gdLst/>
            <a:ahLst/>
            <a:cxnLst/>
            <a:rect l="l" t="t" r="r" b="b"/>
            <a:pathLst>
              <a:path w="2803182" h="38100" extrusionOk="0">
                <a:moveTo>
                  <a:pt x="19050" y="19050"/>
                </a:moveTo>
                <a:lnTo>
                  <a:pt x="2784133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1105750" y="4404868"/>
            <a:ext cx="12700" cy="1950720"/>
          </a:xfrm>
          <a:custGeom>
            <a:avLst/>
            <a:gdLst/>
            <a:ahLst/>
            <a:cxnLst/>
            <a:rect l="l" t="t" r="r" b="b"/>
            <a:pathLst>
              <a:path w="12700" h="1950720" extrusionOk="0">
                <a:moveTo>
                  <a:pt x="6350" y="6350"/>
                </a:moveTo>
                <a:lnTo>
                  <a:pt x="6350" y="194437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3858133" y="4404868"/>
            <a:ext cx="12700" cy="1950720"/>
          </a:xfrm>
          <a:custGeom>
            <a:avLst/>
            <a:gdLst/>
            <a:ahLst/>
            <a:cxnLst/>
            <a:rect l="l" t="t" r="r" b="b"/>
            <a:pathLst>
              <a:path w="12700" h="1950720" extrusionOk="0">
                <a:moveTo>
                  <a:pt x="6350" y="6350"/>
                </a:moveTo>
                <a:lnTo>
                  <a:pt x="6350" y="194437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1099400" y="4411218"/>
            <a:ext cx="2777782" cy="12700"/>
          </a:xfrm>
          <a:custGeom>
            <a:avLst/>
            <a:gdLst/>
            <a:ahLst/>
            <a:cxnLst/>
            <a:rect l="l" t="t" r="r" b="b"/>
            <a:pathLst>
              <a:path w="2777782" h="12700" extrusionOk="0">
                <a:moveTo>
                  <a:pt x="6350" y="6350"/>
                </a:moveTo>
                <a:lnTo>
                  <a:pt x="2771433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4" name="Google Shape;384;p24"/>
          <p:cNvSpPr/>
          <p:nvPr/>
        </p:nvSpPr>
        <p:spPr>
          <a:xfrm>
            <a:off x="1099400" y="6336538"/>
            <a:ext cx="2777782" cy="12700"/>
          </a:xfrm>
          <a:custGeom>
            <a:avLst/>
            <a:gdLst/>
            <a:ahLst/>
            <a:cxnLst/>
            <a:rect l="l" t="t" r="r" b="b"/>
            <a:pathLst>
              <a:path w="2777782" h="12700" extrusionOk="0">
                <a:moveTo>
                  <a:pt x="6350" y="6350"/>
                </a:moveTo>
                <a:lnTo>
                  <a:pt x="2771433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5" name="Google Shape;385;p24"/>
          <p:cNvSpPr txBox="1"/>
          <p:nvPr/>
        </p:nvSpPr>
        <p:spPr>
          <a:xfrm>
            <a:off x="1203655" y="4470866"/>
            <a:ext cx="2020839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Electrical appliances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1203655" y="4840960"/>
            <a:ext cx="1861074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Washing machine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24"/>
          <p:cNvSpPr txBox="1"/>
          <p:nvPr/>
        </p:nvSpPr>
        <p:spPr>
          <a:xfrm>
            <a:off x="1203655" y="5084800"/>
            <a:ext cx="1209014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24"/>
          <p:cNvSpPr txBox="1"/>
          <p:nvPr/>
        </p:nvSpPr>
        <p:spPr>
          <a:xfrm>
            <a:off x="1203655" y="5328640"/>
            <a:ext cx="1808374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Electronic device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24"/>
          <p:cNvSpPr txBox="1"/>
          <p:nvPr/>
        </p:nvSpPr>
        <p:spPr>
          <a:xfrm>
            <a:off x="1203655" y="5572430"/>
            <a:ext cx="1530686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Smart phones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1203655" y="5816270"/>
            <a:ext cx="1887018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Computer devices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24"/>
          <p:cNvSpPr txBox="1"/>
          <p:nvPr/>
        </p:nvSpPr>
        <p:spPr>
          <a:xfrm>
            <a:off x="1203655" y="6059820"/>
            <a:ext cx="950159" cy="20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Printer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8653907" y="2349373"/>
            <a:ext cx="2424556" cy="335279"/>
          </a:xfrm>
          <a:custGeom>
            <a:avLst/>
            <a:gdLst/>
            <a:ahLst/>
            <a:cxnLst/>
            <a:rect l="l" t="t" r="r" b="b"/>
            <a:pathLst>
              <a:path w="2424556" h="335279" extrusionOk="0">
                <a:moveTo>
                  <a:pt x="0" y="335280"/>
                </a:moveTo>
                <a:lnTo>
                  <a:pt x="0" y="0"/>
                </a:lnTo>
                <a:lnTo>
                  <a:pt x="2424556" y="0"/>
                </a:lnTo>
                <a:lnTo>
                  <a:pt x="2424556" y="335280"/>
                </a:lnTo>
                <a:lnTo>
                  <a:pt x="0" y="33528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8653907" y="2684653"/>
            <a:ext cx="2424556" cy="822959"/>
          </a:xfrm>
          <a:custGeom>
            <a:avLst/>
            <a:gdLst/>
            <a:ahLst/>
            <a:cxnLst/>
            <a:rect l="l" t="t" r="r" b="b"/>
            <a:pathLst>
              <a:path w="2424556" h="822959" extrusionOk="0">
                <a:moveTo>
                  <a:pt x="0" y="822960"/>
                </a:moveTo>
                <a:lnTo>
                  <a:pt x="0" y="0"/>
                </a:lnTo>
                <a:lnTo>
                  <a:pt x="2424556" y="0"/>
                </a:lnTo>
                <a:lnTo>
                  <a:pt x="2424556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D0E3E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8628507" y="2665603"/>
            <a:ext cx="2475357" cy="38100"/>
          </a:xfrm>
          <a:custGeom>
            <a:avLst/>
            <a:gdLst/>
            <a:ahLst/>
            <a:cxnLst/>
            <a:rect l="l" t="t" r="r" b="b"/>
            <a:pathLst>
              <a:path w="2475357" h="38100" extrusionOk="0">
                <a:moveTo>
                  <a:pt x="19050" y="19050"/>
                </a:moveTo>
                <a:lnTo>
                  <a:pt x="2456307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8647557" y="2336673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11072114" y="2336673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8641207" y="2343023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8641207" y="3501263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9" name="Google Shape;399;p24"/>
          <p:cNvSpPr txBox="1"/>
          <p:nvPr/>
        </p:nvSpPr>
        <p:spPr>
          <a:xfrm>
            <a:off x="8746490" y="2402163"/>
            <a:ext cx="1668360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Tourist  favorites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0" name="Google Shape;400;p24"/>
          <p:cNvSpPr txBox="1"/>
          <p:nvPr/>
        </p:nvSpPr>
        <p:spPr>
          <a:xfrm>
            <a:off x="8746490" y="2736571"/>
            <a:ext cx="1063025" cy="20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Watches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1" name="Google Shape;401;p24"/>
          <p:cNvSpPr txBox="1"/>
          <p:nvPr/>
        </p:nvSpPr>
        <p:spPr>
          <a:xfrm>
            <a:off x="8746490" y="2980410"/>
            <a:ext cx="1079240" cy="20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Cameras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2" name="Google Shape;402;p24"/>
          <p:cNvSpPr txBox="1"/>
          <p:nvPr/>
        </p:nvSpPr>
        <p:spPr>
          <a:xfrm>
            <a:off x="8746490" y="3224250"/>
            <a:ext cx="1231663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Spectacles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3" name="Google Shape;403;p24"/>
          <p:cNvSpPr/>
          <p:nvPr/>
        </p:nvSpPr>
        <p:spPr>
          <a:xfrm>
            <a:off x="8661781" y="3788206"/>
            <a:ext cx="2424558" cy="416890"/>
          </a:xfrm>
          <a:custGeom>
            <a:avLst/>
            <a:gdLst/>
            <a:ahLst/>
            <a:cxnLst/>
            <a:rect l="l" t="t" r="r" b="b"/>
            <a:pathLst>
              <a:path w="2424558" h="416890" extrusionOk="0">
                <a:moveTo>
                  <a:pt x="0" y="416891"/>
                </a:moveTo>
                <a:lnTo>
                  <a:pt x="0" y="0"/>
                </a:lnTo>
                <a:lnTo>
                  <a:pt x="2424558" y="0"/>
                </a:lnTo>
                <a:lnTo>
                  <a:pt x="2424558" y="416891"/>
                </a:lnTo>
                <a:lnTo>
                  <a:pt x="0" y="4168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4" name="Google Shape;404;p24"/>
          <p:cNvSpPr/>
          <p:nvPr/>
        </p:nvSpPr>
        <p:spPr>
          <a:xfrm>
            <a:off x="8661781" y="4205097"/>
            <a:ext cx="2424558" cy="1066800"/>
          </a:xfrm>
          <a:custGeom>
            <a:avLst/>
            <a:gdLst/>
            <a:ahLst/>
            <a:cxnLst/>
            <a:rect l="l" t="t" r="r" b="b"/>
            <a:pathLst>
              <a:path w="2424558" h="1066800" extrusionOk="0">
                <a:moveTo>
                  <a:pt x="0" y="1066800"/>
                </a:moveTo>
                <a:lnTo>
                  <a:pt x="0" y="0"/>
                </a:lnTo>
                <a:lnTo>
                  <a:pt x="2424558" y="0"/>
                </a:lnTo>
                <a:lnTo>
                  <a:pt x="2424558" y="1066800"/>
                </a:lnTo>
                <a:lnTo>
                  <a:pt x="0" y="106680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5" name="Google Shape;405;p24"/>
          <p:cNvSpPr/>
          <p:nvPr/>
        </p:nvSpPr>
        <p:spPr>
          <a:xfrm>
            <a:off x="8636381" y="4186047"/>
            <a:ext cx="2475357" cy="38100"/>
          </a:xfrm>
          <a:custGeom>
            <a:avLst/>
            <a:gdLst/>
            <a:ahLst/>
            <a:cxnLst/>
            <a:rect l="l" t="t" r="r" b="b"/>
            <a:pathLst>
              <a:path w="2475357" h="38100" extrusionOk="0">
                <a:moveTo>
                  <a:pt x="19050" y="19050"/>
                </a:moveTo>
                <a:lnTo>
                  <a:pt x="2456307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8655431" y="3775583"/>
            <a:ext cx="12700" cy="1509014"/>
          </a:xfrm>
          <a:custGeom>
            <a:avLst/>
            <a:gdLst/>
            <a:ahLst/>
            <a:cxnLst/>
            <a:rect l="l" t="t" r="r" b="b"/>
            <a:pathLst>
              <a:path w="12700" h="1509014" extrusionOk="0">
                <a:moveTo>
                  <a:pt x="6350" y="6350"/>
                </a:moveTo>
                <a:lnTo>
                  <a:pt x="6350" y="1502664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11079988" y="3775583"/>
            <a:ext cx="12700" cy="1509014"/>
          </a:xfrm>
          <a:custGeom>
            <a:avLst/>
            <a:gdLst/>
            <a:ahLst/>
            <a:cxnLst/>
            <a:rect l="l" t="t" r="r" b="b"/>
            <a:pathLst>
              <a:path w="12700" h="1509014" extrusionOk="0">
                <a:moveTo>
                  <a:pt x="6350" y="6350"/>
                </a:moveTo>
                <a:lnTo>
                  <a:pt x="6350" y="1502664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8649081" y="3781933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8649081" y="5265547"/>
            <a:ext cx="2449957" cy="12700"/>
          </a:xfrm>
          <a:custGeom>
            <a:avLst/>
            <a:gdLst/>
            <a:ahLst/>
            <a:cxnLst/>
            <a:rect l="l" t="t" r="r" b="b"/>
            <a:pathLst>
              <a:path w="2449957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0" name="Google Shape;410;p24"/>
          <p:cNvSpPr txBox="1"/>
          <p:nvPr/>
        </p:nvSpPr>
        <p:spPr>
          <a:xfrm>
            <a:off x="8754491" y="3840787"/>
            <a:ext cx="607976" cy="19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Other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1" name="Google Shape;411;p24"/>
          <p:cNvSpPr txBox="1"/>
          <p:nvPr/>
        </p:nvSpPr>
        <p:spPr>
          <a:xfrm>
            <a:off x="8754491" y="4256979"/>
            <a:ext cx="2142104" cy="202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Engine oil for vehicle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2" name="Google Shape;412;p24"/>
          <p:cNvSpPr txBox="1"/>
          <p:nvPr/>
        </p:nvSpPr>
        <p:spPr>
          <a:xfrm>
            <a:off x="8754491" y="4501363"/>
            <a:ext cx="1277474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Brake fluid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3" name="Google Shape;413;p24"/>
          <p:cNvSpPr txBox="1"/>
          <p:nvPr/>
        </p:nvSpPr>
        <p:spPr>
          <a:xfrm>
            <a:off x="8754491" y="4745202"/>
            <a:ext cx="1853929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Tobacco products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4" name="Google Shape;414;p24"/>
          <p:cNvSpPr txBox="1"/>
          <p:nvPr/>
        </p:nvSpPr>
        <p:spPr>
          <a:xfrm>
            <a:off x="8754491" y="4989042"/>
            <a:ext cx="779257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Paint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5" name="Google Shape;415;p24"/>
          <p:cNvSpPr txBox="1"/>
          <p:nvPr/>
        </p:nvSpPr>
        <p:spPr>
          <a:xfrm>
            <a:off x="1361752" y="1649697"/>
            <a:ext cx="36638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en-US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Barang bercukai </a:t>
            </a:r>
            <a:r>
              <a:rPr lang="en-US" sz="22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maksudnya</a:t>
            </a:r>
            <a:endParaRPr sz="22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24"/>
          <p:cNvSpPr txBox="1"/>
          <p:nvPr/>
        </p:nvSpPr>
        <p:spPr>
          <a:xfrm>
            <a:off x="11389106" y="6456959"/>
            <a:ext cx="148573" cy="20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 txBox="1"/>
          <p:nvPr/>
        </p:nvSpPr>
        <p:spPr>
          <a:xfrm>
            <a:off x="3679613" y="497278"/>
            <a:ext cx="4988518" cy="11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85"/>
              <a:buFont typeface="Rockwell"/>
              <a:buNone/>
            </a:pPr>
            <a:r>
              <a:rPr lang="en-US" sz="4485" b="1" cap="none">
                <a:latin typeface="Rockwell"/>
                <a:ea typeface="Rockwell"/>
                <a:cs typeface="Rockwell"/>
                <a:sym typeface="Rockwell"/>
              </a:rPr>
              <a:t>BARANG BERCUKAI</a:t>
            </a:r>
            <a:endParaRPr/>
          </a:p>
        </p:txBody>
      </p:sp>
      <p:sp>
        <p:nvSpPr>
          <p:cNvPr id="418" name="Google Shape;418;p24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5"/>
          <p:cNvSpPr/>
          <p:nvPr/>
        </p:nvSpPr>
        <p:spPr>
          <a:xfrm>
            <a:off x="3868788" y="4272720"/>
            <a:ext cx="1606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Pengilang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4" name="Google Shape;424;p25"/>
          <p:cNvSpPr/>
          <p:nvPr/>
        </p:nvSpPr>
        <p:spPr>
          <a:xfrm>
            <a:off x="5642904" y="3548908"/>
            <a:ext cx="906191" cy="501698"/>
          </a:xfrm>
          <a:prstGeom prst="rightArrow">
            <a:avLst>
              <a:gd name="adj1" fmla="val 50000"/>
              <a:gd name="adj2" fmla="val 2929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76950" tIns="76950" rIns="76950" bIns="76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endParaRPr sz="1900" b="1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5" name="Google Shape;425;p25"/>
          <p:cNvSpPr/>
          <p:nvPr/>
        </p:nvSpPr>
        <p:spPr>
          <a:xfrm>
            <a:off x="7451974" y="4249986"/>
            <a:ext cx="1234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Pemborong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26" name="Google Shape;42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590" y="2676365"/>
            <a:ext cx="1664231" cy="168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5449" y="3096377"/>
            <a:ext cx="2307218" cy="115360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5"/>
          <p:cNvSpPr txBox="1">
            <a:spLocks noGrp="1"/>
          </p:cNvSpPr>
          <p:nvPr>
            <p:ph type="title"/>
          </p:nvPr>
        </p:nvSpPr>
        <p:spPr>
          <a:xfrm>
            <a:off x="873045" y="312294"/>
            <a:ext cx="10445907" cy="136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US" sz="4860" b="1"/>
              <a:t>BAGAIMANA CUKAI JUALAN DIKENAKAN</a:t>
            </a:r>
            <a:endParaRPr sz="4860" b="1">
              <a:solidFill>
                <a:schemeClr val="dk1"/>
              </a:solidFill>
            </a:endParaRPr>
          </a:p>
        </p:txBody>
      </p:sp>
      <p:sp>
        <p:nvSpPr>
          <p:cNvPr id="429" name="Google Shape;429;p25"/>
          <p:cNvSpPr/>
          <p:nvPr/>
        </p:nvSpPr>
        <p:spPr>
          <a:xfrm>
            <a:off x="5511084" y="3115013"/>
            <a:ext cx="17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Cukai Jualan </a:t>
            </a:r>
            <a:endParaRPr/>
          </a:p>
        </p:txBody>
      </p:sp>
      <p:sp>
        <p:nvSpPr>
          <p:cNvPr id="430" name="Google Shape;430;p25"/>
          <p:cNvSpPr/>
          <p:nvPr/>
        </p:nvSpPr>
        <p:spPr>
          <a:xfrm>
            <a:off x="2974714" y="4761079"/>
            <a:ext cx="2871982" cy="1384995"/>
          </a:xfrm>
          <a:prstGeom prst="rect">
            <a:avLst/>
          </a:prstGeom>
          <a:solidFill>
            <a:srgbClr val="F4CCC8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Pengilang akan mengenakan Cukai Jualan dan membuat bayaran kepada Kastam mengikut tempoh bercukai yang ditetapkan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25"/>
          <p:cNvSpPr txBox="1"/>
          <p:nvPr/>
        </p:nvSpPr>
        <p:spPr>
          <a:xfrm>
            <a:off x="4410705" y="1923079"/>
            <a:ext cx="4254323" cy="4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PENGILANG BERDAFTAR (RM)</a:t>
            </a:r>
            <a:endParaRPr/>
          </a:p>
        </p:txBody>
      </p:sp>
      <p:sp>
        <p:nvSpPr>
          <p:cNvPr id="432" name="Google Shape;432;p25">
            <a:hlinkClick r:id="rId5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6"/>
          <p:cNvSpPr/>
          <p:nvPr/>
        </p:nvSpPr>
        <p:spPr>
          <a:xfrm>
            <a:off x="9308021" y="4598392"/>
            <a:ext cx="16069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Pengimport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26"/>
          <p:cNvSpPr/>
          <p:nvPr/>
        </p:nvSpPr>
        <p:spPr>
          <a:xfrm>
            <a:off x="4734036" y="4615557"/>
            <a:ext cx="194856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Pengikraran import kepada Kastam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26"/>
          <p:cNvSpPr/>
          <p:nvPr/>
        </p:nvSpPr>
        <p:spPr>
          <a:xfrm>
            <a:off x="1348901" y="4593515"/>
            <a:ext cx="28697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mbria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Barang bercukai daripada luar negara</a:t>
            </a:r>
            <a:endParaRPr/>
          </a:p>
        </p:txBody>
      </p:sp>
      <p:pic>
        <p:nvPicPr>
          <p:cNvPr id="440" name="Google Shape;440;p26" descr="Image result for port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4629" y="2396563"/>
            <a:ext cx="2766617" cy="190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6"/>
          <p:cNvPicPr preferRelativeResize="0"/>
          <p:nvPr/>
        </p:nvPicPr>
        <p:blipFill rotWithShape="1">
          <a:blip r:embed="rId4">
            <a:alphaModFix/>
          </a:blip>
          <a:srcRect t="2355" r="10825" b="4819"/>
          <a:stretch/>
        </p:blipFill>
        <p:spPr>
          <a:xfrm>
            <a:off x="4388040" y="2428275"/>
            <a:ext cx="2344653" cy="209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7048292" y="3168901"/>
            <a:ext cx="1136621" cy="80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6" descr="Image result for malaysia png"/>
          <p:cNvPicPr preferRelativeResize="0"/>
          <p:nvPr/>
        </p:nvPicPr>
        <p:blipFill rotWithShape="1">
          <a:blip r:embed="rId6">
            <a:alphaModFix/>
          </a:blip>
          <a:srcRect l="13077" r="12316"/>
          <a:stretch/>
        </p:blipFill>
        <p:spPr>
          <a:xfrm>
            <a:off x="9434103" y="2821400"/>
            <a:ext cx="2560560" cy="137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6" descr="Image result for man icon"/>
          <p:cNvPicPr preferRelativeResize="0"/>
          <p:nvPr/>
        </p:nvPicPr>
        <p:blipFill rotWithShape="1">
          <a:blip r:embed="rId7">
            <a:alphaModFix/>
          </a:blip>
          <a:srcRect l="22598" r="21362"/>
          <a:stretch/>
        </p:blipFill>
        <p:spPr>
          <a:xfrm>
            <a:off x="10264371" y="2423427"/>
            <a:ext cx="701749" cy="82934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6"/>
          <p:cNvSpPr txBox="1">
            <a:spLocks noGrp="1"/>
          </p:cNvSpPr>
          <p:nvPr>
            <p:ph type="title"/>
          </p:nvPr>
        </p:nvSpPr>
        <p:spPr>
          <a:xfrm>
            <a:off x="984909" y="120808"/>
            <a:ext cx="10445907" cy="136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US" sz="4860" b="1"/>
              <a:t>BAGAIMANA CUKAI JUALAN DIKENAKAN</a:t>
            </a:r>
            <a:endParaRPr sz="4860" b="1">
              <a:solidFill>
                <a:schemeClr val="dk1"/>
              </a:solidFill>
            </a:endParaRPr>
          </a:p>
        </p:txBody>
      </p:sp>
      <p:sp>
        <p:nvSpPr>
          <p:cNvPr id="446" name="Google Shape;446;p26"/>
          <p:cNvSpPr txBox="1"/>
          <p:nvPr/>
        </p:nvSpPr>
        <p:spPr>
          <a:xfrm>
            <a:off x="5135626" y="1584840"/>
            <a:ext cx="2144472" cy="49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ckwell"/>
              <a:buNone/>
            </a:pPr>
            <a:r>
              <a:rPr lang="en-US" sz="2800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PENGIMPORTAN</a:t>
            </a:r>
            <a:endParaRPr/>
          </a:p>
        </p:txBody>
      </p:sp>
      <p:pic>
        <p:nvPicPr>
          <p:cNvPr id="447" name="Google Shape;447;p26" descr="Image result for malaysia png"/>
          <p:cNvPicPr preferRelativeResize="0"/>
          <p:nvPr/>
        </p:nvPicPr>
        <p:blipFill rotWithShape="1">
          <a:blip r:embed="rId6">
            <a:alphaModFix/>
          </a:blip>
          <a:srcRect l="13077" r="12316"/>
          <a:stretch/>
        </p:blipFill>
        <p:spPr>
          <a:xfrm>
            <a:off x="8405560" y="3104097"/>
            <a:ext cx="2560560" cy="137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6" descr="Image result for man icon"/>
          <p:cNvPicPr preferRelativeResize="0"/>
          <p:nvPr/>
        </p:nvPicPr>
        <p:blipFill rotWithShape="1">
          <a:blip r:embed="rId7">
            <a:alphaModFix/>
          </a:blip>
          <a:srcRect l="22598" r="21362"/>
          <a:stretch/>
        </p:blipFill>
        <p:spPr>
          <a:xfrm>
            <a:off x="9235828" y="2706124"/>
            <a:ext cx="701749" cy="82934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6"/>
          <p:cNvSpPr/>
          <p:nvPr/>
        </p:nvSpPr>
        <p:spPr>
          <a:xfrm>
            <a:off x="4388040" y="5431538"/>
            <a:ext cx="3096276" cy="830997"/>
          </a:xfrm>
          <a:prstGeom prst="rect">
            <a:avLst/>
          </a:prstGeom>
          <a:solidFill>
            <a:srgbClr val="F4CCC8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Kastam mengutip cukai jualan ketika barang diimport masuk ke Malaysia</a:t>
            </a:r>
            <a:endParaRPr/>
          </a:p>
        </p:txBody>
      </p:sp>
      <p:sp>
        <p:nvSpPr>
          <p:cNvPr id="450" name="Google Shape;450;p26"/>
          <p:cNvSpPr/>
          <p:nvPr/>
        </p:nvSpPr>
        <p:spPr>
          <a:xfrm>
            <a:off x="6986234" y="2946921"/>
            <a:ext cx="1734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Cukai Jualan </a:t>
            </a:r>
            <a:endParaRPr/>
          </a:p>
        </p:txBody>
      </p:sp>
      <p:sp>
        <p:nvSpPr>
          <p:cNvPr id="451" name="Google Shape;451;p26">
            <a:hlinkClick r:id="rId8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"/>
          <p:cNvSpPr txBox="1">
            <a:spLocks noGrp="1"/>
          </p:cNvSpPr>
          <p:nvPr>
            <p:ph type="title"/>
          </p:nvPr>
        </p:nvSpPr>
        <p:spPr>
          <a:xfrm>
            <a:off x="339043" y="236863"/>
            <a:ext cx="7130598" cy="14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ockwell"/>
              <a:buNone/>
            </a:pPr>
            <a:r>
              <a:rPr lang="en-US" sz="4600" b="1"/>
              <a:t>DESIGNATED AREA</a:t>
            </a:r>
            <a:endParaRPr/>
          </a:p>
        </p:txBody>
      </p:sp>
      <p:pic>
        <p:nvPicPr>
          <p:cNvPr id="457" name="Google Shape;45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961" y="1775972"/>
            <a:ext cx="3044878" cy="2720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p27"/>
          <p:cNvGrpSpPr/>
          <p:nvPr/>
        </p:nvGrpSpPr>
        <p:grpSpPr>
          <a:xfrm>
            <a:off x="4575766" y="1367772"/>
            <a:ext cx="2893875" cy="2436587"/>
            <a:chOff x="1617" y="1657"/>
            <a:chExt cx="5590" cy="4728"/>
          </a:xfrm>
        </p:grpSpPr>
        <p:sp>
          <p:nvSpPr>
            <p:cNvPr id="459" name="Google Shape;459;p27"/>
            <p:cNvSpPr/>
            <p:nvPr/>
          </p:nvSpPr>
          <p:spPr>
            <a:xfrm>
              <a:off x="2565" y="1657"/>
              <a:ext cx="3088" cy="4081"/>
            </a:xfrm>
            <a:custGeom>
              <a:avLst/>
              <a:gdLst/>
              <a:ahLst/>
              <a:cxnLst/>
              <a:rect l="l" t="t" r="r" b="b"/>
              <a:pathLst>
                <a:path w="3088" h="4081" extrusionOk="0">
                  <a:moveTo>
                    <a:pt x="1131" y="1318"/>
                  </a:moveTo>
                  <a:cubicBezTo>
                    <a:pt x="1139" y="1296"/>
                    <a:pt x="1150" y="1251"/>
                    <a:pt x="1172" y="1237"/>
                  </a:cubicBezTo>
                  <a:cubicBezTo>
                    <a:pt x="1196" y="1222"/>
                    <a:pt x="1226" y="1218"/>
                    <a:pt x="1253" y="1209"/>
                  </a:cubicBezTo>
                  <a:cubicBezTo>
                    <a:pt x="1267" y="1204"/>
                    <a:pt x="1294" y="1196"/>
                    <a:pt x="1294" y="1196"/>
                  </a:cubicBezTo>
                  <a:cubicBezTo>
                    <a:pt x="1333" y="1157"/>
                    <a:pt x="1338" y="1165"/>
                    <a:pt x="1348" y="1114"/>
                  </a:cubicBezTo>
                  <a:cubicBezTo>
                    <a:pt x="1354" y="1083"/>
                    <a:pt x="1345" y="1046"/>
                    <a:pt x="1362" y="1019"/>
                  </a:cubicBezTo>
                  <a:cubicBezTo>
                    <a:pt x="1386" y="982"/>
                    <a:pt x="1443" y="965"/>
                    <a:pt x="1484" y="951"/>
                  </a:cubicBezTo>
                  <a:cubicBezTo>
                    <a:pt x="1507" y="928"/>
                    <a:pt x="1534" y="910"/>
                    <a:pt x="1552" y="883"/>
                  </a:cubicBezTo>
                  <a:cubicBezTo>
                    <a:pt x="1561" y="870"/>
                    <a:pt x="1566" y="853"/>
                    <a:pt x="1579" y="843"/>
                  </a:cubicBezTo>
                  <a:cubicBezTo>
                    <a:pt x="1590" y="834"/>
                    <a:pt x="1606" y="834"/>
                    <a:pt x="1620" y="829"/>
                  </a:cubicBezTo>
                  <a:cubicBezTo>
                    <a:pt x="1658" y="717"/>
                    <a:pt x="1605" y="862"/>
                    <a:pt x="1661" y="748"/>
                  </a:cubicBezTo>
                  <a:cubicBezTo>
                    <a:pt x="1667" y="735"/>
                    <a:pt x="1666" y="719"/>
                    <a:pt x="1674" y="707"/>
                  </a:cubicBezTo>
                  <a:cubicBezTo>
                    <a:pt x="1689" y="686"/>
                    <a:pt x="1729" y="652"/>
                    <a:pt x="1729" y="652"/>
                  </a:cubicBezTo>
                  <a:cubicBezTo>
                    <a:pt x="1751" y="585"/>
                    <a:pt x="1724" y="631"/>
                    <a:pt x="1783" y="598"/>
                  </a:cubicBezTo>
                  <a:cubicBezTo>
                    <a:pt x="1812" y="582"/>
                    <a:pt x="1865" y="544"/>
                    <a:pt x="1865" y="544"/>
                  </a:cubicBezTo>
                  <a:cubicBezTo>
                    <a:pt x="1900" y="490"/>
                    <a:pt x="1912" y="483"/>
                    <a:pt x="1892" y="421"/>
                  </a:cubicBezTo>
                  <a:cubicBezTo>
                    <a:pt x="1913" y="357"/>
                    <a:pt x="1925" y="355"/>
                    <a:pt x="1973" y="313"/>
                  </a:cubicBezTo>
                  <a:cubicBezTo>
                    <a:pt x="2054" y="243"/>
                    <a:pt x="1994" y="269"/>
                    <a:pt x="2068" y="245"/>
                  </a:cubicBezTo>
                  <a:cubicBezTo>
                    <a:pt x="2077" y="236"/>
                    <a:pt x="2089" y="229"/>
                    <a:pt x="2096" y="218"/>
                  </a:cubicBezTo>
                  <a:cubicBezTo>
                    <a:pt x="2103" y="206"/>
                    <a:pt x="2099" y="187"/>
                    <a:pt x="2109" y="177"/>
                  </a:cubicBezTo>
                  <a:cubicBezTo>
                    <a:pt x="2119" y="167"/>
                    <a:pt x="2137" y="169"/>
                    <a:pt x="2150" y="163"/>
                  </a:cubicBezTo>
                  <a:cubicBezTo>
                    <a:pt x="2165" y="156"/>
                    <a:pt x="2176" y="143"/>
                    <a:pt x="2191" y="136"/>
                  </a:cubicBezTo>
                  <a:cubicBezTo>
                    <a:pt x="2255" y="108"/>
                    <a:pt x="2327" y="91"/>
                    <a:pt x="2394" y="68"/>
                  </a:cubicBezTo>
                  <a:cubicBezTo>
                    <a:pt x="2429" y="35"/>
                    <a:pt x="2457" y="16"/>
                    <a:pt x="2503" y="0"/>
                  </a:cubicBezTo>
                  <a:cubicBezTo>
                    <a:pt x="2597" y="32"/>
                    <a:pt x="2550" y="59"/>
                    <a:pt x="2598" y="136"/>
                  </a:cubicBezTo>
                  <a:cubicBezTo>
                    <a:pt x="2611" y="157"/>
                    <a:pt x="2658" y="170"/>
                    <a:pt x="2680" y="177"/>
                  </a:cubicBezTo>
                  <a:cubicBezTo>
                    <a:pt x="2689" y="191"/>
                    <a:pt x="2715" y="204"/>
                    <a:pt x="2707" y="218"/>
                  </a:cubicBezTo>
                  <a:cubicBezTo>
                    <a:pt x="2691" y="246"/>
                    <a:pt x="2652" y="254"/>
                    <a:pt x="2625" y="272"/>
                  </a:cubicBezTo>
                  <a:cubicBezTo>
                    <a:pt x="2584" y="299"/>
                    <a:pt x="2544" y="313"/>
                    <a:pt x="2503" y="340"/>
                  </a:cubicBezTo>
                  <a:cubicBezTo>
                    <a:pt x="2494" y="354"/>
                    <a:pt x="2483" y="366"/>
                    <a:pt x="2476" y="381"/>
                  </a:cubicBezTo>
                  <a:cubicBezTo>
                    <a:pt x="2470" y="394"/>
                    <a:pt x="2469" y="409"/>
                    <a:pt x="2462" y="421"/>
                  </a:cubicBezTo>
                  <a:cubicBezTo>
                    <a:pt x="2385" y="559"/>
                    <a:pt x="2425" y="453"/>
                    <a:pt x="2394" y="544"/>
                  </a:cubicBezTo>
                  <a:cubicBezTo>
                    <a:pt x="2384" y="639"/>
                    <a:pt x="2378" y="672"/>
                    <a:pt x="2340" y="748"/>
                  </a:cubicBezTo>
                  <a:cubicBezTo>
                    <a:pt x="2333" y="762"/>
                    <a:pt x="2320" y="773"/>
                    <a:pt x="2313" y="788"/>
                  </a:cubicBezTo>
                  <a:cubicBezTo>
                    <a:pt x="2301" y="814"/>
                    <a:pt x="2286" y="870"/>
                    <a:pt x="2286" y="870"/>
                  </a:cubicBezTo>
                  <a:cubicBezTo>
                    <a:pt x="2302" y="951"/>
                    <a:pt x="2327" y="1034"/>
                    <a:pt x="2299" y="1114"/>
                  </a:cubicBezTo>
                  <a:cubicBezTo>
                    <a:pt x="2328" y="1200"/>
                    <a:pt x="2314" y="1220"/>
                    <a:pt x="2381" y="1264"/>
                  </a:cubicBezTo>
                  <a:cubicBezTo>
                    <a:pt x="2417" y="1376"/>
                    <a:pt x="2367" y="1242"/>
                    <a:pt x="2422" y="1332"/>
                  </a:cubicBezTo>
                  <a:cubicBezTo>
                    <a:pt x="2480" y="1427"/>
                    <a:pt x="2387" y="1322"/>
                    <a:pt x="2462" y="1400"/>
                  </a:cubicBezTo>
                  <a:cubicBezTo>
                    <a:pt x="2500" y="1509"/>
                    <a:pt x="2493" y="1617"/>
                    <a:pt x="2530" y="1726"/>
                  </a:cubicBezTo>
                  <a:cubicBezTo>
                    <a:pt x="2544" y="1767"/>
                    <a:pt x="2558" y="1807"/>
                    <a:pt x="2571" y="1848"/>
                  </a:cubicBezTo>
                  <a:cubicBezTo>
                    <a:pt x="2576" y="1862"/>
                    <a:pt x="2585" y="1889"/>
                    <a:pt x="2585" y="1889"/>
                  </a:cubicBezTo>
                  <a:cubicBezTo>
                    <a:pt x="2589" y="1934"/>
                    <a:pt x="2591" y="1980"/>
                    <a:pt x="2598" y="2025"/>
                  </a:cubicBezTo>
                  <a:cubicBezTo>
                    <a:pt x="2605" y="2070"/>
                    <a:pt x="2619" y="2065"/>
                    <a:pt x="2639" y="2106"/>
                  </a:cubicBezTo>
                  <a:cubicBezTo>
                    <a:pt x="2688" y="2204"/>
                    <a:pt x="2741" y="2299"/>
                    <a:pt x="2802" y="2391"/>
                  </a:cubicBezTo>
                  <a:cubicBezTo>
                    <a:pt x="2832" y="2436"/>
                    <a:pt x="2855" y="2526"/>
                    <a:pt x="2897" y="2554"/>
                  </a:cubicBezTo>
                  <a:cubicBezTo>
                    <a:pt x="2936" y="2580"/>
                    <a:pt x="2967" y="2610"/>
                    <a:pt x="3006" y="2636"/>
                  </a:cubicBezTo>
                  <a:cubicBezTo>
                    <a:pt x="3037" y="2729"/>
                    <a:pt x="3013" y="2697"/>
                    <a:pt x="3060" y="2745"/>
                  </a:cubicBezTo>
                  <a:cubicBezTo>
                    <a:pt x="3061" y="2747"/>
                    <a:pt x="3088" y="2823"/>
                    <a:pt x="3087" y="2826"/>
                  </a:cubicBezTo>
                  <a:cubicBezTo>
                    <a:pt x="3074" y="2866"/>
                    <a:pt x="3037" y="2870"/>
                    <a:pt x="3006" y="2880"/>
                  </a:cubicBezTo>
                  <a:cubicBezTo>
                    <a:pt x="2997" y="2889"/>
                    <a:pt x="2990" y="2901"/>
                    <a:pt x="2979" y="2908"/>
                  </a:cubicBezTo>
                  <a:cubicBezTo>
                    <a:pt x="2967" y="2915"/>
                    <a:pt x="2948" y="2911"/>
                    <a:pt x="2938" y="2921"/>
                  </a:cubicBezTo>
                  <a:cubicBezTo>
                    <a:pt x="2870" y="2989"/>
                    <a:pt x="2901" y="3027"/>
                    <a:pt x="2816" y="3057"/>
                  </a:cubicBezTo>
                  <a:cubicBezTo>
                    <a:pt x="2807" y="3071"/>
                    <a:pt x="2795" y="3083"/>
                    <a:pt x="2788" y="3098"/>
                  </a:cubicBezTo>
                  <a:cubicBezTo>
                    <a:pt x="2757" y="3166"/>
                    <a:pt x="2784" y="3179"/>
                    <a:pt x="2721" y="3206"/>
                  </a:cubicBezTo>
                  <a:cubicBezTo>
                    <a:pt x="2704" y="3213"/>
                    <a:pt x="2684" y="3215"/>
                    <a:pt x="2666" y="3220"/>
                  </a:cubicBezTo>
                  <a:cubicBezTo>
                    <a:pt x="2551" y="3210"/>
                    <a:pt x="2472" y="3199"/>
                    <a:pt x="2367" y="3166"/>
                  </a:cubicBezTo>
                  <a:cubicBezTo>
                    <a:pt x="2347" y="3145"/>
                    <a:pt x="2336" y="3116"/>
                    <a:pt x="2313" y="3098"/>
                  </a:cubicBezTo>
                  <a:cubicBezTo>
                    <a:pt x="2302" y="3089"/>
                    <a:pt x="2285" y="3090"/>
                    <a:pt x="2272" y="3084"/>
                  </a:cubicBezTo>
                  <a:cubicBezTo>
                    <a:pt x="2257" y="3077"/>
                    <a:pt x="2245" y="3066"/>
                    <a:pt x="2231" y="3057"/>
                  </a:cubicBezTo>
                  <a:cubicBezTo>
                    <a:pt x="2244" y="3020"/>
                    <a:pt x="2280" y="2963"/>
                    <a:pt x="2245" y="2921"/>
                  </a:cubicBezTo>
                  <a:cubicBezTo>
                    <a:pt x="2232" y="2906"/>
                    <a:pt x="2209" y="2902"/>
                    <a:pt x="2191" y="2894"/>
                  </a:cubicBezTo>
                  <a:cubicBezTo>
                    <a:pt x="2178" y="2888"/>
                    <a:pt x="2164" y="2885"/>
                    <a:pt x="2150" y="2880"/>
                  </a:cubicBezTo>
                  <a:cubicBezTo>
                    <a:pt x="2114" y="2885"/>
                    <a:pt x="2067" y="2868"/>
                    <a:pt x="2041" y="2894"/>
                  </a:cubicBezTo>
                  <a:cubicBezTo>
                    <a:pt x="2022" y="2913"/>
                    <a:pt x="2048" y="2948"/>
                    <a:pt x="2055" y="2975"/>
                  </a:cubicBezTo>
                  <a:cubicBezTo>
                    <a:pt x="2071" y="3040"/>
                    <a:pt x="2104" y="3118"/>
                    <a:pt x="2150" y="3166"/>
                  </a:cubicBezTo>
                  <a:cubicBezTo>
                    <a:pt x="2155" y="3179"/>
                    <a:pt x="2157" y="3194"/>
                    <a:pt x="2164" y="3206"/>
                  </a:cubicBezTo>
                  <a:cubicBezTo>
                    <a:pt x="2171" y="3217"/>
                    <a:pt x="2185" y="3222"/>
                    <a:pt x="2191" y="3234"/>
                  </a:cubicBezTo>
                  <a:cubicBezTo>
                    <a:pt x="2204" y="3260"/>
                    <a:pt x="2218" y="3315"/>
                    <a:pt x="2218" y="3315"/>
                  </a:cubicBezTo>
                  <a:cubicBezTo>
                    <a:pt x="2213" y="3346"/>
                    <a:pt x="2173" y="3468"/>
                    <a:pt x="2204" y="3505"/>
                  </a:cubicBezTo>
                  <a:cubicBezTo>
                    <a:pt x="2217" y="3521"/>
                    <a:pt x="2241" y="3523"/>
                    <a:pt x="2259" y="3532"/>
                  </a:cubicBezTo>
                  <a:cubicBezTo>
                    <a:pt x="2308" y="3583"/>
                    <a:pt x="2276" y="3554"/>
                    <a:pt x="2367" y="3614"/>
                  </a:cubicBezTo>
                  <a:cubicBezTo>
                    <a:pt x="2381" y="3623"/>
                    <a:pt x="2408" y="3641"/>
                    <a:pt x="2408" y="3641"/>
                  </a:cubicBezTo>
                  <a:cubicBezTo>
                    <a:pt x="2417" y="3655"/>
                    <a:pt x="2428" y="3667"/>
                    <a:pt x="2435" y="3682"/>
                  </a:cubicBezTo>
                  <a:cubicBezTo>
                    <a:pt x="2447" y="3708"/>
                    <a:pt x="2462" y="3763"/>
                    <a:pt x="2462" y="3763"/>
                  </a:cubicBezTo>
                  <a:cubicBezTo>
                    <a:pt x="2431" y="3859"/>
                    <a:pt x="2444" y="3818"/>
                    <a:pt x="2422" y="3886"/>
                  </a:cubicBezTo>
                  <a:cubicBezTo>
                    <a:pt x="2411" y="3921"/>
                    <a:pt x="2403" y="3958"/>
                    <a:pt x="2394" y="3994"/>
                  </a:cubicBezTo>
                  <a:cubicBezTo>
                    <a:pt x="2390" y="4008"/>
                    <a:pt x="2390" y="4024"/>
                    <a:pt x="2381" y="4035"/>
                  </a:cubicBezTo>
                  <a:cubicBezTo>
                    <a:pt x="2371" y="4048"/>
                    <a:pt x="2354" y="4053"/>
                    <a:pt x="2340" y="4062"/>
                  </a:cubicBezTo>
                  <a:cubicBezTo>
                    <a:pt x="2271" y="3956"/>
                    <a:pt x="2360" y="4081"/>
                    <a:pt x="2272" y="3994"/>
                  </a:cubicBezTo>
                  <a:cubicBezTo>
                    <a:pt x="2251" y="3974"/>
                    <a:pt x="2238" y="3947"/>
                    <a:pt x="2218" y="3926"/>
                  </a:cubicBezTo>
                  <a:cubicBezTo>
                    <a:pt x="2187" y="3837"/>
                    <a:pt x="2110" y="3794"/>
                    <a:pt x="2041" y="3736"/>
                  </a:cubicBezTo>
                  <a:cubicBezTo>
                    <a:pt x="1996" y="3698"/>
                    <a:pt x="1976" y="3673"/>
                    <a:pt x="1919" y="3655"/>
                  </a:cubicBezTo>
                  <a:cubicBezTo>
                    <a:pt x="1905" y="3646"/>
                    <a:pt x="1887" y="3642"/>
                    <a:pt x="1878" y="3628"/>
                  </a:cubicBezTo>
                  <a:cubicBezTo>
                    <a:pt x="1863" y="3604"/>
                    <a:pt x="1851" y="3546"/>
                    <a:pt x="1851" y="3546"/>
                  </a:cubicBezTo>
                  <a:cubicBezTo>
                    <a:pt x="1847" y="3474"/>
                    <a:pt x="1850" y="3400"/>
                    <a:pt x="1838" y="3329"/>
                  </a:cubicBezTo>
                  <a:cubicBezTo>
                    <a:pt x="1836" y="3316"/>
                    <a:pt x="1817" y="3312"/>
                    <a:pt x="1810" y="3301"/>
                  </a:cubicBezTo>
                  <a:cubicBezTo>
                    <a:pt x="1776" y="3245"/>
                    <a:pt x="1823" y="3273"/>
                    <a:pt x="1770" y="3220"/>
                  </a:cubicBezTo>
                  <a:cubicBezTo>
                    <a:pt x="1746" y="3196"/>
                    <a:pt x="1701" y="3182"/>
                    <a:pt x="1674" y="3166"/>
                  </a:cubicBezTo>
                  <a:cubicBezTo>
                    <a:pt x="1646" y="3149"/>
                    <a:pt x="1625" y="3119"/>
                    <a:pt x="1593" y="3111"/>
                  </a:cubicBezTo>
                  <a:cubicBezTo>
                    <a:pt x="1489" y="3086"/>
                    <a:pt x="1401" y="3057"/>
                    <a:pt x="1294" y="3043"/>
                  </a:cubicBezTo>
                  <a:cubicBezTo>
                    <a:pt x="1229" y="3056"/>
                    <a:pt x="1168" y="3083"/>
                    <a:pt x="1104" y="3098"/>
                  </a:cubicBezTo>
                  <a:cubicBezTo>
                    <a:pt x="1086" y="3102"/>
                    <a:pt x="1068" y="3106"/>
                    <a:pt x="1050" y="3111"/>
                  </a:cubicBezTo>
                  <a:cubicBezTo>
                    <a:pt x="1022" y="3119"/>
                    <a:pt x="968" y="3138"/>
                    <a:pt x="968" y="3138"/>
                  </a:cubicBezTo>
                  <a:cubicBezTo>
                    <a:pt x="948" y="3159"/>
                    <a:pt x="919" y="3171"/>
                    <a:pt x="900" y="3193"/>
                  </a:cubicBezTo>
                  <a:cubicBezTo>
                    <a:pt x="789" y="3319"/>
                    <a:pt x="897" y="3240"/>
                    <a:pt x="805" y="3301"/>
                  </a:cubicBezTo>
                  <a:cubicBezTo>
                    <a:pt x="768" y="3358"/>
                    <a:pt x="782" y="3371"/>
                    <a:pt x="724" y="3410"/>
                  </a:cubicBezTo>
                  <a:cubicBezTo>
                    <a:pt x="719" y="3424"/>
                    <a:pt x="720" y="3441"/>
                    <a:pt x="710" y="3451"/>
                  </a:cubicBezTo>
                  <a:cubicBezTo>
                    <a:pt x="700" y="3461"/>
                    <a:pt x="682" y="3459"/>
                    <a:pt x="669" y="3465"/>
                  </a:cubicBezTo>
                  <a:cubicBezTo>
                    <a:pt x="654" y="3472"/>
                    <a:pt x="640" y="3481"/>
                    <a:pt x="628" y="3492"/>
                  </a:cubicBezTo>
                  <a:cubicBezTo>
                    <a:pt x="594" y="3522"/>
                    <a:pt x="565" y="3556"/>
                    <a:pt x="533" y="3587"/>
                  </a:cubicBezTo>
                  <a:cubicBezTo>
                    <a:pt x="513" y="3607"/>
                    <a:pt x="452" y="3614"/>
                    <a:pt x="452" y="3614"/>
                  </a:cubicBezTo>
                  <a:cubicBezTo>
                    <a:pt x="447" y="3628"/>
                    <a:pt x="440" y="3641"/>
                    <a:pt x="438" y="3655"/>
                  </a:cubicBezTo>
                  <a:cubicBezTo>
                    <a:pt x="431" y="3718"/>
                    <a:pt x="440" y="3783"/>
                    <a:pt x="425" y="3845"/>
                  </a:cubicBezTo>
                  <a:cubicBezTo>
                    <a:pt x="420" y="3863"/>
                    <a:pt x="357" y="3881"/>
                    <a:pt x="343" y="3886"/>
                  </a:cubicBezTo>
                  <a:cubicBezTo>
                    <a:pt x="218" y="3877"/>
                    <a:pt x="140" y="3869"/>
                    <a:pt x="31" y="3831"/>
                  </a:cubicBezTo>
                  <a:cubicBezTo>
                    <a:pt x="11" y="3773"/>
                    <a:pt x="0" y="3761"/>
                    <a:pt x="31" y="3682"/>
                  </a:cubicBezTo>
                  <a:cubicBezTo>
                    <a:pt x="37" y="3667"/>
                    <a:pt x="59" y="3666"/>
                    <a:pt x="71" y="3655"/>
                  </a:cubicBezTo>
                  <a:cubicBezTo>
                    <a:pt x="116" y="3616"/>
                    <a:pt x="140" y="3573"/>
                    <a:pt x="180" y="3532"/>
                  </a:cubicBezTo>
                  <a:cubicBezTo>
                    <a:pt x="204" y="3465"/>
                    <a:pt x="190" y="3505"/>
                    <a:pt x="221" y="3410"/>
                  </a:cubicBezTo>
                  <a:cubicBezTo>
                    <a:pt x="231" y="3379"/>
                    <a:pt x="275" y="3374"/>
                    <a:pt x="302" y="3356"/>
                  </a:cubicBezTo>
                  <a:cubicBezTo>
                    <a:pt x="313" y="3349"/>
                    <a:pt x="321" y="3338"/>
                    <a:pt x="330" y="3329"/>
                  </a:cubicBezTo>
                  <a:cubicBezTo>
                    <a:pt x="359" y="3242"/>
                    <a:pt x="373" y="3148"/>
                    <a:pt x="425" y="3071"/>
                  </a:cubicBezTo>
                  <a:cubicBezTo>
                    <a:pt x="457" y="2973"/>
                    <a:pt x="436" y="3013"/>
                    <a:pt x="479" y="2948"/>
                  </a:cubicBezTo>
                  <a:cubicBezTo>
                    <a:pt x="474" y="2916"/>
                    <a:pt x="472" y="2884"/>
                    <a:pt x="465" y="2853"/>
                  </a:cubicBezTo>
                  <a:cubicBezTo>
                    <a:pt x="459" y="2825"/>
                    <a:pt x="438" y="2772"/>
                    <a:pt x="438" y="2772"/>
                  </a:cubicBezTo>
                  <a:cubicBezTo>
                    <a:pt x="449" y="2667"/>
                    <a:pt x="431" y="2586"/>
                    <a:pt x="520" y="2527"/>
                  </a:cubicBezTo>
                  <a:cubicBezTo>
                    <a:pt x="548" y="2484"/>
                    <a:pt x="578" y="2437"/>
                    <a:pt x="601" y="2391"/>
                  </a:cubicBezTo>
                  <a:cubicBezTo>
                    <a:pt x="623" y="2347"/>
                    <a:pt x="619" y="2318"/>
                    <a:pt x="656" y="2283"/>
                  </a:cubicBezTo>
                  <a:cubicBezTo>
                    <a:pt x="664" y="2248"/>
                    <a:pt x="674" y="2178"/>
                    <a:pt x="696" y="2147"/>
                  </a:cubicBezTo>
                  <a:cubicBezTo>
                    <a:pt x="711" y="2126"/>
                    <a:pt x="751" y="2092"/>
                    <a:pt x="751" y="2092"/>
                  </a:cubicBezTo>
                  <a:cubicBezTo>
                    <a:pt x="763" y="2055"/>
                    <a:pt x="780" y="1966"/>
                    <a:pt x="805" y="1929"/>
                  </a:cubicBezTo>
                  <a:cubicBezTo>
                    <a:pt x="830" y="1892"/>
                    <a:pt x="855" y="1847"/>
                    <a:pt x="873" y="1807"/>
                  </a:cubicBezTo>
                  <a:cubicBezTo>
                    <a:pt x="900" y="1745"/>
                    <a:pt x="905" y="1699"/>
                    <a:pt x="941" y="1644"/>
                  </a:cubicBezTo>
                  <a:cubicBezTo>
                    <a:pt x="959" y="1587"/>
                    <a:pt x="1000" y="1541"/>
                    <a:pt x="1050" y="1508"/>
                  </a:cubicBezTo>
                  <a:cubicBezTo>
                    <a:pt x="1054" y="1495"/>
                    <a:pt x="1056" y="1480"/>
                    <a:pt x="1063" y="1468"/>
                  </a:cubicBezTo>
                  <a:cubicBezTo>
                    <a:pt x="1070" y="1457"/>
                    <a:pt x="1084" y="1452"/>
                    <a:pt x="1090" y="1440"/>
                  </a:cubicBezTo>
                  <a:cubicBezTo>
                    <a:pt x="1103" y="1414"/>
                    <a:pt x="1109" y="1386"/>
                    <a:pt x="1118" y="1359"/>
                  </a:cubicBezTo>
                  <a:cubicBezTo>
                    <a:pt x="1123" y="1345"/>
                    <a:pt x="1127" y="1332"/>
                    <a:pt x="1131" y="1318"/>
                  </a:cubicBezTo>
                  <a:cubicBezTo>
                    <a:pt x="1136" y="1302"/>
                    <a:pt x="1158" y="1277"/>
                    <a:pt x="1158" y="1277"/>
                  </a:cubicBezTo>
                  <a:cubicBezTo>
                    <a:pt x="1158" y="1277"/>
                    <a:pt x="1140" y="1304"/>
                    <a:pt x="1131" y="1318"/>
                  </a:cubicBezTo>
                  <a:close/>
                </a:path>
              </a:pathLst>
            </a:custGeom>
            <a:solidFill>
              <a:srgbClr val="366092"/>
            </a:solidFill>
            <a:ln w="381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4E6128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1617" y="5842"/>
              <a:ext cx="755" cy="543"/>
            </a:xfrm>
            <a:custGeom>
              <a:avLst/>
              <a:gdLst/>
              <a:ahLst/>
              <a:cxnLst/>
              <a:rect l="l" t="t" r="r" b="b"/>
              <a:pathLst>
                <a:path w="755" h="543" extrusionOk="0">
                  <a:moveTo>
                    <a:pt x="407" y="543"/>
                  </a:moveTo>
                  <a:cubicBezTo>
                    <a:pt x="505" y="479"/>
                    <a:pt x="550" y="498"/>
                    <a:pt x="692" y="489"/>
                  </a:cubicBezTo>
                  <a:cubicBezTo>
                    <a:pt x="701" y="480"/>
                    <a:pt x="713" y="472"/>
                    <a:pt x="720" y="461"/>
                  </a:cubicBezTo>
                  <a:cubicBezTo>
                    <a:pt x="755" y="402"/>
                    <a:pt x="695" y="394"/>
                    <a:pt x="652" y="380"/>
                  </a:cubicBezTo>
                  <a:cubicBezTo>
                    <a:pt x="643" y="366"/>
                    <a:pt x="635" y="352"/>
                    <a:pt x="625" y="339"/>
                  </a:cubicBezTo>
                  <a:cubicBezTo>
                    <a:pt x="617" y="329"/>
                    <a:pt x="603" y="324"/>
                    <a:pt x="597" y="312"/>
                  </a:cubicBezTo>
                  <a:cubicBezTo>
                    <a:pt x="589" y="295"/>
                    <a:pt x="594" y="274"/>
                    <a:pt x="584" y="258"/>
                  </a:cubicBezTo>
                  <a:cubicBezTo>
                    <a:pt x="546" y="197"/>
                    <a:pt x="533" y="204"/>
                    <a:pt x="475" y="190"/>
                  </a:cubicBezTo>
                  <a:cubicBezTo>
                    <a:pt x="397" y="151"/>
                    <a:pt x="315" y="153"/>
                    <a:pt x="231" y="135"/>
                  </a:cubicBezTo>
                  <a:cubicBezTo>
                    <a:pt x="210" y="115"/>
                    <a:pt x="198" y="86"/>
                    <a:pt x="176" y="67"/>
                  </a:cubicBezTo>
                  <a:cubicBezTo>
                    <a:pt x="118" y="16"/>
                    <a:pt x="110" y="18"/>
                    <a:pt x="54" y="0"/>
                  </a:cubicBezTo>
                  <a:cubicBezTo>
                    <a:pt x="45" y="13"/>
                    <a:pt x="34" y="25"/>
                    <a:pt x="27" y="40"/>
                  </a:cubicBezTo>
                  <a:cubicBezTo>
                    <a:pt x="15" y="66"/>
                    <a:pt x="0" y="122"/>
                    <a:pt x="0" y="122"/>
                  </a:cubicBezTo>
                  <a:cubicBezTo>
                    <a:pt x="14" y="163"/>
                    <a:pt x="18" y="207"/>
                    <a:pt x="40" y="244"/>
                  </a:cubicBezTo>
                  <a:cubicBezTo>
                    <a:pt x="79" y="308"/>
                    <a:pt x="172" y="314"/>
                    <a:pt x="231" y="353"/>
                  </a:cubicBezTo>
                  <a:cubicBezTo>
                    <a:pt x="240" y="366"/>
                    <a:pt x="252" y="378"/>
                    <a:pt x="258" y="393"/>
                  </a:cubicBezTo>
                  <a:cubicBezTo>
                    <a:pt x="261" y="402"/>
                    <a:pt x="271" y="485"/>
                    <a:pt x="285" y="502"/>
                  </a:cubicBezTo>
                  <a:cubicBezTo>
                    <a:pt x="314" y="538"/>
                    <a:pt x="366" y="543"/>
                    <a:pt x="407" y="543"/>
                  </a:cubicBezTo>
                  <a:close/>
                </a:path>
              </a:pathLst>
            </a:custGeom>
            <a:solidFill>
              <a:srgbClr val="366092"/>
            </a:solidFill>
            <a:ln w="381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4E6128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6658" y="4619"/>
              <a:ext cx="549" cy="438"/>
            </a:xfrm>
            <a:custGeom>
              <a:avLst/>
              <a:gdLst/>
              <a:ahLst/>
              <a:cxnLst/>
              <a:rect l="l" t="t" r="r" b="b"/>
              <a:pathLst>
                <a:path w="548" h="439" extrusionOk="0">
                  <a:moveTo>
                    <a:pt x="446" y="407"/>
                  </a:moveTo>
                  <a:cubicBezTo>
                    <a:pt x="364" y="380"/>
                    <a:pt x="314" y="366"/>
                    <a:pt x="229" y="353"/>
                  </a:cubicBezTo>
                  <a:cubicBezTo>
                    <a:pt x="161" y="330"/>
                    <a:pt x="95" y="316"/>
                    <a:pt x="25" y="299"/>
                  </a:cubicBezTo>
                  <a:cubicBezTo>
                    <a:pt x="0" y="225"/>
                    <a:pt x="41" y="153"/>
                    <a:pt x="66" y="81"/>
                  </a:cubicBezTo>
                  <a:cubicBezTo>
                    <a:pt x="76" y="50"/>
                    <a:pt x="116" y="37"/>
                    <a:pt x="147" y="27"/>
                  </a:cubicBezTo>
                  <a:cubicBezTo>
                    <a:pt x="174" y="18"/>
                    <a:pt x="229" y="0"/>
                    <a:pt x="229" y="0"/>
                  </a:cubicBezTo>
                  <a:cubicBezTo>
                    <a:pt x="330" y="10"/>
                    <a:pt x="404" y="14"/>
                    <a:pt x="487" y="68"/>
                  </a:cubicBezTo>
                  <a:cubicBezTo>
                    <a:pt x="548" y="160"/>
                    <a:pt x="527" y="114"/>
                    <a:pt x="527" y="312"/>
                  </a:cubicBezTo>
                  <a:cubicBezTo>
                    <a:pt x="527" y="321"/>
                    <a:pt x="505" y="403"/>
                    <a:pt x="500" y="407"/>
                  </a:cubicBezTo>
                  <a:cubicBezTo>
                    <a:pt x="477" y="424"/>
                    <a:pt x="446" y="426"/>
                    <a:pt x="419" y="435"/>
                  </a:cubicBezTo>
                  <a:cubicBezTo>
                    <a:pt x="407" y="439"/>
                    <a:pt x="437" y="416"/>
                    <a:pt x="446" y="407"/>
                  </a:cubicBezTo>
                  <a:close/>
                </a:path>
              </a:pathLst>
            </a:custGeom>
            <a:solidFill>
              <a:srgbClr val="366092"/>
            </a:solidFill>
            <a:ln w="38100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398" dir="3806097" algn="ctr" rotWithShape="0">
                <a:srgbClr val="4E6128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462" name="Google Shape;46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9307" y="4103822"/>
            <a:ext cx="1738146" cy="261620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7"/>
          <p:cNvSpPr/>
          <p:nvPr/>
        </p:nvSpPr>
        <p:spPr>
          <a:xfrm>
            <a:off x="415427" y="3136070"/>
            <a:ext cx="3794610" cy="1015663"/>
          </a:xfrm>
          <a:prstGeom prst="rect">
            <a:avLst/>
          </a:prstGeom>
          <a:solidFill>
            <a:schemeClr val="lt1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Langkawi</a:t>
            </a: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means the Island of Langkawi and all adjacent islands lying nearer to the Island of Langkawi than to the mainland</a:t>
            </a:r>
            <a:endParaRPr/>
          </a:p>
        </p:txBody>
      </p:sp>
      <p:sp>
        <p:nvSpPr>
          <p:cNvPr id="464" name="Google Shape;464;p27"/>
          <p:cNvSpPr/>
          <p:nvPr/>
        </p:nvSpPr>
        <p:spPr>
          <a:xfrm>
            <a:off x="6300066" y="1753615"/>
            <a:ext cx="3614698" cy="1938992"/>
          </a:xfrm>
          <a:prstGeom prst="rect">
            <a:avLst/>
          </a:prstGeom>
          <a:solidFill>
            <a:schemeClr val="lt1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Labuan</a:t>
            </a: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means the Island of Labuan and its dependent islands, namely, Rusukan Besar, Rusukan Kecil, Keraman, Burong, Papan and Daat</a:t>
            </a:r>
            <a:endParaRPr/>
          </a:p>
        </p:txBody>
      </p:sp>
      <p:sp>
        <p:nvSpPr>
          <p:cNvPr id="465" name="Google Shape;465;p27"/>
          <p:cNvSpPr/>
          <p:nvPr/>
        </p:nvSpPr>
        <p:spPr>
          <a:xfrm>
            <a:off x="955919" y="5327734"/>
            <a:ext cx="4477657" cy="1323439"/>
          </a:xfrm>
          <a:prstGeom prst="rect">
            <a:avLst/>
          </a:prstGeom>
          <a:solidFill>
            <a:schemeClr val="lt1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20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Tioman</a:t>
            </a:r>
            <a:r>
              <a:rPr lang="en-US" sz="20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means the Island of Tioman and the islands of Soyak,Rengis,Tumok, Tulai, Chebeh, Labas, Sepoi and Jahat;</a:t>
            </a:r>
            <a:endParaRPr/>
          </a:p>
        </p:txBody>
      </p:sp>
      <p:pic>
        <p:nvPicPr>
          <p:cNvPr id="466" name="Google Shape;46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0012" y="3725861"/>
            <a:ext cx="1990767" cy="31321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/>
            </a:outerShdw>
            <a:reflection stA="0" endPos="65000" dist="50800" dir="5400000" sy="-100000" algn="bl" rotWithShape="0"/>
          </a:effectLst>
        </p:spPr>
      </p:pic>
      <p:sp>
        <p:nvSpPr>
          <p:cNvPr id="467" name="Google Shape;467;p27"/>
          <p:cNvSpPr/>
          <p:nvPr/>
        </p:nvSpPr>
        <p:spPr>
          <a:xfrm>
            <a:off x="7327535" y="4260601"/>
            <a:ext cx="4096846" cy="1938992"/>
          </a:xfrm>
          <a:prstGeom prst="rect">
            <a:avLst/>
          </a:prstGeom>
          <a:solidFill>
            <a:schemeClr val="lt1">
              <a:alpha val="3372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“Pangkor” 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means the Pangkor Island, Mentagor Island, Giam Island, Tukun Terindak Island, Pelanduk Island, Anak Pelanduk Island, Landak Island, Batu Orang Tua and Batu Jambal;</a:t>
            </a:r>
            <a:endParaRPr/>
          </a:p>
        </p:txBody>
      </p:sp>
      <p:sp>
        <p:nvSpPr>
          <p:cNvPr id="468" name="Google Shape;468;p27"/>
          <p:cNvSpPr txBox="1"/>
          <p:nvPr/>
        </p:nvSpPr>
        <p:spPr>
          <a:xfrm>
            <a:off x="7743324" y="6158731"/>
            <a:ext cx="3070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Effective 1st January 2020</a:t>
            </a:r>
            <a:endParaRPr/>
          </a:p>
        </p:txBody>
      </p:sp>
      <p:sp>
        <p:nvSpPr>
          <p:cNvPr id="469" name="Google Shape;469;p27">
            <a:hlinkClick r:id="rId6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/>
          <p:nvPr/>
        </p:nvSpPr>
        <p:spPr>
          <a:xfrm>
            <a:off x="786945" y="1804164"/>
            <a:ext cx="56860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free zone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has the meaning assigned to it under subsection 2(1) of the Free Zones Act 1990 [</a:t>
            </a:r>
            <a:r>
              <a:rPr lang="en-US" sz="1800" i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Act 438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].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5" name="Google Shape;475;p28"/>
          <p:cNvSpPr/>
          <p:nvPr/>
        </p:nvSpPr>
        <p:spPr>
          <a:xfrm>
            <a:off x="786945" y="2707097"/>
            <a:ext cx="64440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licensed warehouse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means any warehouse or place licensed under section 65 of the Customs Act 1967 [</a:t>
            </a:r>
            <a:r>
              <a:rPr lang="en-US" sz="1800" i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Act 235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];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6" name="Google Shape;476;p28"/>
          <p:cNvSpPr/>
          <p:nvPr/>
        </p:nvSpPr>
        <p:spPr>
          <a:xfrm>
            <a:off x="786945" y="3592006"/>
            <a:ext cx="741859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licensed manufacturing warehouse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means a licensed warehouse in respect of which an additional license to carry on any manufacturing process has been granted under section 65a of the Customs Act 1967;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7" name="Google Shape;477;p28"/>
          <p:cNvSpPr/>
          <p:nvPr/>
        </p:nvSpPr>
        <p:spPr>
          <a:xfrm>
            <a:off x="786945" y="4731097"/>
            <a:ext cx="716592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Joint Development Area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” 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has the meaning assigned to it under section 2 of the Malaysia-Thailand Joint Authority Act 1990 [</a:t>
            </a:r>
            <a:r>
              <a:rPr lang="en-US" sz="1800" i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Act 440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];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sz="18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8" name="Google Shape;478;p28"/>
          <p:cNvSpPr/>
          <p:nvPr/>
        </p:nvSpPr>
        <p:spPr>
          <a:xfrm>
            <a:off x="798085" y="5694188"/>
            <a:ext cx="71659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Petroleum supply based licensed under section 77b of the Customs Act 1967</a:t>
            </a:r>
            <a:r>
              <a:rPr lang="en-US" sz="1800" b="1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” effective 1st January 2020</a:t>
            </a:r>
            <a:endParaRPr sz="1800" b="1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9" name="Google Shape;479;p28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p28"/>
          <p:cNvSpPr txBox="1">
            <a:spLocks noGrp="1"/>
          </p:cNvSpPr>
          <p:nvPr>
            <p:ph type="title"/>
          </p:nvPr>
        </p:nvSpPr>
        <p:spPr>
          <a:xfrm>
            <a:off x="668826" y="114196"/>
            <a:ext cx="7130598" cy="144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ockwell"/>
              <a:buNone/>
            </a:pPr>
            <a:r>
              <a:rPr lang="en-US" sz="4600" b="1"/>
              <a:t>SPECIAL AREA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" name="Google Shape;485;p29"/>
          <p:cNvGraphicFramePr/>
          <p:nvPr/>
        </p:nvGraphicFramePr>
        <p:xfrm>
          <a:off x="1758496" y="107955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{127B85F0-A3BC-4F27-AA4F-F66DA65808A2}</a:tableStyleId>
              </a:tblPr>
              <a:tblGrid>
                <a:gridCol w="11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Group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>
                    <a:solidFill>
                      <a:srgbClr val="3F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Category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>
                    <a:solidFill>
                      <a:srgbClr val="3F4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Note</a:t>
                      </a:r>
                      <a:endParaRPr sz="2000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>
                    <a:solidFill>
                      <a:srgbClr val="3F4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Accommodation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Food &amp; Beverage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Night-clubs, Dance Halls, Cabarets, Health and Wellness Centres, Massage Parlours, Public Houses And Beer Houses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Private Club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Golf Club And Golf Driving Range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Betting And Gaming 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Professionals 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 categories of person</a:t>
                      </a:r>
                      <a:endParaRPr sz="1600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Credit Card And Charge Card  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Rockwell"/>
                        <a:buNone/>
                      </a:pPr>
                      <a:endParaRPr sz="16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</a:t>
                      </a:r>
                      <a:endParaRPr sz="20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mbria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Other Service Providers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mbria"/>
                        <a:buNone/>
                      </a:pPr>
                      <a:r>
                        <a:rPr lang="en-US" sz="1600" i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categories of person</a:t>
                      </a:r>
                      <a:endParaRPr sz="1600" i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102900" marR="102900" marT="51450" marB="514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6" name="Google Shape;486;p29"/>
          <p:cNvSpPr txBox="1"/>
          <p:nvPr/>
        </p:nvSpPr>
        <p:spPr>
          <a:xfrm>
            <a:off x="2783174" y="1"/>
            <a:ext cx="7884826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US" sz="4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Scope of Taxable Services</a:t>
            </a:r>
            <a:endParaRPr sz="40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29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-220977" y="221034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16"/>
              <a:buNone/>
            </a:pPr>
            <a:r>
              <a:rPr lang="en-US" sz="2960" b="1">
                <a:latin typeface="Rockwell"/>
                <a:ea typeface="Rockwell"/>
                <a:cs typeface="Rockwell"/>
                <a:sym typeface="Rockwell"/>
              </a:rPr>
              <a:t>Evolusi Sistem Percukaian Tidak Langsung di Malaysia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16"/>
              <a:buNone/>
            </a:pPr>
            <a:r>
              <a:rPr lang="en-US" sz="2960" b="1">
                <a:latin typeface="Rockwell"/>
                <a:ea typeface="Rockwell"/>
                <a:cs typeface="Rockwell"/>
                <a:sym typeface="Rockwell"/>
              </a:rPr>
              <a:t>(Cukai Kepenggunaan)</a:t>
            </a:r>
            <a:endParaRPr/>
          </a:p>
        </p:txBody>
      </p:sp>
      <p:grpSp>
        <p:nvGrpSpPr>
          <p:cNvPr id="154" name="Google Shape;154;p3"/>
          <p:cNvGrpSpPr/>
          <p:nvPr/>
        </p:nvGrpSpPr>
        <p:grpSpPr>
          <a:xfrm>
            <a:off x="3887755" y="2132816"/>
            <a:ext cx="384043" cy="384043"/>
            <a:chOff x="611560" y="2851238"/>
            <a:chExt cx="288032" cy="288032"/>
          </a:xfrm>
        </p:grpSpPr>
        <p:sp>
          <p:nvSpPr>
            <p:cNvPr id="155" name="Google Shape;155;p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7577164" y="2132816"/>
            <a:ext cx="384043" cy="384043"/>
            <a:chOff x="611560" y="2851238"/>
            <a:chExt cx="288032" cy="288032"/>
          </a:xfrm>
        </p:grpSpPr>
        <p:sp>
          <p:nvSpPr>
            <p:cNvPr id="158" name="Google Shape;158;p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160" name="Google Shape;160;p3"/>
          <p:cNvSpPr txBox="1"/>
          <p:nvPr/>
        </p:nvSpPr>
        <p:spPr>
          <a:xfrm>
            <a:off x="6960096" y="1604798"/>
            <a:ext cx="1658224" cy="409713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</a:pPr>
            <a:r>
              <a:rPr lang="en-US" sz="1867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1 Sept 2018</a:t>
            </a:r>
            <a:endParaRPr/>
          </a:p>
        </p:txBody>
      </p:sp>
      <p:sp>
        <p:nvSpPr>
          <p:cNvPr id="161" name="Google Shape;161;p3"/>
          <p:cNvSpPr txBox="1"/>
          <p:nvPr/>
        </p:nvSpPr>
        <p:spPr>
          <a:xfrm>
            <a:off x="3119670" y="1600217"/>
            <a:ext cx="1796041" cy="376433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</a:pPr>
            <a:r>
              <a:rPr lang="en-US" sz="1867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1 Apr 2015</a:t>
            </a:r>
            <a:endParaRPr/>
          </a:p>
        </p:txBody>
      </p:sp>
      <p:sp>
        <p:nvSpPr>
          <p:cNvPr id="162" name="Google Shape;162;p3"/>
          <p:cNvSpPr txBox="1"/>
          <p:nvPr/>
        </p:nvSpPr>
        <p:spPr>
          <a:xfrm>
            <a:off x="1448282" y="2732544"/>
            <a:ext cx="1874849" cy="360709"/>
          </a:xfrm>
          <a:prstGeom prst="rect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</a:pPr>
            <a:r>
              <a:rPr lang="en-US" sz="1867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29 Feb 1972</a:t>
            </a:r>
            <a:endParaRPr/>
          </a:p>
        </p:txBody>
      </p:sp>
      <p:sp>
        <p:nvSpPr>
          <p:cNvPr id="163" name="Google Shape;163;p3"/>
          <p:cNvSpPr txBox="1"/>
          <p:nvPr/>
        </p:nvSpPr>
        <p:spPr>
          <a:xfrm>
            <a:off x="911425" y="3320799"/>
            <a:ext cx="27462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CUKAI JUALAN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030A0"/>
                </a:solidFill>
                <a:latin typeface="Rockwell"/>
                <a:ea typeface="Rockwell"/>
                <a:cs typeface="Rockwell"/>
                <a:sym typeface="Rockwell"/>
              </a:rPr>
              <a:t>Akta Cukai Jualan 1972</a:t>
            </a:r>
            <a:endParaRPr sz="1400" b="1" i="0" u="none" strike="noStrike" cap="none">
              <a:solidFill>
                <a:srgbClr val="7030A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4501919" y="4050381"/>
            <a:ext cx="274620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CUKAI BARANG DAN PERKHIDMATAN (GST)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030A0"/>
                </a:solidFill>
                <a:latin typeface="Rockwell"/>
                <a:ea typeface="Rockwell"/>
                <a:cs typeface="Rockwell"/>
                <a:sym typeface="Rockwell"/>
              </a:rPr>
              <a:t>Akta Cukai Barang dan Perkhidmatan 2014</a:t>
            </a:r>
            <a:endParaRPr sz="1400" b="1" i="0" u="none" strike="noStrike" cap="none">
              <a:solidFill>
                <a:srgbClr val="7030A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5" name="Google Shape;165;p3"/>
          <p:cNvSpPr txBox="1"/>
          <p:nvPr/>
        </p:nvSpPr>
        <p:spPr>
          <a:xfrm>
            <a:off x="1448281" y="4781180"/>
            <a:ext cx="1874849" cy="360709"/>
          </a:xfrm>
          <a:prstGeom prst="rect">
            <a:avLst/>
          </a:prstGeom>
          <a:noFill/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67"/>
              <a:buFont typeface="Arial"/>
              <a:buNone/>
            </a:pPr>
            <a:r>
              <a:rPr lang="en-US" sz="1867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30 Jan 1975</a:t>
            </a:r>
            <a:endParaRPr/>
          </a:p>
        </p:txBody>
      </p:sp>
      <p:sp>
        <p:nvSpPr>
          <p:cNvPr id="166" name="Google Shape;166;p3"/>
          <p:cNvSpPr txBox="1"/>
          <p:nvPr/>
        </p:nvSpPr>
        <p:spPr>
          <a:xfrm>
            <a:off x="623404" y="5371164"/>
            <a:ext cx="32643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CUKAI PERKHIDMATAN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030A0"/>
                </a:solidFill>
                <a:latin typeface="Rockwell"/>
                <a:ea typeface="Rockwell"/>
                <a:cs typeface="Rockwell"/>
                <a:sym typeface="Rockwell"/>
              </a:rPr>
              <a:t>Akta Cukai Perkhidmatan 1975</a:t>
            </a:r>
            <a:endParaRPr sz="1400" b="1" i="0" u="none" strike="noStrike" cap="none">
              <a:solidFill>
                <a:srgbClr val="7030A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167" name="Google Shape;167;p3"/>
          <p:cNvCxnSpPr/>
          <p:nvPr/>
        </p:nvCxnSpPr>
        <p:spPr>
          <a:xfrm>
            <a:off x="4079776" y="2648725"/>
            <a:ext cx="0" cy="385261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8" name="Google Shape;168;p3"/>
          <p:cNvCxnSpPr/>
          <p:nvPr/>
        </p:nvCxnSpPr>
        <p:spPr>
          <a:xfrm>
            <a:off x="7728181" y="2648725"/>
            <a:ext cx="0" cy="385261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9" name="Google Shape;169;p3"/>
          <p:cNvSpPr txBox="1"/>
          <p:nvPr/>
        </p:nvSpPr>
        <p:spPr>
          <a:xfrm>
            <a:off x="8359831" y="4128627"/>
            <a:ext cx="27462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CUKAI JUALAN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030A0"/>
                </a:solidFill>
                <a:latin typeface="Rockwell"/>
                <a:ea typeface="Rockwell"/>
                <a:cs typeface="Rockwell"/>
                <a:sym typeface="Rockwell"/>
              </a:rPr>
              <a:t>Akta Cukai Jualan 2018</a:t>
            </a:r>
            <a:endParaRPr sz="1400" b="1" i="0" u="none" strike="noStrike" cap="none">
              <a:solidFill>
                <a:srgbClr val="7030A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8089295" y="5371164"/>
            <a:ext cx="328728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CUKAI PERKHIDMATAN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7030A0"/>
                </a:solidFill>
                <a:latin typeface="Rockwell"/>
                <a:ea typeface="Rockwell"/>
                <a:cs typeface="Rockwell"/>
                <a:sym typeface="Rockwell"/>
              </a:rPr>
              <a:t>Akta Cukai Perkhidmatan 2018</a:t>
            </a:r>
            <a:endParaRPr sz="1400" b="1" i="0" u="none" strike="noStrike" cap="none">
              <a:solidFill>
                <a:srgbClr val="7030A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71" name="Google Shape;1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3691" y="2874895"/>
            <a:ext cx="1160575" cy="11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224" y="3311888"/>
            <a:ext cx="1905425" cy="544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3"/>
          <p:cNvGrpSpPr/>
          <p:nvPr/>
        </p:nvGrpSpPr>
        <p:grpSpPr>
          <a:xfrm>
            <a:off x="758469" y="2055008"/>
            <a:ext cx="11059100" cy="479506"/>
            <a:chOff x="568852" y="1541255"/>
            <a:chExt cx="8294324" cy="359629"/>
          </a:xfrm>
        </p:grpSpPr>
        <p:cxnSp>
          <p:nvCxnSpPr>
            <p:cNvPr id="174" name="Google Shape;174;p3"/>
            <p:cNvCxnSpPr/>
            <p:nvPr/>
          </p:nvCxnSpPr>
          <p:spPr>
            <a:xfrm>
              <a:off x="568852" y="1756069"/>
              <a:ext cx="8107604" cy="0"/>
            </a:xfrm>
            <a:prstGeom prst="straightConnector1">
              <a:avLst/>
            </a:prstGeom>
            <a:noFill/>
            <a:ln w="25400" cap="flat" cmpd="sng">
              <a:solidFill>
                <a:srgbClr val="3F3F3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5" name="Google Shape;175;p3"/>
            <p:cNvSpPr/>
            <p:nvPr/>
          </p:nvSpPr>
          <p:spPr>
            <a:xfrm rot="-1949908">
              <a:off x="8532440" y="1599612"/>
              <a:ext cx="288032" cy="242915"/>
            </a:xfrm>
            <a:prstGeom prst="triangle">
              <a:avLst>
                <a:gd name="adj" fmla="val 50000"/>
              </a:avLst>
            </a:prstGeom>
            <a:solidFill>
              <a:srgbClr val="32AE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176" name="Google Shape;176;p3"/>
          <p:cNvSpPr txBox="1"/>
          <p:nvPr/>
        </p:nvSpPr>
        <p:spPr>
          <a:xfrm>
            <a:off x="8232938" y="6046838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2" name="Google Shape;492;p30"/>
          <p:cNvCxnSpPr/>
          <p:nvPr/>
        </p:nvCxnSpPr>
        <p:spPr>
          <a:xfrm rot="10800000">
            <a:off x="6709409" y="968827"/>
            <a:ext cx="0" cy="5530485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3" name="Google Shape;493;p30"/>
          <p:cNvSpPr txBox="1">
            <a:spLocks noGrp="1"/>
          </p:cNvSpPr>
          <p:nvPr>
            <p:ph type="body" idx="1"/>
          </p:nvPr>
        </p:nvSpPr>
        <p:spPr>
          <a:xfrm>
            <a:off x="2063553" y="164638"/>
            <a:ext cx="10032436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95"/>
              <a:buNone/>
            </a:pPr>
            <a:r>
              <a:rPr lang="en-US" sz="2667" b="1">
                <a:latin typeface="Rockwell"/>
                <a:ea typeface="Rockwell"/>
                <a:cs typeface="Rockwell"/>
                <a:sym typeface="Rockwell"/>
              </a:rPr>
              <a:t>Perkhidmatan Bercukai Yang Diimport dan Perkhidmatan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995"/>
              <a:buNone/>
            </a:pPr>
            <a:r>
              <a:rPr lang="en-US" sz="2667" b="1">
                <a:latin typeface="Rockwell"/>
                <a:ea typeface="Rockwell"/>
                <a:cs typeface="Rockwell"/>
                <a:sym typeface="Rockwell"/>
              </a:rPr>
              <a:t>Digital Yang Diimport </a:t>
            </a:r>
            <a:endParaRPr sz="2667" b="1"/>
          </a:p>
        </p:txBody>
      </p:sp>
      <p:sp>
        <p:nvSpPr>
          <p:cNvPr id="494" name="Google Shape;494;p30"/>
          <p:cNvSpPr/>
          <p:nvPr/>
        </p:nvSpPr>
        <p:spPr>
          <a:xfrm rot="-5400000">
            <a:off x="-1179979" y="1824670"/>
            <a:ext cx="5568619" cy="3208661"/>
          </a:xfrm>
          <a:prstGeom prst="trapezoid">
            <a:avLst>
              <a:gd name="adj" fmla="val 72234"/>
            </a:avLst>
          </a:prstGeom>
          <a:gradFill>
            <a:gsLst>
              <a:gs pos="0">
                <a:srgbClr val="F19F81"/>
              </a:gs>
              <a:gs pos="50000">
                <a:srgbClr val="F4B19A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495" name="Google Shape;495;p30"/>
          <p:cNvCxnSpPr/>
          <p:nvPr/>
        </p:nvCxnSpPr>
        <p:spPr>
          <a:xfrm>
            <a:off x="196375" y="3621021"/>
            <a:ext cx="11786588" cy="0"/>
          </a:xfrm>
          <a:prstGeom prst="straightConnector1">
            <a:avLst/>
          </a:prstGeom>
          <a:noFill/>
          <a:ln w="19050" cap="flat" cmpd="sng">
            <a:solidFill>
              <a:srgbClr val="F2A40D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96" name="Google Shape;496;p30"/>
          <p:cNvSpPr txBox="1"/>
          <p:nvPr/>
        </p:nvSpPr>
        <p:spPr>
          <a:xfrm>
            <a:off x="2809490" y="6129981"/>
            <a:ext cx="3772457" cy="369332"/>
          </a:xfrm>
          <a:prstGeom prst="rect">
            <a:avLst/>
          </a:prstGeom>
          <a:solidFill>
            <a:srgbClr val="F4B19A"/>
          </a:solidFill>
          <a:ln w="9525" cap="flat" cmpd="sng">
            <a:solidFill>
              <a:srgbClr val="EAD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Luar Negara</a:t>
            </a:r>
            <a:endParaRPr/>
          </a:p>
        </p:txBody>
      </p:sp>
      <p:sp>
        <p:nvSpPr>
          <p:cNvPr id="497" name="Google Shape;497;p30"/>
          <p:cNvSpPr txBox="1"/>
          <p:nvPr/>
        </p:nvSpPr>
        <p:spPr>
          <a:xfrm>
            <a:off x="6836866" y="6129981"/>
            <a:ext cx="5146097" cy="369332"/>
          </a:xfrm>
          <a:prstGeom prst="rect">
            <a:avLst/>
          </a:prstGeom>
          <a:solidFill>
            <a:srgbClr val="F4B19A"/>
          </a:solidFill>
          <a:ln w="9525" cap="flat" cmpd="sng">
            <a:solidFill>
              <a:srgbClr val="EADE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Malaysia</a:t>
            </a:r>
            <a:endParaRPr/>
          </a:p>
        </p:txBody>
      </p:sp>
      <p:grpSp>
        <p:nvGrpSpPr>
          <p:cNvPr id="498" name="Google Shape;498;p30"/>
          <p:cNvGrpSpPr/>
          <p:nvPr/>
        </p:nvGrpSpPr>
        <p:grpSpPr>
          <a:xfrm>
            <a:off x="2811375" y="1139461"/>
            <a:ext cx="9117547" cy="2107102"/>
            <a:chOff x="2108531" y="854596"/>
            <a:chExt cx="6838160" cy="1580326"/>
          </a:xfrm>
        </p:grpSpPr>
        <p:pic>
          <p:nvPicPr>
            <p:cNvPr id="499" name="Google Shape;499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0199" y="910641"/>
              <a:ext cx="881012" cy="881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30"/>
            <p:cNvSpPr txBox="1"/>
            <p:nvPr/>
          </p:nvSpPr>
          <p:spPr>
            <a:xfrm>
              <a:off x="2108531" y="1984799"/>
              <a:ext cx="1322813" cy="450123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Penyedia Perkhidmatan di Luar Negara</a:t>
              </a:r>
              <a:endParaRPr/>
            </a:p>
          </p:txBody>
        </p:sp>
        <p:sp>
          <p:nvSpPr>
            <p:cNvPr id="501" name="Google Shape;501;p30"/>
            <p:cNvSpPr txBox="1"/>
            <p:nvPr/>
          </p:nvSpPr>
          <p:spPr>
            <a:xfrm>
              <a:off x="7674717" y="1979385"/>
              <a:ext cx="1271974" cy="323165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Jabatan Kastam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Diraja Malaysia</a:t>
              </a:r>
              <a:endParaRPr sz="11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2" name="Google Shape;502;p30"/>
            <p:cNvSpPr txBox="1"/>
            <p:nvPr/>
          </p:nvSpPr>
          <p:spPr>
            <a:xfrm>
              <a:off x="6124578" y="1979385"/>
              <a:ext cx="774345" cy="196207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Syarikat</a:t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006375" y="1351146"/>
              <a:ext cx="605366" cy="174997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id="504" name="Google Shape;504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26209" y="879683"/>
              <a:ext cx="1043837" cy="1043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30" descr="A close up of a logo&#10;&#10;Description generated with very high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36008" y="971192"/>
              <a:ext cx="811730" cy="805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7243" y="971193"/>
              <a:ext cx="279132" cy="281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30"/>
            <p:cNvSpPr/>
            <p:nvPr/>
          </p:nvSpPr>
          <p:spPr>
            <a:xfrm>
              <a:off x="3224092" y="1374187"/>
              <a:ext cx="2833262" cy="1873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3442031" y="854596"/>
              <a:ext cx="1306043" cy="49655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7120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33" b="1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PERKHIDMATAN BERCUKAI DIIMPORT</a:t>
              </a:r>
              <a:endParaRPr/>
            </a:p>
          </p:txBody>
        </p:sp>
      </p:grpSp>
      <p:sp>
        <p:nvSpPr>
          <p:cNvPr id="509" name="Google Shape;509;p30"/>
          <p:cNvSpPr txBox="1"/>
          <p:nvPr/>
        </p:nvSpPr>
        <p:spPr>
          <a:xfrm>
            <a:off x="196376" y="3713884"/>
            <a:ext cx="2392832" cy="241609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B6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Orang Berdaftar Asing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perlu mengenakan dan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mengakaunkan cukai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perkhidmatan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atas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perkhidmatan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digital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yang dibekalkan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kepada pengguna di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Malaysia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Dikuatkuasa mulai               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Januari 2020 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0"/>
          <p:cNvSpPr txBox="1"/>
          <p:nvPr/>
        </p:nvSpPr>
        <p:spPr>
          <a:xfrm>
            <a:off x="196375" y="1031368"/>
            <a:ext cx="2398236" cy="24684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7B6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Syarikat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Malaysia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perlu mengenakan dan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mengakaunkan cukai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perkhidmatan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berdasarkan </a:t>
            </a: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charge mechanism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 atas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pengimportan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perkhidmatan bercukai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sahaja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marR="0" lvl="0" indent="-22859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Dikuatkuasa mulai              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Januari 2019 </a:t>
            </a:r>
            <a:endParaRPr/>
          </a:p>
        </p:txBody>
      </p:sp>
      <p:grpSp>
        <p:nvGrpSpPr>
          <p:cNvPr id="511" name="Google Shape;511;p30"/>
          <p:cNvGrpSpPr/>
          <p:nvPr/>
        </p:nvGrpSpPr>
        <p:grpSpPr>
          <a:xfrm>
            <a:off x="2831638" y="3734564"/>
            <a:ext cx="9097285" cy="2253333"/>
            <a:chOff x="2123728" y="2800922"/>
            <a:chExt cx="6822963" cy="1690000"/>
          </a:xfrm>
        </p:grpSpPr>
        <p:sp>
          <p:nvSpPr>
            <p:cNvPr id="512" name="Google Shape;512;p30"/>
            <p:cNvSpPr/>
            <p:nvPr/>
          </p:nvSpPr>
          <p:spPr>
            <a:xfrm>
              <a:off x="6138374" y="2800922"/>
              <a:ext cx="355109" cy="1084306"/>
            </a:xfrm>
            <a:custGeom>
              <a:avLst/>
              <a:gdLst/>
              <a:ahLst/>
              <a:cxnLst/>
              <a:rect l="l" t="t" r="r" b="b"/>
              <a:pathLst>
                <a:path w="1489775" h="3923699" extrusionOk="0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 txBox="1"/>
            <p:nvPr/>
          </p:nvSpPr>
          <p:spPr>
            <a:xfrm>
              <a:off x="6081179" y="3989766"/>
              <a:ext cx="774345" cy="196208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Pengguna</a:t>
              </a:r>
              <a:endParaRPr sz="11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4" name="Google Shape;514;p30"/>
            <p:cNvSpPr/>
            <p:nvPr/>
          </p:nvSpPr>
          <p:spPr>
            <a:xfrm rot="5400000">
              <a:off x="4955673" y="1771546"/>
              <a:ext cx="289289" cy="5022848"/>
            </a:xfrm>
            <a:prstGeom prst="bentUpArrow">
              <a:avLst>
                <a:gd name="adj1" fmla="val 35243"/>
                <a:gd name="adj2" fmla="val 34967"/>
                <a:gd name="adj3" fmla="val 31158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id="515" name="Google Shape;515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65578" y="3073919"/>
              <a:ext cx="881012" cy="881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30"/>
            <p:cNvSpPr txBox="1"/>
            <p:nvPr/>
          </p:nvSpPr>
          <p:spPr>
            <a:xfrm>
              <a:off x="7674717" y="4167757"/>
              <a:ext cx="1271974" cy="323165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Jabatan Kastam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Diraja Malaysia</a:t>
              </a:r>
              <a:endParaRPr sz="11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7" name="Google Shape;517;p30"/>
            <p:cNvSpPr txBox="1"/>
            <p:nvPr/>
          </p:nvSpPr>
          <p:spPr>
            <a:xfrm>
              <a:off x="2123728" y="3887710"/>
              <a:ext cx="1289595" cy="323165"/>
            </a:xfrm>
            <a:prstGeom prst="rect">
              <a:avLst/>
            </a:prstGeom>
            <a:noFill/>
            <a:ln w="28575" cap="flat" cmpd="sng">
              <a:solidFill>
                <a:srgbClr val="7B6B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Orang Berdaftar Asing</a:t>
              </a:r>
              <a:endParaRPr sz="11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id="518" name="Google Shape;518;p30" descr="A close up of a logo&#10;&#10;Description generated with very high confidenc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36888" y="2884839"/>
              <a:ext cx="811730" cy="805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3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8123" y="2884840"/>
              <a:ext cx="279132" cy="281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0" name="Google Shape;520;p30"/>
            <p:cNvSpPr/>
            <p:nvPr/>
          </p:nvSpPr>
          <p:spPr>
            <a:xfrm>
              <a:off x="3177513" y="3327115"/>
              <a:ext cx="2833262" cy="18731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3177513" y="3535581"/>
              <a:ext cx="2833262" cy="16824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3493262" y="2819987"/>
              <a:ext cx="1306043" cy="496550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71201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33" b="1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PERKHIDMATAN DIGITAL DIIMPORT</a:t>
              </a:r>
              <a:endParaRPr/>
            </a:p>
          </p:txBody>
        </p:sp>
      </p:grpSp>
      <p:pic>
        <p:nvPicPr>
          <p:cNvPr id="523" name="Google Shape;523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5900" y="260648"/>
            <a:ext cx="1751643" cy="50046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0">
            <a:hlinkClick r:id="rId8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EF8B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 txBox="1">
            <a:spLocks noGrp="1"/>
          </p:cNvSpPr>
          <p:nvPr>
            <p:ph type="sldNum" idx="12"/>
          </p:nvPr>
        </p:nvSpPr>
        <p:spPr>
          <a:xfrm>
            <a:off x="1981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30" name="Google Shape;530;p31"/>
          <p:cNvSpPr txBox="1"/>
          <p:nvPr/>
        </p:nvSpPr>
        <p:spPr>
          <a:xfrm>
            <a:off x="2413001" y="1863725"/>
            <a:ext cx="8445499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Perintah Cukai Jualan (</a:t>
            </a:r>
            <a:r>
              <a:rPr lang="en-US" sz="32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Barang</a:t>
            </a:r>
            <a:r>
              <a:rPr lang="en-US" sz="32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Yang Dikecualikan Daripada Cukai) 2018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Perintah Cukai Jualan (</a:t>
            </a:r>
            <a:r>
              <a:rPr lang="en-US" sz="32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Orang</a:t>
            </a:r>
            <a:r>
              <a:rPr lang="en-US" sz="32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Yang Dikecualikan Dari Pembayaran Cukai) 2018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31"/>
          <p:cNvSpPr txBox="1"/>
          <p:nvPr/>
        </p:nvSpPr>
        <p:spPr>
          <a:xfrm>
            <a:off x="1996283" y="369888"/>
            <a:ext cx="837803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1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PERINTAH YANG DIWARTAKAN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91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91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2" name="Google Shape;532;p31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32" descr="Image result for telu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7970" y="1873639"/>
            <a:ext cx="1148267" cy="916541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32"/>
          <p:cNvSpPr/>
          <p:nvPr/>
        </p:nvSpPr>
        <p:spPr>
          <a:xfrm>
            <a:off x="889444" y="2504948"/>
            <a:ext cx="2424557" cy="339471"/>
          </a:xfrm>
          <a:custGeom>
            <a:avLst/>
            <a:gdLst/>
            <a:ahLst/>
            <a:cxnLst/>
            <a:rect l="l" t="t" r="r" b="b"/>
            <a:pathLst>
              <a:path w="2424557" h="339471" extrusionOk="0">
                <a:moveTo>
                  <a:pt x="0" y="339471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39471"/>
                </a:lnTo>
                <a:lnTo>
                  <a:pt x="0" y="339471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0" name="Google Shape;540;p32"/>
          <p:cNvSpPr/>
          <p:nvPr/>
        </p:nvSpPr>
        <p:spPr>
          <a:xfrm>
            <a:off x="889444" y="2844419"/>
            <a:ext cx="2424557" cy="822960"/>
          </a:xfrm>
          <a:custGeom>
            <a:avLst/>
            <a:gdLst/>
            <a:ahLst/>
            <a:cxnLst/>
            <a:rect l="l" t="t" r="r" b="b"/>
            <a:pathLst>
              <a:path w="2424557" h="822960" extrusionOk="0">
                <a:moveTo>
                  <a:pt x="0" y="82296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1" name="Google Shape;541;p32"/>
          <p:cNvSpPr/>
          <p:nvPr/>
        </p:nvSpPr>
        <p:spPr>
          <a:xfrm>
            <a:off x="864044" y="2825369"/>
            <a:ext cx="2475420" cy="38100"/>
          </a:xfrm>
          <a:custGeom>
            <a:avLst/>
            <a:gdLst/>
            <a:ahLst/>
            <a:cxnLst/>
            <a:rect l="l" t="t" r="r" b="b"/>
            <a:pathLst>
              <a:path w="2475420" h="38100" extrusionOk="0">
                <a:moveTo>
                  <a:pt x="19050" y="19050"/>
                </a:moveTo>
                <a:lnTo>
                  <a:pt x="2456371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2" name="Google Shape;542;p32"/>
          <p:cNvSpPr/>
          <p:nvPr/>
        </p:nvSpPr>
        <p:spPr>
          <a:xfrm>
            <a:off x="883094" y="2492248"/>
            <a:ext cx="12700" cy="1187831"/>
          </a:xfrm>
          <a:custGeom>
            <a:avLst/>
            <a:gdLst/>
            <a:ahLst/>
            <a:cxnLst/>
            <a:rect l="l" t="t" r="r" b="b"/>
            <a:pathLst>
              <a:path w="12700" h="1187831" extrusionOk="0">
                <a:moveTo>
                  <a:pt x="6350" y="6350"/>
                </a:moveTo>
                <a:lnTo>
                  <a:pt x="6350" y="1181481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3" name="Google Shape;543;p32"/>
          <p:cNvSpPr/>
          <p:nvPr/>
        </p:nvSpPr>
        <p:spPr>
          <a:xfrm>
            <a:off x="3307715" y="2492248"/>
            <a:ext cx="12700" cy="1187831"/>
          </a:xfrm>
          <a:custGeom>
            <a:avLst/>
            <a:gdLst/>
            <a:ahLst/>
            <a:cxnLst/>
            <a:rect l="l" t="t" r="r" b="b"/>
            <a:pathLst>
              <a:path w="12700" h="1187831" extrusionOk="0">
                <a:moveTo>
                  <a:pt x="6350" y="6350"/>
                </a:moveTo>
                <a:lnTo>
                  <a:pt x="6350" y="1181481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4" name="Google Shape;544;p32"/>
          <p:cNvSpPr/>
          <p:nvPr/>
        </p:nvSpPr>
        <p:spPr>
          <a:xfrm>
            <a:off x="876744" y="2498598"/>
            <a:ext cx="2450020" cy="12700"/>
          </a:xfrm>
          <a:custGeom>
            <a:avLst/>
            <a:gdLst/>
            <a:ahLst/>
            <a:cxnLst/>
            <a:rect l="l" t="t" r="r" b="b"/>
            <a:pathLst>
              <a:path w="2450020" h="12700" extrusionOk="0">
                <a:moveTo>
                  <a:pt x="6350" y="6350"/>
                </a:moveTo>
                <a:lnTo>
                  <a:pt x="2443671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5" name="Google Shape;545;p32"/>
          <p:cNvSpPr/>
          <p:nvPr/>
        </p:nvSpPr>
        <p:spPr>
          <a:xfrm>
            <a:off x="876744" y="3661029"/>
            <a:ext cx="2450020" cy="12700"/>
          </a:xfrm>
          <a:custGeom>
            <a:avLst/>
            <a:gdLst/>
            <a:ahLst/>
            <a:cxnLst/>
            <a:rect l="l" t="t" r="r" b="b"/>
            <a:pathLst>
              <a:path w="2450020" h="12700" extrusionOk="0">
                <a:moveTo>
                  <a:pt x="6350" y="6350"/>
                </a:moveTo>
                <a:lnTo>
                  <a:pt x="2443671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6" name="Google Shape;546;p32"/>
          <p:cNvSpPr txBox="1"/>
          <p:nvPr/>
        </p:nvSpPr>
        <p:spPr>
          <a:xfrm>
            <a:off x="981151" y="2557611"/>
            <a:ext cx="1238853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Live animals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7" name="Google Shape;547;p32"/>
          <p:cNvSpPr txBox="1"/>
          <p:nvPr/>
        </p:nvSpPr>
        <p:spPr>
          <a:xfrm>
            <a:off x="981151" y="2897209"/>
            <a:ext cx="977488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Horses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981151" y="3140763"/>
            <a:ext cx="734526" cy="19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Fish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32"/>
          <p:cNvSpPr txBox="1"/>
          <p:nvPr/>
        </p:nvSpPr>
        <p:spPr>
          <a:xfrm>
            <a:off x="981151" y="3385143"/>
            <a:ext cx="1684275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Sheep &amp; goats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32"/>
          <p:cNvSpPr/>
          <p:nvPr/>
        </p:nvSpPr>
        <p:spPr>
          <a:xfrm>
            <a:off x="889444" y="3777869"/>
            <a:ext cx="2393569" cy="370840"/>
          </a:xfrm>
          <a:custGeom>
            <a:avLst/>
            <a:gdLst/>
            <a:ahLst/>
            <a:cxnLst/>
            <a:rect l="l" t="t" r="r" b="b"/>
            <a:pathLst>
              <a:path w="2393569" h="370840" extrusionOk="0">
                <a:moveTo>
                  <a:pt x="0" y="370840"/>
                </a:moveTo>
                <a:lnTo>
                  <a:pt x="0" y="0"/>
                </a:lnTo>
                <a:lnTo>
                  <a:pt x="2393569" y="0"/>
                </a:lnTo>
                <a:lnTo>
                  <a:pt x="2393569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F796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1" name="Google Shape;551;p32"/>
          <p:cNvSpPr/>
          <p:nvPr/>
        </p:nvSpPr>
        <p:spPr>
          <a:xfrm>
            <a:off x="889444" y="4148670"/>
            <a:ext cx="2393569" cy="2286000"/>
          </a:xfrm>
          <a:custGeom>
            <a:avLst/>
            <a:gdLst/>
            <a:ahLst/>
            <a:cxnLst/>
            <a:rect l="l" t="t" r="r" b="b"/>
            <a:pathLst>
              <a:path w="2393569" h="2286000" extrusionOk="0">
                <a:moveTo>
                  <a:pt x="0" y="2286001"/>
                </a:moveTo>
                <a:lnTo>
                  <a:pt x="0" y="0"/>
                </a:lnTo>
                <a:lnTo>
                  <a:pt x="2393569" y="0"/>
                </a:lnTo>
                <a:lnTo>
                  <a:pt x="2393569" y="2286001"/>
                </a:lnTo>
                <a:lnTo>
                  <a:pt x="0" y="228600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2" name="Google Shape;552;p32"/>
          <p:cNvSpPr/>
          <p:nvPr/>
        </p:nvSpPr>
        <p:spPr>
          <a:xfrm>
            <a:off x="864044" y="4129659"/>
            <a:ext cx="2444305" cy="38100"/>
          </a:xfrm>
          <a:custGeom>
            <a:avLst/>
            <a:gdLst/>
            <a:ahLst/>
            <a:cxnLst/>
            <a:rect l="l" t="t" r="r" b="b"/>
            <a:pathLst>
              <a:path w="2444305" h="38100" extrusionOk="0">
                <a:moveTo>
                  <a:pt x="19050" y="19050"/>
                </a:moveTo>
                <a:lnTo>
                  <a:pt x="2425256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883094" y="3765169"/>
            <a:ext cx="12700" cy="2682202"/>
          </a:xfrm>
          <a:custGeom>
            <a:avLst/>
            <a:gdLst/>
            <a:ahLst/>
            <a:cxnLst/>
            <a:rect l="l" t="t" r="r" b="b"/>
            <a:pathLst>
              <a:path w="12700" h="2682202" extrusionOk="0">
                <a:moveTo>
                  <a:pt x="6350" y="6350"/>
                </a:moveTo>
                <a:lnTo>
                  <a:pt x="6350" y="2675852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3276600" y="3765169"/>
            <a:ext cx="12700" cy="2682202"/>
          </a:xfrm>
          <a:custGeom>
            <a:avLst/>
            <a:gdLst/>
            <a:ahLst/>
            <a:cxnLst/>
            <a:rect l="l" t="t" r="r" b="b"/>
            <a:pathLst>
              <a:path w="12700" h="2682202" extrusionOk="0">
                <a:moveTo>
                  <a:pt x="6350" y="6350"/>
                </a:moveTo>
                <a:lnTo>
                  <a:pt x="6350" y="2675852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5" name="Google Shape;555;p32"/>
          <p:cNvSpPr/>
          <p:nvPr/>
        </p:nvSpPr>
        <p:spPr>
          <a:xfrm>
            <a:off x="876744" y="3771519"/>
            <a:ext cx="2418905" cy="12700"/>
          </a:xfrm>
          <a:custGeom>
            <a:avLst/>
            <a:gdLst/>
            <a:ahLst/>
            <a:cxnLst/>
            <a:rect l="l" t="t" r="r" b="b"/>
            <a:pathLst>
              <a:path w="2418905" h="12700" extrusionOk="0">
                <a:moveTo>
                  <a:pt x="6350" y="6350"/>
                </a:moveTo>
                <a:lnTo>
                  <a:pt x="2412556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6" name="Google Shape;556;p32"/>
          <p:cNvSpPr/>
          <p:nvPr/>
        </p:nvSpPr>
        <p:spPr>
          <a:xfrm>
            <a:off x="876744" y="6428321"/>
            <a:ext cx="2418905" cy="12700"/>
          </a:xfrm>
          <a:custGeom>
            <a:avLst/>
            <a:gdLst/>
            <a:ahLst/>
            <a:cxnLst/>
            <a:rect l="l" t="t" r="r" b="b"/>
            <a:pathLst>
              <a:path w="2418905" h="12700" extrusionOk="0">
                <a:moveTo>
                  <a:pt x="6350" y="6350"/>
                </a:moveTo>
                <a:lnTo>
                  <a:pt x="2412556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7" name="Google Shape;557;p32"/>
          <p:cNvSpPr txBox="1"/>
          <p:nvPr/>
        </p:nvSpPr>
        <p:spPr>
          <a:xfrm>
            <a:off x="981151" y="3830786"/>
            <a:ext cx="1097577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Food items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8" name="Google Shape;558;p32"/>
          <p:cNvSpPr txBox="1"/>
          <p:nvPr/>
        </p:nvSpPr>
        <p:spPr>
          <a:xfrm>
            <a:off x="981151" y="4201753"/>
            <a:ext cx="75209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Rice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9" name="Google Shape;559;p32"/>
          <p:cNvSpPr txBox="1"/>
          <p:nvPr/>
        </p:nvSpPr>
        <p:spPr>
          <a:xfrm>
            <a:off x="981151" y="4445307"/>
            <a:ext cx="2014827" cy="19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Beef, mutton and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0" name="Google Shape;560;p32"/>
          <p:cNvSpPr txBox="1"/>
          <p:nvPr/>
        </p:nvSpPr>
        <p:spPr>
          <a:xfrm>
            <a:off x="1267663" y="4689687"/>
            <a:ext cx="796174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chicken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p32"/>
          <p:cNvSpPr txBox="1"/>
          <p:nvPr/>
        </p:nvSpPr>
        <p:spPr>
          <a:xfrm>
            <a:off x="981151" y="4933527"/>
            <a:ext cx="1096266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Seafood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>
            <a:off x="981151" y="5177367"/>
            <a:ext cx="2187763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Fruits &amp; Vegetables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981151" y="5421207"/>
            <a:ext cx="1060998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Sardine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4" name="Google Shape;564;p32"/>
          <p:cNvSpPr txBox="1"/>
          <p:nvPr/>
        </p:nvSpPr>
        <p:spPr>
          <a:xfrm>
            <a:off x="981151" y="5665047"/>
            <a:ext cx="1389764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Cooking oil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5" name="Google Shape;565;p32"/>
          <p:cNvSpPr txBox="1"/>
          <p:nvPr/>
        </p:nvSpPr>
        <p:spPr>
          <a:xfrm>
            <a:off x="981151" y="5908601"/>
            <a:ext cx="967160" cy="19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Coffee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6" name="Google Shape;566;p32"/>
          <p:cNvSpPr txBox="1"/>
          <p:nvPr/>
        </p:nvSpPr>
        <p:spPr>
          <a:xfrm>
            <a:off x="981151" y="6153032"/>
            <a:ext cx="896412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Bread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32"/>
          <p:cNvSpPr/>
          <p:nvPr/>
        </p:nvSpPr>
        <p:spPr>
          <a:xfrm>
            <a:off x="4037584" y="2530983"/>
            <a:ext cx="2424556" cy="335280"/>
          </a:xfrm>
          <a:custGeom>
            <a:avLst/>
            <a:gdLst/>
            <a:ahLst/>
            <a:cxnLst/>
            <a:rect l="l" t="t" r="r" b="b"/>
            <a:pathLst>
              <a:path w="2424556" h="335280" extrusionOk="0">
                <a:moveTo>
                  <a:pt x="0" y="33528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35280"/>
                </a:lnTo>
                <a:lnTo>
                  <a:pt x="0" y="335280"/>
                </a:ln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8" name="Google Shape;568;p32"/>
          <p:cNvSpPr/>
          <p:nvPr/>
        </p:nvSpPr>
        <p:spPr>
          <a:xfrm>
            <a:off x="4037584" y="2866263"/>
            <a:ext cx="2424556" cy="822960"/>
          </a:xfrm>
          <a:custGeom>
            <a:avLst/>
            <a:gdLst/>
            <a:ahLst/>
            <a:cxnLst/>
            <a:rect l="l" t="t" r="r" b="b"/>
            <a:pathLst>
              <a:path w="2424556" h="822960" extrusionOk="0">
                <a:moveTo>
                  <a:pt x="0" y="82296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9" name="Google Shape;569;p32"/>
          <p:cNvSpPr/>
          <p:nvPr/>
        </p:nvSpPr>
        <p:spPr>
          <a:xfrm>
            <a:off x="4012184" y="2847213"/>
            <a:ext cx="2475356" cy="38100"/>
          </a:xfrm>
          <a:custGeom>
            <a:avLst/>
            <a:gdLst/>
            <a:ahLst/>
            <a:cxnLst/>
            <a:rect l="l" t="t" r="r" b="b"/>
            <a:pathLst>
              <a:path w="2475356" h="38100" extrusionOk="0">
                <a:moveTo>
                  <a:pt x="19050" y="19050"/>
                </a:moveTo>
                <a:lnTo>
                  <a:pt x="2456307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0" name="Google Shape;570;p32"/>
          <p:cNvSpPr/>
          <p:nvPr/>
        </p:nvSpPr>
        <p:spPr>
          <a:xfrm>
            <a:off x="4031234" y="2518283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1" name="Google Shape;571;p32"/>
          <p:cNvSpPr/>
          <p:nvPr/>
        </p:nvSpPr>
        <p:spPr>
          <a:xfrm>
            <a:off x="6455791" y="2518283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2" name="Google Shape;572;p32"/>
          <p:cNvSpPr/>
          <p:nvPr/>
        </p:nvSpPr>
        <p:spPr>
          <a:xfrm>
            <a:off x="4024884" y="2524633"/>
            <a:ext cx="2449956" cy="12700"/>
          </a:xfrm>
          <a:custGeom>
            <a:avLst/>
            <a:gdLst/>
            <a:ahLst/>
            <a:cxnLst/>
            <a:rect l="l" t="t" r="r" b="b"/>
            <a:pathLst>
              <a:path w="2449956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3" name="Google Shape;573;p32"/>
          <p:cNvSpPr/>
          <p:nvPr/>
        </p:nvSpPr>
        <p:spPr>
          <a:xfrm>
            <a:off x="4024884" y="3682873"/>
            <a:ext cx="2449956" cy="12700"/>
          </a:xfrm>
          <a:custGeom>
            <a:avLst/>
            <a:gdLst/>
            <a:ahLst/>
            <a:cxnLst/>
            <a:rect l="l" t="t" r="r" b="b"/>
            <a:pathLst>
              <a:path w="2449956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4" name="Google Shape;574;p32"/>
          <p:cNvSpPr txBox="1"/>
          <p:nvPr/>
        </p:nvSpPr>
        <p:spPr>
          <a:xfrm>
            <a:off x="4129405" y="2583773"/>
            <a:ext cx="1035553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Machinery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5" name="Google Shape;575;p32"/>
          <p:cNvSpPr txBox="1"/>
          <p:nvPr/>
        </p:nvSpPr>
        <p:spPr>
          <a:xfrm>
            <a:off x="4129405" y="2919053"/>
            <a:ext cx="1966196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Vending machine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6" name="Google Shape;576;p32"/>
          <p:cNvSpPr txBox="1"/>
          <p:nvPr/>
        </p:nvSpPr>
        <p:spPr>
          <a:xfrm>
            <a:off x="4129405" y="3162893"/>
            <a:ext cx="1211776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Escalator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7" name="Google Shape;577;p32"/>
          <p:cNvSpPr txBox="1"/>
          <p:nvPr/>
        </p:nvSpPr>
        <p:spPr>
          <a:xfrm>
            <a:off x="4129405" y="3406733"/>
            <a:ext cx="2112540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Industrial machine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8" name="Google Shape;578;p32"/>
          <p:cNvSpPr/>
          <p:nvPr/>
        </p:nvSpPr>
        <p:spPr>
          <a:xfrm>
            <a:off x="4046728" y="3886200"/>
            <a:ext cx="2424556" cy="370840"/>
          </a:xfrm>
          <a:custGeom>
            <a:avLst/>
            <a:gdLst/>
            <a:ahLst/>
            <a:cxnLst/>
            <a:rect l="l" t="t" r="r" b="b"/>
            <a:pathLst>
              <a:path w="2424556" h="370840" extrusionOk="0">
                <a:moveTo>
                  <a:pt x="0" y="37084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9" name="Google Shape;579;p32"/>
          <p:cNvSpPr/>
          <p:nvPr/>
        </p:nvSpPr>
        <p:spPr>
          <a:xfrm>
            <a:off x="4046728" y="4257040"/>
            <a:ext cx="2424556" cy="579120"/>
          </a:xfrm>
          <a:custGeom>
            <a:avLst/>
            <a:gdLst/>
            <a:ahLst/>
            <a:cxnLst/>
            <a:rect l="l" t="t" r="r" b="b"/>
            <a:pathLst>
              <a:path w="2424556" h="579120" extrusionOk="0">
                <a:moveTo>
                  <a:pt x="0" y="57912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0" name="Google Shape;580;p32"/>
          <p:cNvSpPr/>
          <p:nvPr/>
        </p:nvSpPr>
        <p:spPr>
          <a:xfrm>
            <a:off x="4021328" y="4237990"/>
            <a:ext cx="2475356" cy="38100"/>
          </a:xfrm>
          <a:custGeom>
            <a:avLst/>
            <a:gdLst/>
            <a:ahLst/>
            <a:cxnLst/>
            <a:rect l="l" t="t" r="r" b="b"/>
            <a:pathLst>
              <a:path w="2475356" h="38100" extrusionOk="0">
                <a:moveTo>
                  <a:pt x="19050" y="19050"/>
                </a:moveTo>
                <a:lnTo>
                  <a:pt x="2456307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1" name="Google Shape;581;p32"/>
          <p:cNvSpPr/>
          <p:nvPr/>
        </p:nvSpPr>
        <p:spPr>
          <a:xfrm>
            <a:off x="4040378" y="3873500"/>
            <a:ext cx="12700" cy="975360"/>
          </a:xfrm>
          <a:custGeom>
            <a:avLst/>
            <a:gdLst/>
            <a:ahLst/>
            <a:cxnLst/>
            <a:rect l="l" t="t" r="r" b="b"/>
            <a:pathLst>
              <a:path w="12700" h="975360" extrusionOk="0">
                <a:moveTo>
                  <a:pt x="6350" y="6350"/>
                </a:moveTo>
                <a:lnTo>
                  <a:pt x="6350" y="96901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2" name="Google Shape;582;p32"/>
          <p:cNvSpPr/>
          <p:nvPr/>
        </p:nvSpPr>
        <p:spPr>
          <a:xfrm>
            <a:off x="6464935" y="3873500"/>
            <a:ext cx="12700" cy="975360"/>
          </a:xfrm>
          <a:custGeom>
            <a:avLst/>
            <a:gdLst/>
            <a:ahLst/>
            <a:cxnLst/>
            <a:rect l="l" t="t" r="r" b="b"/>
            <a:pathLst>
              <a:path w="12700" h="975360" extrusionOk="0">
                <a:moveTo>
                  <a:pt x="6350" y="6350"/>
                </a:moveTo>
                <a:lnTo>
                  <a:pt x="6350" y="96901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3" name="Google Shape;583;p32"/>
          <p:cNvSpPr/>
          <p:nvPr/>
        </p:nvSpPr>
        <p:spPr>
          <a:xfrm>
            <a:off x="4034028" y="3879850"/>
            <a:ext cx="2449956" cy="12700"/>
          </a:xfrm>
          <a:custGeom>
            <a:avLst/>
            <a:gdLst/>
            <a:ahLst/>
            <a:cxnLst/>
            <a:rect l="l" t="t" r="r" b="b"/>
            <a:pathLst>
              <a:path w="2449956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4" name="Google Shape;584;p32"/>
          <p:cNvSpPr/>
          <p:nvPr/>
        </p:nvSpPr>
        <p:spPr>
          <a:xfrm>
            <a:off x="4034028" y="4829810"/>
            <a:ext cx="2449956" cy="12700"/>
          </a:xfrm>
          <a:custGeom>
            <a:avLst/>
            <a:gdLst/>
            <a:ahLst/>
            <a:cxnLst/>
            <a:rect l="l" t="t" r="r" b="b"/>
            <a:pathLst>
              <a:path w="2449956" h="12700" extrusionOk="0">
                <a:moveTo>
                  <a:pt x="6350" y="6350"/>
                </a:moveTo>
                <a:lnTo>
                  <a:pt x="2443607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5" name="Google Shape;585;p32"/>
          <p:cNvSpPr txBox="1"/>
          <p:nvPr/>
        </p:nvSpPr>
        <p:spPr>
          <a:xfrm>
            <a:off x="4138549" y="3939244"/>
            <a:ext cx="1446410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items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6" name="Google Shape;586;p32"/>
          <p:cNvSpPr txBox="1"/>
          <p:nvPr/>
        </p:nvSpPr>
        <p:spPr>
          <a:xfrm>
            <a:off x="4138549" y="4310211"/>
            <a:ext cx="180269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Sanitary towels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7" name="Google Shape;587;p32"/>
          <p:cNvSpPr txBox="1"/>
          <p:nvPr/>
        </p:nvSpPr>
        <p:spPr>
          <a:xfrm>
            <a:off x="4138549" y="4554051"/>
            <a:ext cx="1558151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Baby diapers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8" name="Google Shape;588;p32"/>
          <p:cNvSpPr/>
          <p:nvPr/>
        </p:nvSpPr>
        <p:spPr>
          <a:xfrm>
            <a:off x="4026662" y="5018278"/>
            <a:ext cx="2424557" cy="370840"/>
          </a:xfrm>
          <a:custGeom>
            <a:avLst/>
            <a:gdLst/>
            <a:ahLst/>
            <a:cxnLst/>
            <a:rect l="l" t="t" r="r" b="b"/>
            <a:pathLst>
              <a:path w="2424557" h="370840" extrusionOk="0">
                <a:moveTo>
                  <a:pt x="0" y="37084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70840"/>
                </a:lnTo>
                <a:lnTo>
                  <a:pt x="0" y="370840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9" name="Google Shape;589;p32"/>
          <p:cNvSpPr/>
          <p:nvPr/>
        </p:nvSpPr>
        <p:spPr>
          <a:xfrm>
            <a:off x="4026662" y="5389156"/>
            <a:ext cx="2424557" cy="822960"/>
          </a:xfrm>
          <a:custGeom>
            <a:avLst/>
            <a:gdLst/>
            <a:ahLst/>
            <a:cxnLst/>
            <a:rect l="l" t="t" r="r" b="b"/>
            <a:pathLst>
              <a:path w="2424557" h="822960" extrusionOk="0">
                <a:moveTo>
                  <a:pt x="0" y="82296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0" name="Google Shape;590;p32"/>
          <p:cNvSpPr/>
          <p:nvPr/>
        </p:nvSpPr>
        <p:spPr>
          <a:xfrm>
            <a:off x="4001262" y="5370068"/>
            <a:ext cx="2475484" cy="38100"/>
          </a:xfrm>
          <a:custGeom>
            <a:avLst/>
            <a:gdLst/>
            <a:ahLst/>
            <a:cxnLst/>
            <a:rect l="l" t="t" r="r" b="b"/>
            <a:pathLst>
              <a:path w="2475484" h="38100" extrusionOk="0">
                <a:moveTo>
                  <a:pt x="19050" y="19050"/>
                </a:moveTo>
                <a:lnTo>
                  <a:pt x="2456434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4020312" y="5005578"/>
            <a:ext cx="12700" cy="1219238"/>
          </a:xfrm>
          <a:custGeom>
            <a:avLst/>
            <a:gdLst/>
            <a:ahLst/>
            <a:cxnLst/>
            <a:rect l="l" t="t" r="r" b="b"/>
            <a:pathLst>
              <a:path w="12700" h="1219238" extrusionOk="0">
                <a:moveTo>
                  <a:pt x="6350" y="6350"/>
                </a:moveTo>
                <a:lnTo>
                  <a:pt x="6350" y="1212888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2" name="Google Shape;592;p32"/>
          <p:cNvSpPr/>
          <p:nvPr/>
        </p:nvSpPr>
        <p:spPr>
          <a:xfrm>
            <a:off x="6444996" y="5005578"/>
            <a:ext cx="12700" cy="1219238"/>
          </a:xfrm>
          <a:custGeom>
            <a:avLst/>
            <a:gdLst/>
            <a:ahLst/>
            <a:cxnLst/>
            <a:rect l="l" t="t" r="r" b="b"/>
            <a:pathLst>
              <a:path w="12700" h="1219238" extrusionOk="0">
                <a:moveTo>
                  <a:pt x="6350" y="6350"/>
                </a:moveTo>
                <a:lnTo>
                  <a:pt x="6350" y="1212888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3" name="Google Shape;593;p32"/>
          <p:cNvSpPr/>
          <p:nvPr/>
        </p:nvSpPr>
        <p:spPr>
          <a:xfrm>
            <a:off x="4013962" y="5011928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4" name="Google Shape;594;p32"/>
          <p:cNvSpPr/>
          <p:nvPr/>
        </p:nvSpPr>
        <p:spPr>
          <a:xfrm>
            <a:off x="4013962" y="6205766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5" name="Google Shape;595;p32"/>
          <p:cNvSpPr txBox="1"/>
          <p:nvPr/>
        </p:nvSpPr>
        <p:spPr>
          <a:xfrm>
            <a:off x="4118737" y="5071576"/>
            <a:ext cx="1399183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General goods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6" name="Google Shape;596;p32"/>
          <p:cNvSpPr txBox="1"/>
          <p:nvPr/>
        </p:nvSpPr>
        <p:spPr>
          <a:xfrm>
            <a:off x="4118737" y="5442543"/>
            <a:ext cx="1389764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Newspaper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7" name="Google Shape;597;p32"/>
          <p:cNvSpPr txBox="1"/>
          <p:nvPr/>
        </p:nvSpPr>
        <p:spPr>
          <a:xfrm>
            <a:off x="4118737" y="5686383"/>
            <a:ext cx="89539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Books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8" name="Google Shape;598;p32"/>
          <p:cNvSpPr txBox="1"/>
          <p:nvPr/>
        </p:nvSpPr>
        <p:spPr>
          <a:xfrm>
            <a:off x="4118737" y="5930223"/>
            <a:ext cx="1417939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Wheelchair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9" name="Google Shape;599;p32"/>
          <p:cNvSpPr/>
          <p:nvPr/>
        </p:nvSpPr>
        <p:spPr>
          <a:xfrm>
            <a:off x="7103237" y="2541016"/>
            <a:ext cx="2424557" cy="335280"/>
          </a:xfrm>
          <a:custGeom>
            <a:avLst/>
            <a:gdLst/>
            <a:ahLst/>
            <a:cxnLst/>
            <a:rect l="l" t="t" r="r" b="b"/>
            <a:pathLst>
              <a:path w="2424557" h="335280" extrusionOk="0">
                <a:moveTo>
                  <a:pt x="0" y="33528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35280"/>
                </a:lnTo>
                <a:lnTo>
                  <a:pt x="0" y="33528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0" name="Google Shape;600;p32"/>
          <p:cNvSpPr/>
          <p:nvPr/>
        </p:nvSpPr>
        <p:spPr>
          <a:xfrm>
            <a:off x="7103237" y="2876295"/>
            <a:ext cx="2424557" cy="1066800"/>
          </a:xfrm>
          <a:custGeom>
            <a:avLst/>
            <a:gdLst/>
            <a:ahLst/>
            <a:cxnLst/>
            <a:rect l="l" t="t" r="r" b="b"/>
            <a:pathLst>
              <a:path w="2424557" h="1066800" extrusionOk="0">
                <a:moveTo>
                  <a:pt x="0" y="1066801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1066801"/>
                </a:lnTo>
                <a:lnTo>
                  <a:pt x="0" y="106680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1" name="Google Shape;601;p32"/>
          <p:cNvSpPr/>
          <p:nvPr/>
        </p:nvSpPr>
        <p:spPr>
          <a:xfrm>
            <a:off x="7077837" y="2857246"/>
            <a:ext cx="2475484" cy="38100"/>
          </a:xfrm>
          <a:custGeom>
            <a:avLst/>
            <a:gdLst/>
            <a:ahLst/>
            <a:cxnLst/>
            <a:rect l="l" t="t" r="r" b="b"/>
            <a:pathLst>
              <a:path w="2475484" h="38100" extrusionOk="0">
                <a:moveTo>
                  <a:pt x="19050" y="19050"/>
                </a:moveTo>
                <a:lnTo>
                  <a:pt x="2456434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2" name="Google Shape;602;p32"/>
          <p:cNvSpPr/>
          <p:nvPr/>
        </p:nvSpPr>
        <p:spPr>
          <a:xfrm>
            <a:off x="7096887" y="2528316"/>
            <a:ext cx="12700" cy="1427480"/>
          </a:xfrm>
          <a:custGeom>
            <a:avLst/>
            <a:gdLst/>
            <a:ahLst/>
            <a:cxnLst/>
            <a:rect l="l" t="t" r="r" b="b"/>
            <a:pathLst>
              <a:path w="12700" h="1427480" extrusionOk="0">
                <a:moveTo>
                  <a:pt x="6350" y="6350"/>
                </a:moveTo>
                <a:lnTo>
                  <a:pt x="6350" y="142113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9521571" y="2528316"/>
            <a:ext cx="12700" cy="1427480"/>
          </a:xfrm>
          <a:custGeom>
            <a:avLst/>
            <a:gdLst/>
            <a:ahLst/>
            <a:cxnLst/>
            <a:rect l="l" t="t" r="r" b="b"/>
            <a:pathLst>
              <a:path w="12700" h="1427480" extrusionOk="0">
                <a:moveTo>
                  <a:pt x="6350" y="6350"/>
                </a:moveTo>
                <a:lnTo>
                  <a:pt x="6350" y="142113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4" name="Google Shape;604;p32"/>
          <p:cNvSpPr/>
          <p:nvPr/>
        </p:nvSpPr>
        <p:spPr>
          <a:xfrm>
            <a:off x="7090537" y="2534666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5" name="Google Shape;605;p32"/>
          <p:cNvSpPr/>
          <p:nvPr/>
        </p:nvSpPr>
        <p:spPr>
          <a:xfrm>
            <a:off x="7090537" y="3936746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6" name="Google Shape;606;p32"/>
          <p:cNvSpPr txBox="1"/>
          <p:nvPr/>
        </p:nvSpPr>
        <p:spPr>
          <a:xfrm>
            <a:off x="7195693" y="2593933"/>
            <a:ext cx="683883" cy="19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Health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7" name="Google Shape;607;p32"/>
          <p:cNvSpPr txBox="1"/>
          <p:nvPr/>
        </p:nvSpPr>
        <p:spPr>
          <a:xfrm>
            <a:off x="7195693" y="2929213"/>
            <a:ext cx="1193964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Medicine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8" name="Google Shape;608;p32"/>
          <p:cNvSpPr txBox="1"/>
          <p:nvPr/>
        </p:nvSpPr>
        <p:spPr>
          <a:xfrm>
            <a:off x="7195693" y="3173053"/>
            <a:ext cx="1518270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Hearing aids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9" name="Google Shape;609;p32"/>
          <p:cNvSpPr txBox="1"/>
          <p:nvPr/>
        </p:nvSpPr>
        <p:spPr>
          <a:xfrm>
            <a:off x="7195693" y="3416893"/>
            <a:ext cx="1380441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Pacemaker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0" name="Google Shape;610;p32"/>
          <p:cNvSpPr txBox="1"/>
          <p:nvPr/>
        </p:nvSpPr>
        <p:spPr>
          <a:xfrm>
            <a:off x="7195693" y="3660733"/>
            <a:ext cx="1510366" cy="19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Paracetamol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1" name="Google Shape;611;p32"/>
          <p:cNvSpPr/>
          <p:nvPr/>
        </p:nvSpPr>
        <p:spPr>
          <a:xfrm>
            <a:off x="7103237" y="4126738"/>
            <a:ext cx="2424557" cy="335280"/>
          </a:xfrm>
          <a:custGeom>
            <a:avLst/>
            <a:gdLst/>
            <a:ahLst/>
            <a:cxnLst/>
            <a:rect l="l" t="t" r="r" b="b"/>
            <a:pathLst>
              <a:path w="2424557" h="335280" extrusionOk="0">
                <a:moveTo>
                  <a:pt x="0" y="33528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335280"/>
                </a:lnTo>
                <a:lnTo>
                  <a:pt x="0" y="335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2" name="Google Shape;612;p32"/>
          <p:cNvSpPr/>
          <p:nvPr/>
        </p:nvSpPr>
        <p:spPr>
          <a:xfrm>
            <a:off x="7103237" y="4462018"/>
            <a:ext cx="2424557" cy="822960"/>
          </a:xfrm>
          <a:custGeom>
            <a:avLst/>
            <a:gdLst/>
            <a:ahLst/>
            <a:cxnLst/>
            <a:rect l="l" t="t" r="r" b="b"/>
            <a:pathLst>
              <a:path w="2424557" h="822960" extrusionOk="0">
                <a:moveTo>
                  <a:pt x="0" y="822960"/>
                </a:moveTo>
                <a:lnTo>
                  <a:pt x="0" y="0"/>
                </a:lnTo>
                <a:lnTo>
                  <a:pt x="2424557" y="0"/>
                </a:lnTo>
                <a:lnTo>
                  <a:pt x="2424557" y="822960"/>
                </a:lnTo>
                <a:lnTo>
                  <a:pt x="0" y="82296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3" name="Google Shape;613;p32"/>
          <p:cNvSpPr/>
          <p:nvPr/>
        </p:nvSpPr>
        <p:spPr>
          <a:xfrm>
            <a:off x="7077837" y="4442968"/>
            <a:ext cx="2475484" cy="38100"/>
          </a:xfrm>
          <a:custGeom>
            <a:avLst/>
            <a:gdLst/>
            <a:ahLst/>
            <a:cxnLst/>
            <a:rect l="l" t="t" r="r" b="b"/>
            <a:pathLst>
              <a:path w="2475484" h="38100" extrusionOk="0">
                <a:moveTo>
                  <a:pt x="19050" y="19050"/>
                </a:moveTo>
                <a:lnTo>
                  <a:pt x="2456434" y="19050"/>
                </a:ln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4" name="Google Shape;614;p32"/>
          <p:cNvSpPr/>
          <p:nvPr/>
        </p:nvSpPr>
        <p:spPr>
          <a:xfrm>
            <a:off x="7096887" y="4114038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5" name="Google Shape;615;p32"/>
          <p:cNvSpPr/>
          <p:nvPr/>
        </p:nvSpPr>
        <p:spPr>
          <a:xfrm>
            <a:off x="9521571" y="4114038"/>
            <a:ext cx="12700" cy="1183640"/>
          </a:xfrm>
          <a:custGeom>
            <a:avLst/>
            <a:gdLst/>
            <a:ahLst/>
            <a:cxnLst/>
            <a:rect l="l" t="t" r="r" b="b"/>
            <a:pathLst>
              <a:path w="12700" h="1183640" extrusionOk="0">
                <a:moveTo>
                  <a:pt x="6350" y="6350"/>
                </a:moveTo>
                <a:lnTo>
                  <a:pt x="6350" y="117729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6" name="Google Shape;616;p32"/>
          <p:cNvSpPr/>
          <p:nvPr/>
        </p:nvSpPr>
        <p:spPr>
          <a:xfrm>
            <a:off x="7090537" y="4120388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7" name="Google Shape;617;p32"/>
          <p:cNvSpPr/>
          <p:nvPr/>
        </p:nvSpPr>
        <p:spPr>
          <a:xfrm>
            <a:off x="7090537" y="5278628"/>
            <a:ext cx="2450084" cy="12700"/>
          </a:xfrm>
          <a:custGeom>
            <a:avLst/>
            <a:gdLst/>
            <a:ahLst/>
            <a:cxnLst/>
            <a:rect l="l" t="t" r="r" b="b"/>
            <a:pathLst>
              <a:path w="2450084" h="12700" extrusionOk="0">
                <a:moveTo>
                  <a:pt x="6350" y="6350"/>
                </a:moveTo>
                <a:lnTo>
                  <a:pt x="2443734" y="6350"/>
                </a:ln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8" name="Google Shape;618;p32"/>
          <p:cNvSpPr txBox="1"/>
          <p:nvPr/>
        </p:nvSpPr>
        <p:spPr>
          <a:xfrm>
            <a:off x="7195693" y="4179782"/>
            <a:ext cx="753811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Vehicle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9" name="Google Shape;619;p32"/>
          <p:cNvSpPr txBox="1"/>
          <p:nvPr/>
        </p:nvSpPr>
        <p:spPr>
          <a:xfrm>
            <a:off x="7195693" y="4514776"/>
            <a:ext cx="2017667" cy="19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Motorcycle below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0" name="Google Shape;620;p32"/>
          <p:cNvSpPr txBox="1"/>
          <p:nvPr/>
        </p:nvSpPr>
        <p:spPr>
          <a:xfrm>
            <a:off x="7482205" y="4759156"/>
            <a:ext cx="624899" cy="19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250cc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1" name="Google Shape;621;p32"/>
          <p:cNvSpPr txBox="1"/>
          <p:nvPr/>
        </p:nvSpPr>
        <p:spPr>
          <a:xfrm>
            <a:off x="7195693" y="5002996"/>
            <a:ext cx="1020662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  </a:t>
            </a:r>
            <a:r>
              <a:rPr lang="en-US" sz="1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Bicycle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3231466" y="173481"/>
            <a:ext cx="5344668" cy="728472"/>
          </a:xfrm>
          <a:custGeom>
            <a:avLst/>
            <a:gdLst/>
            <a:ahLst/>
            <a:cxnLst/>
            <a:rect l="l" t="t" r="r" b="b"/>
            <a:pathLst>
              <a:path w="5344668" h="728472" extrusionOk="0">
                <a:moveTo>
                  <a:pt x="0" y="728472"/>
                </a:moveTo>
                <a:lnTo>
                  <a:pt x="0" y="0"/>
                </a:lnTo>
                <a:lnTo>
                  <a:pt x="5344668" y="0"/>
                </a:lnTo>
                <a:lnTo>
                  <a:pt x="5344668" y="728472"/>
                </a:lnTo>
                <a:lnTo>
                  <a:pt x="0" y="728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3" name="Google Shape;623;p32"/>
          <p:cNvSpPr txBox="1"/>
          <p:nvPr/>
        </p:nvSpPr>
        <p:spPr>
          <a:xfrm>
            <a:off x="1255948" y="623018"/>
            <a:ext cx="7931150" cy="1511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</a:pPr>
            <a:endParaRPr sz="2800" b="1">
              <a:solidFill>
                <a:srgbClr val="FF00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</a:pPr>
            <a:r>
              <a:rPr lang="en-US" sz="2800" b="1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Perintah Cukai Jualan (Barang yang Dikecualikan Daripada Cukai) 2018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380"/>
              <a:buFont typeface="Noto Sans Symbols"/>
              <a:buNone/>
            </a:pPr>
            <a:endParaRPr sz="2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u="sng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82880" marR="0" lvl="0" indent="-1828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831850" marR="0" lvl="2" indent="-2349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31520" marR="0" lvl="2" indent="0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4" name="Google Shape;624;p32" descr="Image result for ayam carto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4231" y="2582983"/>
            <a:ext cx="976858" cy="110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5871" y="3545205"/>
            <a:ext cx="1198498" cy="9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32" descr="Image result for beef cartoon"/>
          <p:cNvPicPr preferRelativeResize="0"/>
          <p:nvPr/>
        </p:nvPicPr>
        <p:blipFill rotWithShape="1">
          <a:blip r:embed="rId6">
            <a:alphaModFix/>
          </a:blip>
          <a:srcRect l="18209" t="28193" r="18299" b="26033"/>
          <a:stretch/>
        </p:blipFill>
        <p:spPr>
          <a:xfrm>
            <a:off x="10864914" y="4432236"/>
            <a:ext cx="1259891" cy="90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32" descr="Image result for fruits carto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2298" y="5233315"/>
            <a:ext cx="2673069" cy="139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2" descr="Image result for susu dumex"/>
          <p:cNvPicPr preferRelativeResize="0"/>
          <p:nvPr/>
        </p:nvPicPr>
        <p:blipFill rotWithShape="1">
          <a:blip r:embed="rId8">
            <a:alphaModFix/>
          </a:blip>
          <a:srcRect l="17323" t="7458" r="18417" b="5028"/>
          <a:stretch/>
        </p:blipFill>
        <p:spPr>
          <a:xfrm>
            <a:off x="11106317" y="5371782"/>
            <a:ext cx="1085683" cy="138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2" descr="Image result for beras"/>
          <p:cNvPicPr preferRelativeResize="0"/>
          <p:nvPr/>
        </p:nvPicPr>
        <p:blipFill rotWithShape="1">
          <a:blip r:embed="rId9">
            <a:alphaModFix/>
          </a:blip>
          <a:srcRect l="19140" t="11747" r="16366" b="10184"/>
          <a:stretch/>
        </p:blipFill>
        <p:spPr>
          <a:xfrm>
            <a:off x="9923048" y="2583123"/>
            <a:ext cx="999730" cy="12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2" descr="Image result for minyak masak"/>
          <p:cNvPicPr preferRelativeResize="0"/>
          <p:nvPr/>
        </p:nvPicPr>
        <p:blipFill rotWithShape="1">
          <a:blip r:embed="rId10">
            <a:alphaModFix/>
          </a:blip>
          <a:srcRect l="30978" t="8869" r="30786" b="9134"/>
          <a:stretch/>
        </p:blipFill>
        <p:spPr>
          <a:xfrm>
            <a:off x="6478226" y="4946390"/>
            <a:ext cx="710482" cy="167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2" descr="Image result for motosikal 150cc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81299" y="-35951"/>
            <a:ext cx="1925217" cy="144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2" descr="Image result for pet pe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756140" y="3865454"/>
            <a:ext cx="999730" cy="157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2" descr="Image result for kotex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03237" y="5300384"/>
            <a:ext cx="1545680" cy="1360331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32">
            <a:hlinkClick r:id="rId14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35" name="Google Shape;635;p32" descr="Image result for teh lipt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5494754" y="5686023"/>
            <a:ext cx="972409" cy="9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2" descr="Image result for wheelchair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784055" y="1206977"/>
            <a:ext cx="1220703" cy="1270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3"/>
          <p:cNvSpPr txBox="1">
            <a:spLocks noGrp="1"/>
          </p:cNvSpPr>
          <p:nvPr>
            <p:ph type="body" idx="1"/>
          </p:nvPr>
        </p:nvSpPr>
        <p:spPr>
          <a:xfrm>
            <a:off x="1736542" y="1373372"/>
            <a:ext cx="9894626" cy="411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Perintah Cukai Jualan (Orang Yang Dikecualikan daripada Pembayaran Cukai) 2018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None/>
            </a:pP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marL="14287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None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Dikelaskan kepada tiga (3) jadual:</a:t>
            </a:r>
            <a:endParaRPr/>
          </a:p>
          <a:p>
            <a:pPr marL="14287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Arial"/>
              <a:buChar char="•"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Jadual A</a:t>
            </a:r>
            <a:endParaRPr/>
          </a:p>
          <a:p>
            <a:pPr marL="14287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Arial"/>
              <a:buChar char="•"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Jadual B </a:t>
            </a:r>
            <a:endParaRPr/>
          </a:p>
          <a:p>
            <a:pPr marL="14287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720"/>
              <a:buFont typeface="Arial"/>
              <a:buChar char="•"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Jadual C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marL="182880" lvl="0" indent="-11810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020"/>
              <a:buFont typeface="Arial"/>
              <a:buNone/>
            </a:pPr>
            <a:endParaRPr sz="1200" b="1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1335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Arial"/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13359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2040"/>
              <a:buFont typeface="Arial"/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731520" lvl="2" indent="0" algn="just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2040"/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3" name="Google Shape;643;p3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3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body" idx="1"/>
          </p:nvPr>
        </p:nvSpPr>
        <p:spPr>
          <a:xfrm>
            <a:off x="1276200" y="2128123"/>
            <a:ext cx="10003852" cy="351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▪"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Kelas orang tertentu yang dikecualikan </a:t>
            </a:r>
            <a:r>
              <a:rPr lang="en-US" sz="3200">
                <a:solidFill>
                  <a:srgbClr val="742117"/>
                </a:solidFill>
                <a:latin typeface="Cambria"/>
                <a:ea typeface="Cambria"/>
                <a:cs typeface="Cambria"/>
                <a:sym typeface="Cambria"/>
              </a:rPr>
              <a:t>(eg YDPA, Sultan, Kerajaan Persekutuan &amp; Negeri, PBT, IPTA, Subkontrak, Syarikat penerbangan dsb)</a:t>
            </a:r>
            <a:endParaRPr/>
          </a:p>
          <a:p>
            <a:pPr marL="457200" lvl="1" indent="-31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sz="2800"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Char char="▪"/>
            </a:pPr>
            <a:r>
              <a:rPr lang="en-US" sz="3200">
                <a:latin typeface="Cambria"/>
                <a:ea typeface="Cambria"/>
                <a:cs typeface="Cambria"/>
                <a:sym typeface="Cambria"/>
              </a:rPr>
              <a:t>71+3-5 butiran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1015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None/>
            </a:pPr>
            <a:endParaRPr sz="3200"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720"/>
              <a:buChar char="▪"/>
            </a:pPr>
            <a:r>
              <a:rPr lang="en-US" sz="3200"/>
              <a:t>Permohonan sijil adalah secara atas talian</a:t>
            </a:r>
            <a:endParaRPr sz="3200" b="1"/>
          </a:p>
        </p:txBody>
      </p:sp>
      <p:sp>
        <p:nvSpPr>
          <p:cNvPr id="651" name="Google Shape;651;p34"/>
          <p:cNvSpPr txBox="1"/>
          <p:nvPr/>
        </p:nvSpPr>
        <p:spPr>
          <a:xfrm>
            <a:off x="4687061" y="1213530"/>
            <a:ext cx="4179886" cy="26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Font typeface="Cambria"/>
              <a:buNone/>
            </a:pPr>
            <a:br>
              <a:rPr lang="en-US" sz="4000" b="1" cap="none"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cap="none">
                <a:latin typeface="Cambria"/>
                <a:ea typeface="Cambria"/>
                <a:cs typeface="Cambria"/>
                <a:sym typeface="Cambria"/>
              </a:rPr>
              <a:t>JADUAL A </a:t>
            </a:r>
            <a:br>
              <a:rPr lang="en-US" sz="4000" b="1" cap="none">
                <a:latin typeface="Cambria"/>
                <a:ea typeface="Cambria"/>
                <a:cs typeface="Cambria"/>
                <a:sym typeface="Cambria"/>
              </a:rPr>
            </a:br>
            <a:endParaRPr sz="4000" cap="none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2" name="Google Shape;652;p34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35" descr="Image result for ship cartoon"/>
          <p:cNvPicPr preferRelativeResize="0"/>
          <p:nvPr/>
        </p:nvPicPr>
        <p:blipFill rotWithShape="1">
          <a:blip r:embed="rId3">
            <a:alphaModFix/>
          </a:blip>
          <a:srcRect l="3630" r="4369"/>
          <a:stretch/>
        </p:blipFill>
        <p:spPr>
          <a:xfrm>
            <a:off x="7175901" y="4577554"/>
            <a:ext cx="669432" cy="72764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4589989" y="2689589"/>
            <a:ext cx="1120594" cy="454025"/>
          </a:xfrm>
          <a:prstGeom prst="rightArrow">
            <a:avLst>
              <a:gd name="adj1" fmla="val 50000"/>
              <a:gd name="adj2" fmla="val 498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5"/>
          <p:cNvSpPr/>
          <p:nvPr/>
        </p:nvSpPr>
        <p:spPr>
          <a:xfrm>
            <a:off x="8115675" y="3114676"/>
            <a:ext cx="874746" cy="454025"/>
          </a:xfrm>
          <a:prstGeom prst="rightArrow">
            <a:avLst>
              <a:gd name="adj1" fmla="val 50000"/>
              <a:gd name="adj2" fmla="val 4992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35"/>
          <p:cNvGrpSpPr/>
          <p:nvPr/>
        </p:nvGrpSpPr>
        <p:grpSpPr>
          <a:xfrm>
            <a:off x="4678364" y="3605213"/>
            <a:ext cx="587375" cy="379412"/>
            <a:chOff x="4608" y="1205"/>
            <a:chExt cx="597" cy="502"/>
          </a:xfrm>
        </p:grpSpPr>
        <p:cxnSp>
          <p:nvCxnSpPr>
            <p:cNvPr id="662" name="Google Shape;662;p35"/>
            <p:cNvCxnSpPr/>
            <p:nvPr/>
          </p:nvCxnSpPr>
          <p:spPr>
            <a:xfrm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35"/>
            <p:cNvCxnSpPr/>
            <p:nvPr/>
          </p:nvCxnSpPr>
          <p:spPr>
            <a:xfrm flipH="1"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4" name="Google Shape;664;p35"/>
          <p:cNvSpPr txBox="1"/>
          <p:nvPr/>
        </p:nvSpPr>
        <p:spPr>
          <a:xfrm>
            <a:off x="4614863" y="3473450"/>
            <a:ext cx="920750" cy="95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5" name="Google Shape;665;p35"/>
          <p:cNvSpPr txBox="1"/>
          <p:nvPr/>
        </p:nvSpPr>
        <p:spPr>
          <a:xfrm>
            <a:off x="3844926" y="3155951"/>
            <a:ext cx="2824163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Jadual A Certificate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6" name="Google Shape;666;p35"/>
          <p:cNvSpPr txBox="1">
            <a:spLocks noGrp="1"/>
          </p:cNvSpPr>
          <p:nvPr>
            <p:ph type="title"/>
          </p:nvPr>
        </p:nvSpPr>
        <p:spPr>
          <a:xfrm>
            <a:off x="4614863" y="1135674"/>
            <a:ext cx="4179886" cy="26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Cambria"/>
              <a:buNone/>
            </a:pP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860" b="1">
                <a:latin typeface="Cambria"/>
                <a:ea typeface="Cambria"/>
                <a:cs typeface="Cambria"/>
                <a:sym typeface="Cambria"/>
              </a:rPr>
              <a:t>JADUAL A </a:t>
            </a: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endParaRPr sz="4860"/>
          </a:p>
        </p:txBody>
      </p:sp>
      <p:sp>
        <p:nvSpPr>
          <p:cNvPr id="667" name="Google Shape;667;p35"/>
          <p:cNvSpPr txBox="1"/>
          <p:nvPr/>
        </p:nvSpPr>
        <p:spPr>
          <a:xfrm>
            <a:off x="9221109" y="2847265"/>
            <a:ext cx="2130425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Subject to conditions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8" name="Google Shape;668;p35"/>
          <p:cNvSpPr/>
          <p:nvPr/>
        </p:nvSpPr>
        <p:spPr>
          <a:xfrm>
            <a:off x="6097683" y="3317832"/>
            <a:ext cx="1747650" cy="857010"/>
          </a:xfrm>
          <a:prstGeom prst="rect">
            <a:avLst/>
          </a:prstGeom>
          <a:solidFill>
            <a:srgbClr val="E0D83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Any class of person</a:t>
            </a:r>
            <a:endParaRPr/>
          </a:p>
        </p:txBody>
      </p:sp>
      <p:sp>
        <p:nvSpPr>
          <p:cNvPr id="669" name="Google Shape;669;p35"/>
          <p:cNvSpPr/>
          <p:nvPr/>
        </p:nvSpPr>
        <p:spPr>
          <a:xfrm>
            <a:off x="1744241" y="1961710"/>
            <a:ext cx="2706984" cy="1073592"/>
          </a:xfrm>
          <a:prstGeom prst="rect">
            <a:avLst/>
          </a:prstGeom>
          <a:solidFill>
            <a:srgbClr val="E0D83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Registered Manufacturer (RM)</a:t>
            </a:r>
            <a:endParaRPr/>
          </a:p>
        </p:txBody>
      </p:sp>
      <p:sp>
        <p:nvSpPr>
          <p:cNvPr id="670" name="Google Shape;670;p35"/>
          <p:cNvSpPr/>
          <p:nvPr/>
        </p:nvSpPr>
        <p:spPr>
          <a:xfrm>
            <a:off x="1736595" y="3984625"/>
            <a:ext cx="2737695" cy="1075017"/>
          </a:xfrm>
          <a:prstGeom prst="rect">
            <a:avLst/>
          </a:prstGeom>
          <a:solidFill>
            <a:srgbClr val="E0D838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endParaRPr/>
          </a:p>
        </p:txBody>
      </p:sp>
      <p:sp>
        <p:nvSpPr>
          <p:cNvPr id="671" name="Google Shape;671;p35"/>
          <p:cNvSpPr/>
          <p:nvPr/>
        </p:nvSpPr>
        <p:spPr>
          <a:xfrm>
            <a:off x="4589989" y="3995739"/>
            <a:ext cx="1163795" cy="454025"/>
          </a:xfrm>
          <a:prstGeom prst="rightArrow">
            <a:avLst>
              <a:gd name="adj1" fmla="val 50000"/>
              <a:gd name="adj2" fmla="val 4980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2" name="Google Shape;672;p35" descr="Image result for king cartoon"/>
          <p:cNvPicPr preferRelativeResize="0"/>
          <p:nvPr/>
        </p:nvPicPr>
        <p:blipFill rotWithShape="1">
          <a:blip r:embed="rId4">
            <a:alphaModFix/>
          </a:blip>
          <a:srcRect l="26674" r="17947"/>
          <a:stretch/>
        </p:blipFill>
        <p:spPr>
          <a:xfrm>
            <a:off x="6684888" y="2244963"/>
            <a:ext cx="595035" cy="99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35" descr="Image result for kerajaan malays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8847" y="2718180"/>
            <a:ext cx="545663" cy="409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5" descr="Image result for pihak berkuasa tempat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2902" y="2571529"/>
            <a:ext cx="572085" cy="57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35" descr="Image result for ipta"/>
          <p:cNvPicPr preferRelativeResize="0"/>
          <p:nvPr/>
        </p:nvPicPr>
        <p:blipFill rotWithShape="1">
          <a:blip r:embed="rId7">
            <a:alphaModFix/>
          </a:blip>
          <a:srcRect l="9102" t="14047" r="12029" b="23791"/>
          <a:stretch/>
        </p:blipFill>
        <p:spPr>
          <a:xfrm>
            <a:off x="7014607" y="4327757"/>
            <a:ext cx="84931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34448" y="4724748"/>
            <a:ext cx="700880" cy="70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5" descr="Image result for airline cartoon"/>
          <p:cNvPicPr preferRelativeResize="0"/>
          <p:nvPr/>
        </p:nvPicPr>
        <p:blipFill rotWithShape="1">
          <a:blip r:embed="rId9">
            <a:alphaModFix/>
          </a:blip>
          <a:srcRect t="9528" b="13096"/>
          <a:stretch/>
        </p:blipFill>
        <p:spPr>
          <a:xfrm>
            <a:off x="5971956" y="4349060"/>
            <a:ext cx="888895" cy="35764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35">
            <a:hlinkClick r:id="rId10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 txBox="1">
            <a:spLocks noGrp="1"/>
          </p:cNvSpPr>
          <p:nvPr>
            <p:ph type="body" idx="1"/>
          </p:nvPr>
        </p:nvSpPr>
        <p:spPr>
          <a:xfrm>
            <a:off x="1375115" y="1649738"/>
            <a:ext cx="9441769" cy="355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012"/>
              <a:buNone/>
            </a:pPr>
            <a:endParaRPr sz="1190" b="1">
              <a:solidFill>
                <a:srgbClr val="FF00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Char char="▪"/>
            </a:pP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Mana-mana </a:t>
            </a:r>
            <a:r>
              <a:rPr lang="en-US" sz="204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pengilang </a:t>
            </a: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yang  </a:t>
            </a:r>
            <a:r>
              <a:rPr lang="en-US" sz="204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mengilang barang tidak bercukai tertentu</a:t>
            </a:r>
            <a:endParaRPr sz="204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None/>
            </a:pPr>
            <a:endParaRPr sz="204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Char char="▪"/>
            </a:pP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Pengecualian cukai diberi ke atas </a:t>
            </a:r>
            <a:r>
              <a:rPr lang="en-US" sz="204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perolehan bahan mentah, komponen </a:t>
            </a: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dan </a:t>
            </a:r>
            <a:r>
              <a:rPr lang="en-US" sz="204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bahan pembungkusan  </a:t>
            </a: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untuk digunakan dalam aktiviti pengilangan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None/>
            </a:pPr>
            <a:endParaRPr sz="204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Char char="▪"/>
            </a:pP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4 butiran</a:t>
            </a:r>
            <a:endParaRPr/>
          </a:p>
          <a:p>
            <a:pPr marL="979488" lvl="0" indent="-869379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None/>
            </a:pPr>
            <a:endParaRPr sz="204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Char char="▪"/>
            </a:pPr>
            <a:r>
              <a:rPr lang="en-US" sz="2040">
                <a:latin typeface="Cambria"/>
                <a:ea typeface="Cambria"/>
                <a:cs typeface="Cambria"/>
                <a:sym typeface="Cambria"/>
              </a:rPr>
              <a:t>Permohonan sijil adalah secara atas talian -MySST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156"/>
              <a:buNone/>
            </a:pPr>
            <a:endParaRPr sz="136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34"/>
              <a:buNone/>
            </a:pPr>
            <a:endParaRPr sz="2040" u="sng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78669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012"/>
              <a:buFont typeface="Arial"/>
              <a:buNone/>
            </a:pPr>
            <a:endParaRPr sz="1190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78669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1012"/>
              <a:buFont typeface="Arial"/>
              <a:buNone/>
            </a:pPr>
            <a:endParaRPr sz="1190">
              <a:latin typeface="Cambria"/>
              <a:ea typeface="Cambria"/>
              <a:cs typeface="Cambria"/>
              <a:sym typeface="Cambria"/>
            </a:endParaRPr>
          </a:p>
          <a:p>
            <a:pPr marL="731520" lvl="2" indent="0" algn="just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1012"/>
              <a:buNone/>
            </a:pPr>
            <a:endParaRPr sz="119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5" name="Google Shape;685;p3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6"/>
          <p:cNvSpPr txBox="1">
            <a:spLocks noGrp="1"/>
          </p:cNvSpPr>
          <p:nvPr>
            <p:ph type="title"/>
          </p:nvPr>
        </p:nvSpPr>
        <p:spPr>
          <a:xfrm>
            <a:off x="4970943" y="513413"/>
            <a:ext cx="26698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mbria"/>
              <a:buNone/>
            </a:pPr>
            <a:br>
              <a:rPr lang="en-US" sz="440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400" b="1">
                <a:latin typeface="Cambria"/>
                <a:ea typeface="Cambria"/>
                <a:cs typeface="Cambria"/>
                <a:sym typeface="Cambria"/>
              </a:rPr>
              <a:t>JADUAL B</a:t>
            </a:r>
            <a:br>
              <a:rPr lang="en-US" sz="4400" b="1">
                <a:latin typeface="Cambria"/>
                <a:ea typeface="Cambria"/>
                <a:cs typeface="Cambria"/>
                <a:sym typeface="Cambria"/>
              </a:rPr>
            </a:br>
            <a:endParaRPr sz="4400"/>
          </a:p>
        </p:txBody>
      </p:sp>
      <p:sp>
        <p:nvSpPr>
          <p:cNvPr id="687" name="Google Shape;687;p36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416" y="2686485"/>
            <a:ext cx="1188889" cy="118888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37"/>
          <p:cNvSpPr/>
          <p:nvPr/>
        </p:nvSpPr>
        <p:spPr>
          <a:xfrm>
            <a:off x="5744171" y="3807268"/>
            <a:ext cx="1713309" cy="840122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Manufacturer Non-taxable goods</a:t>
            </a:r>
            <a:endParaRPr/>
          </a:p>
        </p:txBody>
      </p:sp>
      <p:sp>
        <p:nvSpPr>
          <p:cNvPr id="694" name="Google Shape;694;p37"/>
          <p:cNvSpPr/>
          <p:nvPr/>
        </p:nvSpPr>
        <p:spPr>
          <a:xfrm>
            <a:off x="5193507" y="3107181"/>
            <a:ext cx="496491" cy="339329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7"/>
          <p:cNvSpPr txBox="1"/>
          <p:nvPr/>
        </p:nvSpPr>
        <p:spPr>
          <a:xfrm>
            <a:off x="3306367" y="3311969"/>
            <a:ext cx="159900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Raw material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Component</a:t>
            </a:r>
            <a:endParaRPr/>
          </a:p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Packing material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6" name="Google Shape;696;p37"/>
          <p:cNvSpPr txBox="1"/>
          <p:nvPr/>
        </p:nvSpPr>
        <p:spPr>
          <a:xfrm>
            <a:off x="8150371" y="3783040"/>
            <a:ext cx="159900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Exempted Finish goods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7" name="Google Shape;697;p37"/>
          <p:cNvSpPr/>
          <p:nvPr/>
        </p:nvSpPr>
        <p:spPr>
          <a:xfrm>
            <a:off x="7622382" y="3754881"/>
            <a:ext cx="496491" cy="339329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8" name="Google Shape;698;p37"/>
          <p:cNvGrpSpPr/>
          <p:nvPr/>
        </p:nvGrpSpPr>
        <p:grpSpPr>
          <a:xfrm>
            <a:off x="8483206" y="3477466"/>
            <a:ext cx="440531" cy="284559"/>
            <a:chOff x="4608" y="1205"/>
            <a:chExt cx="597" cy="502"/>
          </a:xfrm>
        </p:grpSpPr>
        <p:cxnSp>
          <p:nvCxnSpPr>
            <p:cNvPr id="699" name="Google Shape;699;p37"/>
            <p:cNvCxnSpPr/>
            <p:nvPr/>
          </p:nvCxnSpPr>
          <p:spPr>
            <a:xfrm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37"/>
            <p:cNvCxnSpPr/>
            <p:nvPr/>
          </p:nvCxnSpPr>
          <p:spPr>
            <a:xfrm flipH="1"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1" name="Google Shape;701;p37"/>
          <p:cNvSpPr txBox="1"/>
          <p:nvPr/>
        </p:nvSpPr>
        <p:spPr>
          <a:xfrm>
            <a:off x="8414096" y="3385548"/>
            <a:ext cx="6905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02" name="Google Shape;702;p37"/>
          <p:cNvGrpSpPr/>
          <p:nvPr/>
        </p:nvGrpSpPr>
        <p:grpSpPr>
          <a:xfrm>
            <a:off x="5147075" y="3521518"/>
            <a:ext cx="440531" cy="285750"/>
            <a:chOff x="4608" y="1205"/>
            <a:chExt cx="597" cy="502"/>
          </a:xfrm>
        </p:grpSpPr>
        <p:cxnSp>
          <p:nvCxnSpPr>
            <p:cNvPr id="703" name="Google Shape;703;p37"/>
            <p:cNvCxnSpPr/>
            <p:nvPr/>
          </p:nvCxnSpPr>
          <p:spPr>
            <a:xfrm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37"/>
            <p:cNvCxnSpPr/>
            <p:nvPr/>
          </p:nvCxnSpPr>
          <p:spPr>
            <a:xfrm flipH="1"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5" name="Google Shape;705;p37"/>
          <p:cNvSpPr txBox="1"/>
          <p:nvPr/>
        </p:nvSpPr>
        <p:spPr>
          <a:xfrm>
            <a:off x="5130404" y="3506041"/>
            <a:ext cx="6905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6" name="Google Shape;706;p37"/>
          <p:cNvSpPr txBox="1"/>
          <p:nvPr/>
        </p:nvSpPr>
        <p:spPr>
          <a:xfrm>
            <a:off x="4797624" y="3807540"/>
            <a:ext cx="116205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Exemption Certificate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7" name="Google Shape;707;p37"/>
          <p:cNvSpPr/>
          <p:nvPr/>
        </p:nvSpPr>
        <p:spPr>
          <a:xfrm>
            <a:off x="3348039" y="2827384"/>
            <a:ext cx="1713310" cy="457200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/>
          </a:p>
        </p:txBody>
      </p:sp>
      <p:sp>
        <p:nvSpPr>
          <p:cNvPr id="708" name="Google Shape;708;p37"/>
          <p:cNvSpPr/>
          <p:nvPr/>
        </p:nvSpPr>
        <p:spPr>
          <a:xfrm>
            <a:off x="3376614" y="4565696"/>
            <a:ext cx="1713310" cy="457200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endParaRPr/>
          </a:p>
        </p:txBody>
      </p:sp>
      <p:sp>
        <p:nvSpPr>
          <p:cNvPr id="709" name="Google Shape;709;p37"/>
          <p:cNvSpPr/>
          <p:nvPr/>
        </p:nvSpPr>
        <p:spPr>
          <a:xfrm>
            <a:off x="5226845" y="4393056"/>
            <a:ext cx="496491" cy="339329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7" descr="Related image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711" name="Google Shape;7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8736" y="1643757"/>
            <a:ext cx="1188889" cy="118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8864" y="5166647"/>
            <a:ext cx="1228811" cy="122881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37"/>
          <p:cNvSpPr txBox="1">
            <a:spLocks noGrp="1"/>
          </p:cNvSpPr>
          <p:nvPr>
            <p:ph type="title"/>
          </p:nvPr>
        </p:nvSpPr>
        <p:spPr>
          <a:xfrm>
            <a:off x="4657561" y="267158"/>
            <a:ext cx="320322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Cambria"/>
              <a:buNone/>
            </a:pP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860" b="1">
                <a:latin typeface="Cambria"/>
                <a:ea typeface="Cambria"/>
                <a:cs typeface="Cambria"/>
                <a:sym typeface="Cambria"/>
              </a:rPr>
              <a:t>JADUAL B </a:t>
            </a: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endParaRPr sz="4860"/>
          </a:p>
        </p:txBody>
      </p:sp>
      <p:sp>
        <p:nvSpPr>
          <p:cNvPr id="714" name="Google Shape;714;p37">
            <a:hlinkClick r:id="rId5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8"/>
          <p:cNvSpPr txBox="1">
            <a:spLocks noGrp="1"/>
          </p:cNvSpPr>
          <p:nvPr>
            <p:ph type="body" idx="1"/>
          </p:nvPr>
        </p:nvSpPr>
        <p:spPr>
          <a:xfrm>
            <a:off x="1375115" y="1643063"/>
            <a:ext cx="9441769" cy="355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101"/>
              <a:buNone/>
            </a:pPr>
            <a:endParaRPr sz="1295" b="1">
              <a:solidFill>
                <a:srgbClr val="FF00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Char char="▪"/>
            </a:pP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Mana-mana </a:t>
            </a:r>
            <a:r>
              <a:rPr lang="en-US" sz="222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pengilang berdaftar </a:t>
            </a: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yang  </a:t>
            </a:r>
            <a:r>
              <a:rPr lang="en-US" sz="222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mengilang barang bercukai</a:t>
            </a: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	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None/>
            </a:pPr>
            <a:endParaRPr sz="222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Char char="▪"/>
            </a:pP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Pengecualian cukai diberi ke atas </a:t>
            </a:r>
            <a:r>
              <a:rPr lang="en-US" sz="222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perolehan bahan mentah, komponen </a:t>
            </a: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dan </a:t>
            </a:r>
            <a:r>
              <a:rPr lang="en-US" sz="222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bahan pembungkusan  </a:t>
            </a: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untuk digunakan dalam aktiviti pengilangan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None/>
            </a:pPr>
            <a:endParaRPr sz="222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Char char="▪"/>
            </a:pP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5 butiran</a:t>
            </a:r>
            <a:endParaRPr/>
          </a:p>
          <a:p>
            <a:pPr marL="979488" lvl="0" indent="-859663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None/>
            </a:pPr>
            <a:endParaRPr sz="2220">
              <a:latin typeface="Cambria"/>
              <a:ea typeface="Cambria"/>
              <a:cs typeface="Cambria"/>
              <a:sym typeface="Cambria"/>
            </a:endParaRPr>
          </a:p>
          <a:p>
            <a:pPr marL="979488" lvl="0" indent="-979488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Char char="▪"/>
            </a:pPr>
            <a:r>
              <a:rPr lang="en-US" sz="2220">
                <a:latin typeface="Cambria"/>
                <a:ea typeface="Cambria"/>
                <a:cs typeface="Cambria"/>
                <a:sym typeface="Cambria"/>
              </a:rPr>
              <a:t>Permohonan sijil adalah secara atas talian -MySST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258"/>
              <a:buNone/>
            </a:pPr>
            <a:endParaRPr sz="148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87"/>
              <a:buNone/>
            </a:pPr>
            <a:endParaRPr sz="2220" u="sng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73002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101"/>
              <a:buFont typeface="Arial"/>
              <a:buNone/>
            </a:pPr>
            <a:endParaRPr sz="1295">
              <a:latin typeface="Cambria"/>
              <a:ea typeface="Cambria"/>
              <a:cs typeface="Cambria"/>
              <a:sym typeface="Cambria"/>
            </a:endParaRPr>
          </a:p>
          <a:p>
            <a:pPr marL="831850" lvl="2" indent="-273002" algn="just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1101"/>
              <a:buFont typeface="Arial"/>
              <a:buNone/>
            </a:pPr>
            <a:endParaRPr sz="1295">
              <a:latin typeface="Cambria"/>
              <a:ea typeface="Cambria"/>
              <a:cs typeface="Cambria"/>
              <a:sym typeface="Cambria"/>
            </a:endParaRPr>
          </a:p>
          <a:p>
            <a:pPr marL="731520" lvl="2" indent="0" algn="just" rtl="0">
              <a:lnSpc>
                <a:spcPct val="70000"/>
              </a:lnSpc>
              <a:spcBef>
                <a:spcPts val="200"/>
              </a:spcBef>
              <a:spcAft>
                <a:spcPts val="0"/>
              </a:spcAft>
              <a:buClr>
                <a:srgbClr val="9E3611"/>
              </a:buClr>
              <a:buSzPts val="1101"/>
              <a:buNone/>
            </a:pPr>
            <a:endParaRPr sz="1295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 txBox="1">
            <a:spLocks noGrp="1"/>
          </p:cNvSpPr>
          <p:nvPr>
            <p:ph type="title"/>
          </p:nvPr>
        </p:nvSpPr>
        <p:spPr>
          <a:xfrm>
            <a:off x="4761080" y="500063"/>
            <a:ext cx="26698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mbria"/>
              <a:buNone/>
            </a:pPr>
            <a:br>
              <a:rPr lang="en-US" sz="440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400" b="1">
                <a:latin typeface="Cambria"/>
                <a:ea typeface="Cambria"/>
                <a:cs typeface="Cambria"/>
                <a:sym typeface="Cambria"/>
              </a:rPr>
              <a:t>JADUAL C </a:t>
            </a:r>
            <a:br>
              <a:rPr lang="en-US" sz="4400" b="1">
                <a:latin typeface="Cambria"/>
                <a:ea typeface="Cambria"/>
                <a:cs typeface="Cambria"/>
                <a:sym typeface="Cambria"/>
              </a:rPr>
            </a:br>
            <a:endParaRPr sz="4400"/>
          </a:p>
        </p:txBody>
      </p:sp>
      <p:sp>
        <p:nvSpPr>
          <p:cNvPr id="723" name="Google Shape;723;p38">
            <a:hlinkClick r:id="rId3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9"/>
          <p:cNvSpPr txBox="1">
            <a:spLocks noGrp="1"/>
          </p:cNvSpPr>
          <p:nvPr>
            <p:ph type="sldNum" idx="12"/>
          </p:nvPr>
        </p:nvSpPr>
        <p:spPr>
          <a:xfrm>
            <a:off x="10113964" y="6281739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/>
              <a:t>39</a:t>
            </a:fld>
            <a:endParaRPr sz="900"/>
          </a:p>
        </p:txBody>
      </p:sp>
      <p:sp>
        <p:nvSpPr>
          <p:cNvPr id="729" name="Google Shape;729;p39"/>
          <p:cNvSpPr/>
          <p:nvPr/>
        </p:nvSpPr>
        <p:spPr>
          <a:xfrm>
            <a:off x="5999163" y="3634508"/>
            <a:ext cx="1007251" cy="434638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/>
          </a:p>
        </p:txBody>
      </p:sp>
      <p:sp>
        <p:nvSpPr>
          <p:cNvPr id="730" name="Google Shape;730;p39"/>
          <p:cNvSpPr/>
          <p:nvPr/>
        </p:nvSpPr>
        <p:spPr>
          <a:xfrm>
            <a:off x="4892675" y="2400300"/>
            <a:ext cx="661988" cy="452438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9"/>
          <p:cNvSpPr txBox="1"/>
          <p:nvPr/>
        </p:nvSpPr>
        <p:spPr>
          <a:xfrm>
            <a:off x="2376489" y="2879726"/>
            <a:ext cx="2130425" cy="1630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Raw material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Component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Packing material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2" name="Google Shape;732;p39"/>
          <p:cNvSpPr txBox="1"/>
          <p:nvPr/>
        </p:nvSpPr>
        <p:spPr>
          <a:xfrm>
            <a:off x="6680201" y="2952750"/>
            <a:ext cx="2132013" cy="120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Taxable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finish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goods</a:t>
            </a:r>
            <a:endParaRPr/>
          </a:p>
        </p:txBody>
      </p:sp>
      <p:sp>
        <p:nvSpPr>
          <p:cNvPr id="733" name="Google Shape;733;p39"/>
          <p:cNvSpPr/>
          <p:nvPr/>
        </p:nvSpPr>
        <p:spPr>
          <a:xfrm>
            <a:off x="8313739" y="3398839"/>
            <a:ext cx="661987" cy="452437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9"/>
          <p:cNvSpPr txBox="1"/>
          <p:nvPr/>
        </p:nvSpPr>
        <p:spPr>
          <a:xfrm>
            <a:off x="8596314" y="1098550"/>
            <a:ext cx="20542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SST 5% @ 10% @ specific rate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35" name="Google Shape;735;p39"/>
          <p:cNvGrpSpPr/>
          <p:nvPr/>
        </p:nvGrpSpPr>
        <p:grpSpPr>
          <a:xfrm>
            <a:off x="4830764" y="2952750"/>
            <a:ext cx="587375" cy="381000"/>
            <a:chOff x="4608" y="1205"/>
            <a:chExt cx="597" cy="502"/>
          </a:xfrm>
        </p:grpSpPr>
        <p:cxnSp>
          <p:nvCxnSpPr>
            <p:cNvPr id="736" name="Google Shape;736;p39"/>
            <p:cNvCxnSpPr/>
            <p:nvPr/>
          </p:nvCxnSpPr>
          <p:spPr>
            <a:xfrm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9"/>
            <p:cNvCxnSpPr/>
            <p:nvPr/>
          </p:nvCxnSpPr>
          <p:spPr>
            <a:xfrm flipH="1">
              <a:off x="4608" y="1205"/>
              <a:ext cx="597" cy="502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38" name="Google Shape;738;p39"/>
          <p:cNvSpPr txBox="1"/>
          <p:nvPr/>
        </p:nvSpPr>
        <p:spPr>
          <a:xfrm>
            <a:off x="4364038" y="3265488"/>
            <a:ext cx="15494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Sijil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Jadual C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/>
          </p:nvPr>
        </p:nvSpPr>
        <p:spPr>
          <a:xfrm>
            <a:off x="4613316" y="156369"/>
            <a:ext cx="313289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Cambria"/>
              <a:buNone/>
            </a:pP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r>
              <a:rPr lang="en-US" sz="4860" b="1">
                <a:latin typeface="Cambria"/>
                <a:ea typeface="Cambria"/>
                <a:cs typeface="Cambria"/>
                <a:sym typeface="Cambria"/>
              </a:rPr>
              <a:t>JADUAL C </a:t>
            </a:r>
            <a:br>
              <a:rPr lang="en-US" sz="4860" b="1">
                <a:latin typeface="Cambria"/>
                <a:ea typeface="Cambria"/>
                <a:cs typeface="Cambria"/>
                <a:sym typeface="Cambria"/>
              </a:rPr>
            </a:br>
            <a:endParaRPr sz="4860"/>
          </a:p>
        </p:txBody>
      </p:sp>
      <p:sp>
        <p:nvSpPr>
          <p:cNvPr id="740" name="Google Shape;740;p39"/>
          <p:cNvSpPr/>
          <p:nvPr/>
        </p:nvSpPr>
        <p:spPr>
          <a:xfrm>
            <a:off x="2432051" y="2027238"/>
            <a:ext cx="2284413" cy="609600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endParaRPr/>
          </a:p>
        </p:txBody>
      </p:sp>
      <p:sp>
        <p:nvSpPr>
          <p:cNvPr id="741" name="Google Shape;741;p39"/>
          <p:cNvSpPr/>
          <p:nvPr/>
        </p:nvSpPr>
        <p:spPr>
          <a:xfrm>
            <a:off x="2470151" y="4344988"/>
            <a:ext cx="2284413" cy="609600"/>
          </a:xfrm>
          <a:prstGeom prst="rect">
            <a:avLst/>
          </a:prstGeom>
          <a:solidFill>
            <a:srgbClr val="E0D838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endParaRPr/>
          </a:p>
        </p:txBody>
      </p:sp>
      <p:sp>
        <p:nvSpPr>
          <p:cNvPr id="742" name="Google Shape;742;p39"/>
          <p:cNvSpPr/>
          <p:nvPr/>
        </p:nvSpPr>
        <p:spPr>
          <a:xfrm>
            <a:off x="4883150" y="4051300"/>
            <a:ext cx="661988" cy="452438"/>
          </a:xfrm>
          <a:prstGeom prst="rightArrow">
            <a:avLst>
              <a:gd name="adj1" fmla="val 50000"/>
              <a:gd name="adj2" fmla="val 49978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9"/>
          <p:cNvSpPr/>
          <p:nvPr/>
        </p:nvSpPr>
        <p:spPr>
          <a:xfrm rot="-1989834">
            <a:off x="7835901" y="1927225"/>
            <a:ext cx="955675" cy="546100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39"/>
          <p:cNvSpPr/>
          <p:nvPr/>
        </p:nvSpPr>
        <p:spPr>
          <a:xfrm rot="1433084">
            <a:off x="7899401" y="4578351"/>
            <a:ext cx="830263" cy="587375"/>
          </a:xfrm>
          <a:prstGeom prst="rightArrow">
            <a:avLst>
              <a:gd name="adj1" fmla="val 50000"/>
              <a:gd name="adj2" fmla="val 49866"/>
            </a:avLst>
          </a:prstGeom>
          <a:solidFill>
            <a:srgbClr val="7B76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39"/>
          <p:cNvSpPr txBox="1"/>
          <p:nvPr/>
        </p:nvSpPr>
        <p:spPr>
          <a:xfrm>
            <a:off x="8621713" y="4973638"/>
            <a:ext cx="20828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Eksport/ DA/SA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46" name="Google Shape;746;p39"/>
          <p:cNvGrpSpPr/>
          <p:nvPr/>
        </p:nvGrpSpPr>
        <p:grpSpPr>
          <a:xfrm>
            <a:off x="9202738" y="5521326"/>
            <a:ext cx="920750" cy="830263"/>
            <a:chOff x="6372200" y="4773732"/>
            <a:chExt cx="921131" cy="830997"/>
          </a:xfrm>
        </p:grpSpPr>
        <p:grpSp>
          <p:nvGrpSpPr>
            <p:cNvPr id="747" name="Google Shape;747;p39"/>
            <p:cNvGrpSpPr/>
            <p:nvPr/>
          </p:nvGrpSpPr>
          <p:grpSpPr>
            <a:xfrm>
              <a:off x="6478984" y="4832934"/>
              <a:ext cx="586671" cy="379717"/>
              <a:chOff x="4608" y="1205"/>
              <a:chExt cx="597" cy="502"/>
            </a:xfrm>
          </p:grpSpPr>
          <p:cxnSp>
            <p:nvCxnSpPr>
              <p:cNvPr id="748" name="Google Shape;748;p39"/>
              <p:cNvCxnSpPr/>
              <p:nvPr/>
            </p:nvCxnSpPr>
            <p:spPr>
              <a:xfrm>
                <a:off x="4608" y="1205"/>
                <a:ext cx="597" cy="502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39"/>
              <p:cNvCxnSpPr/>
              <p:nvPr/>
            </p:nvCxnSpPr>
            <p:spPr>
              <a:xfrm flipH="1">
                <a:off x="4608" y="1205"/>
                <a:ext cx="597" cy="502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0" name="Google Shape;750;p39"/>
            <p:cNvSpPr txBox="1"/>
            <p:nvPr/>
          </p:nvSpPr>
          <p:spPr>
            <a:xfrm>
              <a:off x="6372200" y="4773732"/>
              <a:ext cx="9211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SST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751" name="Google Shape;751;p39"/>
          <p:cNvSpPr txBox="1"/>
          <p:nvPr/>
        </p:nvSpPr>
        <p:spPr>
          <a:xfrm>
            <a:off x="4752975" y="2916239"/>
            <a:ext cx="922338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752" name="Google Shape;752;p39"/>
          <p:cNvGrpSpPr/>
          <p:nvPr/>
        </p:nvGrpSpPr>
        <p:grpSpPr>
          <a:xfrm>
            <a:off x="9278938" y="3606801"/>
            <a:ext cx="920750" cy="830263"/>
            <a:chOff x="6448193" y="4745178"/>
            <a:chExt cx="921131" cy="830997"/>
          </a:xfrm>
        </p:grpSpPr>
        <p:grpSp>
          <p:nvGrpSpPr>
            <p:cNvPr id="753" name="Google Shape;753;p39"/>
            <p:cNvGrpSpPr/>
            <p:nvPr/>
          </p:nvGrpSpPr>
          <p:grpSpPr>
            <a:xfrm>
              <a:off x="6478984" y="4832934"/>
              <a:ext cx="586671" cy="379717"/>
              <a:chOff x="4608" y="1205"/>
              <a:chExt cx="597" cy="502"/>
            </a:xfrm>
          </p:grpSpPr>
          <p:cxnSp>
            <p:nvCxnSpPr>
              <p:cNvPr id="754" name="Google Shape;754;p39"/>
              <p:cNvCxnSpPr/>
              <p:nvPr/>
            </p:nvCxnSpPr>
            <p:spPr>
              <a:xfrm>
                <a:off x="4608" y="1205"/>
                <a:ext cx="597" cy="502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39"/>
              <p:cNvCxnSpPr/>
              <p:nvPr/>
            </p:nvCxnSpPr>
            <p:spPr>
              <a:xfrm flipH="1">
                <a:off x="4608" y="1205"/>
                <a:ext cx="597" cy="502"/>
              </a:xfrm>
              <a:prstGeom prst="straightConnector1">
                <a:avLst/>
              </a:pr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6" name="Google Shape;756;p39"/>
            <p:cNvSpPr txBox="1"/>
            <p:nvPr/>
          </p:nvSpPr>
          <p:spPr>
            <a:xfrm>
              <a:off x="6448193" y="4745178"/>
              <a:ext cx="92113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SST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757" name="Google Shape;757;p39"/>
          <p:cNvSpPr txBox="1"/>
          <p:nvPr/>
        </p:nvSpPr>
        <p:spPr>
          <a:xfrm>
            <a:off x="8899526" y="3190875"/>
            <a:ext cx="15017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Exemption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58" name="Google Shape;75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2788" y="2445619"/>
            <a:ext cx="1188889" cy="1188889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9">
            <a:hlinkClick r:id="rId4" action="ppaction://hlinksldjump"/>
          </p:cNvPr>
          <p:cNvSpPr/>
          <p:nvPr/>
        </p:nvSpPr>
        <p:spPr>
          <a:xfrm>
            <a:off x="11343908" y="6140883"/>
            <a:ext cx="744206" cy="58112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861" y="60000"/>
                </a:lnTo>
                <a:lnTo>
                  <a:pt x="33646" y="60000"/>
                </a:lnTo>
                <a:lnTo>
                  <a:pt x="33646" y="105000"/>
                </a:lnTo>
                <a:lnTo>
                  <a:pt x="86354" y="105000"/>
                </a:lnTo>
                <a:lnTo>
                  <a:pt x="86354" y="60000"/>
                </a:lnTo>
                <a:lnTo>
                  <a:pt x="95139" y="60000"/>
                </a:lnTo>
                <a:lnTo>
                  <a:pt x="81962" y="43125"/>
                </a:ln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</a:path>
              <a:path w="120000" h="120000" fill="darkenLess" extrusionOk="0">
                <a:moveTo>
                  <a:pt x="81962" y="43125"/>
                </a:moveTo>
                <a:lnTo>
                  <a:pt x="81962" y="20625"/>
                </a:lnTo>
                <a:lnTo>
                  <a:pt x="73177" y="20625"/>
                </a:lnTo>
                <a:lnTo>
                  <a:pt x="73177" y="31875"/>
                </a:lnTo>
                <a:close/>
                <a:moveTo>
                  <a:pt x="33646" y="60000"/>
                </a:moveTo>
                <a:lnTo>
                  <a:pt x="33646" y="105000"/>
                </a:lnTo>
                <a:lnTo>
                  <a:pt x="55608" y="105000"/>
                </a:ln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  <a:lnTo>
                  <a:pt x="86354" y="105000"/>
                </a:lnTo>
                <a:lnTo>
                  <a:pt x="86354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24861" y="60000"/>
                </a:lnTo>
                <a:lnTo>
                  <a:pt x="95139" y="60000"/>
                </a:lnTo>
                <a:close/>
                <a:moveTo>
                  <a:pt x="55608" y="82500"/>
                </a:moveTo>
                <a:lnTo>
                  <a:pt x="64392" y="82500"/>
                </a:lnTo>
                <a:lnTo>
                  <a:pt x="64392" y="105000"/>
                </a:lnTo>
                <a:lnTo>
                  <a:pt x="55608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3177" y="31875"/>
                </a:lnTo>
                <a:lnTo>
                  <a:pt x="73177" y="20625"/>
                </a:lnTo>
                <a:lnTo>
                  <a:pt x="81962" y="20625"/>
                </a:lnTo>
                <a:lnTo>
                  <a:pt x="81962" y="43125"/>
                </a:lnTo>
                <a:lnTo>
                  <a:pt x="95139" y="60000"/>
                </a:lnTo>
                <a:lnTo>
                  <a:pt x="86354" y="60000"/>
                </a:lnTo>
                <a:lnTo>
                  <a:pt x="86354" y="105000"/>
                </a:lnTo>
                <a:lnTo>
                  <a:pt x="33646" y="105000"/>
                </a:lnTo>
                <a:lnTo>
                  <a:pt x="33646" y="60000"/>
                </a:lnTo>
                <a:lnTo>
                  <a:pt x="24861" y="60000"/>
                </a:lnTo>
                <a:close/>
                <a:moveTo>
                  <a:pt x="73177" y="31875"/>
                </a:moveTo>
                <a:lnTo>
                  <a:pt x="81962" y="43125"/>
                </a:lnTo>
                <a:moveTo>
                  <a:pt x="86354" y="60000"/>
                </a:moveTo>
                <a:lnTo>
                  <a:pt x="33646" y="60000"/>
                </a:lnTo>
                <a:moveTo>
                  <a:pt x="55608" y="105000"/>
                </a:moveTo>
                <a:lnTo>
                  <a:pt x="55608" y="82500"/>
                </a:lnTo>
                <a:lnTo>
                  <a:pt x="64392" y="82500"/>
                </a:lnTo>
                <a:lnTo>
                  <a:pt x="64392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body" idx="1"/>
          </p:nvPr>
        </p:nvSpPr>
        <p:spPr>
          <a:xfrm>
            <a:off x="-48682" y="158789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Ciri-ciri Utama SST dan GST</a:t>
            </a:r>
            <a:endParaRPr/>
          </a:p>
        </p:txBody>
      </p:sp>
      <p:graphicFrame>
        <p:nvGraphicFramePr>
          <p:cNvPr id="182" name="Google Shape;182;p4"/>
          <p:cNvGraphicFramePr/>
          <p:nvPr/>
        </p:nvGraphicFramePr>
        <p:xfrm>
          <a:off x="-48682" y="10365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6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2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51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0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1972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1975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GST 2014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8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KONSEP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DAN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SKOP</a:t>
                      </a:r>
                      <a:endParaRPr/>
                    </a:p>
                  </a:txBody>
                  <a:tcPr marL="121925" marR="121925" marT="60950" marB="60950" anchor="ctr" anchorCtr="1"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kepenggunaan seperingkat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kepenggunaan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pelbagai peringkat</a:t>
                      </a:r>
                      <a:endParaRPr sz="15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kepenggunaan seperingkat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 ke atas barang dikilang </a:t>
                      </a: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 Malaysia 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dan barang diimport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 ke atas perkhidmatan  bercukai 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 ke atas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pembekalan barang dan perkhidmatan yang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dibuat di Malaysia dan pengimportan barang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 Malaysia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 ke atas </a:t>
                      </a:r>
                      <a:r>
                        <a:rPr lang="en-US" sz="1600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3" action="ppaction://hlinksldjump"/>
                        </a:rPr>
                        <a:t>barang bercukai </a:t>
                      </a: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yang </a:t>
                      </a:r>
                      <a:r>
                        <a:rPr lang="en-US" sz="1600" b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4" action="ppaction://hlinksldjump"/>
                        </a:rPr>
                        <a:t>dikilang</a:t>
                      </a: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di Malaysia dan barang </a:t>
                      </a:r>
                      <a:r>
                        <a:rPr lang="en-US" sz="16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diimport</a:t>
                      </a:r>
                      <a:endParaRPr sz="1400" b="1" u="none" strike="noStrike" cap="none">
                        <a:solidFill>
                          <a:srgbClr val="7030A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 ke atas </a:t>
                      </a:r>
                      <a:r>
                        <a:rPr lang="en-US" sz="1600" b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5" action="ppaction://hlinksldjump"/>
                        </a:rPr>
                        <a:t>perkhidmatan bercukai 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yang</a:t>
                      </a: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diberikan oleh orang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berdaftar</a:t>
                      </a:r>
                      <a:endParaRPr sz="1600" i="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87313" marR="0" lvl="0" indent="-101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Dikenakan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ke atas </a:t>
                      </a:r>
                      <a:r>
                        <a:rPr lang="en-US" sz="1600" b="1" i="0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6" action="ppaction://hlinksldjump"/>
                        </a:rPr>
                        <a:t>perkhidmatan bercukai yang diimport</a:t>
                      </a:r>
                      <a:r>
                        <a:rPr lang="en-US" sz="1600" i="0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6" action="ppaction://hlinksldjump"/>
                        </a:rPr>
                        <a:t> 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(B2B) termasuk </a:t>
                      </a:r>
                      <a:r>
                        <a:rPr lang="en-US" sz="1600" b="1" i="0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perkhidmatan digital 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(B2C) </a:t>
                      </a:r>
                      <a:endParaRPr sz="1400" b="1" u="none" strike="noStrike" cap="none">
                        <a:solidFill>
                          <a:srgbClr val="7030A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225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Seluruh Malaysia kecuali:</a:t>
                      </a:r>
                      <a:endParaRPr/>
                    </a:p>
                    <a:p>
                      <a:pPr marL="85725" marR="0" lvl="4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Labuan, Langkawi dan Tioman</a:t>
                      </a:r>
                      <a:endParaRPr sz="1500" b="0" i="0" u="none" strike="noStrike" cap="non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85725" marR="0" lvl="4" indent="-95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Taxable goods 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dikilangkan di </a:t>
                      </a: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Free Zones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Warehouse &amp; Joint Development Area </a:t>
                      </a: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(M’sia-Thai)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 Narrow"/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Seluruh</a:t>
                      </a: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Malaysia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kecuali</a:t>
                      </a:r>
                      <a:endParaRPr sz="15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 Narrow"/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Labuan, Langkawi, Tioman, </a:t>
                      </a:r>
                      <a:r>
                        <a:rPr lang="en-US" sz="15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Free Zone</a:t>
                      </a: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dan </a:t>
                      </a:r>
                      <a:r>
                        <a:rPr lang="en-US" sz="1500" b="0" i="1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Joint Development Area 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Seluruh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Malaysia kecuali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Designated Areas </a:t>
                      </a: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(DA),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iaitu Labuan, Langkawi,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dan Tioman</a:t>
                      </a:r>
                      <a:endParaRPr sz="15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Seluruh</a:t>
                      </a:r>
                      <a:r>
                        <a:rPr lang="en-US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Malaysia </a:t>
                      </a:r>
                      <a:endParaRPr/>
                    </a:p>
                    <a:p>
                      <a:pPr marL="22225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kecuali</a:t>
                      </a: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di:</a:t>
                      </a:r>
                      <a:endParaRPr/>
                    </a:p>
                    <a:p>
                      <a:pPr marL="265113" marR="0" lvl="4" indent="-2651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7" action="ppaction://hlinksldjump"/>
                        </a:rPr>
                        <a:t>Designated Area </a:t>
                      </a:r>
                      <a:r>
                        <a:rPr lang="en-US" sz="1400" b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7" action="ppaction://hlinksldjump"/>
                        </a:rPr>
                        <a:t>(DA)</a:t>
                      </a:r>
                      <a:endParaRPr sz="1400" b="1" u="none" strike="noStrike" cap="none">
                        <a:solidFill>
                          <a:srgbClr val="7030A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265113" marR="0" lvl="4" indent="-2651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 i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Special Area </a:t>
                      </a:r>
                      <a:r>
                        <a:rPr lang="en-US" sz="14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(SA)</a:t>
                      </a:r>
                      <a:endParaRPr sz="14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 Narrow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Seluruh</a:t>
                      </a:r>
                      <a:r>
                        <a:rPr lang="en-US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Malaysia </a:t>
                      </a:r>
                      <a:r>
                        <a:rPr lang="en-US" sz="160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kecuali </a:t>
                      </a: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di: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Designated Area </a:t>
                      </a:r>
                      <a:r>
                        <a:rPr lang="en-US" sz="16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(DA)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i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Special Area </a:t>
                      </a:r>
                      <a:r>
                        <a:rPr lang="en-US" sz="16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(SA)</a:t>
                      </a:r>
                      <a:endParaRPr sz="1600" b="1" u="none" strike="noStrike" cap="none">
                        <a:solidFill>
                          <a:srgbClr val="7030A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" name="Google Shape;183;p4"/>
          <p:cNvSpPr txBox="1"/>
          <p:nvPr/>
        </p:nvSpPr>
        <p:spPr>
          <a:xfrm>
            <a:off x="8816000" y="5965625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>
            <a:spLocks noGrp="1"/>
          </p:cNvSpPr>
          <p:nvPr>
            <p:ph type="body" idx="1"/>
          </p:nvPr>
        </p:nvSpPr>
        <p:spPr>
          <a:xfrm>
            <a:off x="0" y="80230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Ciri-ciri Utama SST dan GST</a:t>
            </a:r>
            <a:endParaRPr/>
          </a:p>
        </p:txBody>
      </p:sp>
      <p:graphicFrame>
        <p:nvGraphicFramePr>
          <p:cNvPr id="189" name="Google Shape;189;p5"/>
          <p:cNvGraphicFramePr/>
          <p:nvPr/>
        </p:nvGraphicFramePr>
        <p:xfrm>
          <a:off x="0" y="107316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146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1972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1975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GST 2014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5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KADAR 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</a:t>
                      </a:r>
                      <a:endParaRPr/>
                    </a:p>
                  </a:txBody>
                  <a:tcPr marL="121925" marR="121925" marT="60950" marB="60950" anchorCtr="1"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Nil (dikecualikan)</a:t>
                      </a: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5% &amp;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10%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Kadar spesifik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Contoh;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- Petroleum (0.60 per liter)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- Diesel (0.40 per liter)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6%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Kadar spesifik: Kad kredit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 (RM50 setahun)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6%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0%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Exempt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Nil (dikecualikan), 5%, 10%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Kadar spesifik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Contoh: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- Petroleum (0.60 per liter)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- Diesel (0.40 per liter)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6%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Kadar spesifik: Kad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 kredit (RM25 setahun)</a:t>
                      </a:r>
                      <a:endParaRPr/>
                    </a:p>
                    <a:p>
                      <a:pPr marL="17145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69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52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KEMUDAHAN </a:t>
                      </a:r>
                      <a:endParaRPr/>
                    </a:p>
                  </a:txBody>
                  <a:tcPr marL="121925" marR="121925" marT="60950" marB="60950" anchorCtr="1"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Sistem </a:t>
                      </a: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‘Ring’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Bayaran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 balik (</a:t>
                      </a: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refund</a:t>
                      </a: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Pengecualian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eksport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Sistem kontra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Bayaran pulangbalik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G</a:t>
                      </a: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 melalui </a:t>
                      </a:r>
                      <a:r>
                        <a:rPr lang="en-US" sz="1600" b="1" i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Input Tax Credit </a:t>
                      </a: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(ITC)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Special Schemes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Pengecualian melalui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Perintah 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3" action="ppaction://hlinksldjump"/>
                        </a:rPr>
                        <a:t>Barang  </a:t>
                      </a:r>
                      <a:endParaRPr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1" u="sng" strike="noStrike" cap="none">
                          <a:solidFill>
                            <a:srgbClr val="7030A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  <a:hlinkClick r:id="rId3" action="ppaction://hlinksldjump"/>
                        </a:rPr>
                        <a:t>Orang</a:t>
                      </a:r>
                      <a:endParaRPr sz="1600" b="1" u="none" strike="noStrike" cap="none">
                        <a:solidFill>
                          <a:srgbClr val="7030A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Pemotongan Cukai Jualan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i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Approved Major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Exported Scheme </a:t>
                      </a: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(AMES)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Pengecualian case by case – kuasa Menteri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Group Relief</a:t>
                      </a: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Pengecualian B2B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Pemotongan Cukai Perkhidmatan 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Pengecualian case by case – kuasa Menteri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p5"/>
          <p:cNvSpPr txBox="1"/>
          <p:nvPr/>
        </p:nvSpPr>
        <p:spPr>
          <a:xfrm>
            <a:off x="8320250" y="6279625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body" idx="1"/>
          </p:nvPr>
        </p:nvSpPr>
        <p:spPr>
          <a:xfrm>
            <a:off x="0" y="80230"/>
            <a:ext cx="121920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Ciri-ciri Utama SST dan GST</a:t>
            </a:r>
            <a:endParaRPr/>
          </a:p>
        </p:txBody>
      </p:sp>
      <p:graphicFrame>
        <p:nvGraphicFramePr>
          <p:cNvPr id="196" name="Google Shape;196;p6"/>
          <p:cNvGraphicFramePr/>
          <p:nvPr/>
        </p:nvGraphicFramePr>
        <p:xfrm>
          <a:off x="0" y="120808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146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0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1972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1975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GST 2014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Jualan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Cukai Perkhidmatan 2018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NILAI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AMBANG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(Threshold)</a:t>
                      </a:r>
                      <a:endParaRPr/>
                    </a:p>
                  </a:txBody>
                  <a:tcPr marL="121925" marR="121925" marT="60950" marB="60950" anchorCtr="1"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RM100,000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RM0 - RM3 juta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RM0 (kad kredit &amp; kad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 caj)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RM500,000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RM500,000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RM500,000 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RM1.5 juta (Makanan &amp; Minuman)</a:t>
                      </a:r>
                      <a:endParaRPr/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RM0 (kad kredit &amp;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  kad caj)</a:t>
                      </a:r>
                      <a:endParaRPr/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TEMPOH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BERCUKAI</a:t>
                      </a:r>
                      <a:endParaRPr/>
                    </a:p>
                  </a:txBody>
                  <a:tcPr marL="121925" marR="121925" marT="60950" marB="60950" anchorCtr="1">
                    <a:lnR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bulan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rgbClr val="32AEB8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bulan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bulan, 3 bulan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 Narrow"/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bulan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accent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bulan</a:t>
                      </a: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bulan (</a:t>
                      </a:r>
                      <a:r>
                        <a:rPr lang="en-US" sz="1800" i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Digital Service Tax</a:t>
                      </a: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Rockwell"/>
                        <a:buNone/>
                      </a:pPr>
                      <a:endParaRPr sz="18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99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</a:pPr>
            <a:r>
              <a:rPr lang="en-US"/>
              <a:t>PENGECUALIAN SST KEPADA IPTA</a:t>
            </a:r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203" name="Google Shape;203;p7"/>
          <p:cNvSpPr txBox="1"/>
          <p:nvPr/>
        </p:nvSpPr>
        <p:spPr>
          <a:xfrm>
            <a:off x="7593125" y="4164375"/>
            <a:ext cx="3000000" cy="3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http://bit.ly/UPMslide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0" y="164637"/>
            <a:ext cx="12192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Pengecualian Cukai Jualan Kepada IPTA</a:t>
            </a:r>
            <a:endParaRPr sz="3733" b="1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794040" y="1488835"/>
            <a:ext cx="3229027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Cukai Jualan 1972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Cukai Perkhidmatan 1975</a:t>
            </a:r>
            <a:endParaRPr sz="1867" b="1" i="0" u="none" strike="noStrike" cap="none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719871" y="2367459"/>
            <a:ext cx="336433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Pengecualian</a:t>
            </a:r>
            <a:r>
              <a:rPr lang="en-US" sz="16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ke atas perolehan </a:t>
            </a:r>
            <a:r>
              <a:rPr lang="en-US" sz="1600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barang</a:t>
            </a:r>
            <a:r>
              <a:rPr lang="en-US" sz="16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kecuali motokar yang diimport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TIADA</a:t>
            </a:r>
            <a:r>
              <a:rPr lang="en-US" sz="16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pengecualian</a:t>
            </a:r>
            <a:r>
              <a:rPr lang="en-US" sz="1600" b="0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diberikan ke atas perolehan </a:t>
            </a:r>
            <a:r>
              <a:rPr lang="en-US" sz="1600" b="1" i="0" u="none" strike="noStrike" cap="none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perkhidmatan</a:t>
            </a:r>
            <a:endParaRPr sz="1600" b="1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4472783" y="1680856"/>
            <a:ext cx="3229027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GST 2014</a:t>
            </a:r>
            <a:endParaRPr sz="1867" b="1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4413832" y="2366063"/>
            <a:ext cx="33643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Pelepasan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ke atas bahan dan peralatan</a:t>
            </a: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TIADA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pelepasan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diberikan ke atas perolehan </a:t>
            </a: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perkhidmatan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. 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8151525" y="1488835"/>
            <a:ext cx="3229027" cy="666977"/>
          </a:xfrm>
          <a:prstGeom prst="rect">
            <a:avLst/>
          </a:prstGeom>
          <a:solidFill>
            <a:srgbClr val="F4CCC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Cukai Jualan 2018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Cukai Perkhidmatan 2018</a:t>
            </a:r>
            <a:endParaRPr sz="1867" b="1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112224" y="2367459"/>
            <a:ext cx="3268328" cy="2062103"/>
          </a:xfrm>
          <a:prstGeom prst="rect">
            <a:avLst/>
          </a:prstGeom>
          <a:solidFill>
            <a:srgbClr val="F4CCC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Pengecualian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ke atas perolehan barang kecuali petroleum dan motokar yang diimport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TIADA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pengecualian</a:t>
            </a:r>
            <a:r>
              <a:rPr lang="en-US" sz="1600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 diberikan ke atas perolehan </a:t>
            </a:r>
            <a:r>
              <a:rPr lang="en-US" sz="1600" b="1">
                <a:solidFill>
                  <a:srgbClr val="69240B"/>
                </a:solidFill>
                <a:latin typeface="Rockwell"/>
                <a:ea typeface="Rockwell"/>
                <a:cs typeface="Rockwell"/>
                <a:sym typeface="Rockwell"/>
              </a:rPr>
              <a:t>perkhidmatan</a:t>
            </a:r>
            <a:endParaRPr sz="1600">
              <a:solidFill>
                <a:srgbClr val="69240B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794040" y="2204644"/>
            <a:ext cx="3216000" cy="4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highlight>
                <a:srgbClr val="F2A40D"/>
              </a:highlight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4472783" y="2204644"/>
            <a:ext cx="3216000" cy="4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8151525" y="2204644"/>
            <a:ext cx="3216000" cy="4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0" y="229992"/>
            <a:ext cx="12192000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73"/>
              <a:buNone/>
            </a:pPr>
            <a:r>
              <a:rPr lang="en-US" sz="3733" b="1">
                <a:latin typeface="Rockwell"/>
                <a:ea typeface="Rockwell"/>
                <a:cs typeface="Rockwell"/>
                <a:sym typeface="Rockwell"/>
              </a:rPr>
              <a:t>Pengecualian Cukai Kepada IPTA</a:t>
            </a:r>
            <a:endParaRPr sz="3733" b="1"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223" name="Google Shape;223;p9"/>
          <p:cNvGraphicFramePr/>
          <p:nvPr/>
        </p:nvGraphicFramePr>
        <p:xfrm>
          <a:off x="925642" y="150781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{23091CF8-B52A-4133-8D7A-922182DDCEC1}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2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ITEM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24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PERSONS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24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GOODS EXEMPTED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24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24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CERTIFICATE TO BE SIGNED BY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924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 higher education institution registered under the Education Act 1996, Universities and University Colleges Act 1971 and University Teknologi MARA Act 1976</a:t>
                      </a:r>
                      <a:endParaRPr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goods excluding petroleum and  motor cars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Imported or purchased from a registered manufacturer by the university or university college concerned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Used for own activities</a:t>
                      </a:r>
                      <a:endParaRPr/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Not sold except after payment of sales tax</a:t>
                      </a:r>
                      <a:endParaRPr/>
                    </a:p>
                    <a:p>
                      <a:pPr marL="3429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VC  or any officer nominated by him </a:t>
                      </a:r>
                      <a:endParaRPr sz="1800" b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ood Type">
  <a:themeElements>
    <a:clrScheme name="Wood Type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Microsoft Office PowerPoint</Application>
  <PresentationFormat>Widescreen</PresentationFormat>
  <Paragraphs>584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Times New Roman</vt:lpstr>
      <vt:lpstr>Calibri</vt:lpstr>
      <vt:lpstr>Cambria</vt:lpstr>
      <vt:lpstr>Trebuchet MS</vt:lpstr>
      <vt:lpstr>Arial</vt:lpstr>
      <vt:lpstr>Rockwell</vt:lpstr>
      <vt:lpstr>Helvetica Neue</vt:lpstr>
      <vt:lpstr>Noto Sans Symbols</vt:lpstr>
      <vt:lpstr>Arial Narrow</vt:lpstr>
      <vt:lpstr>Wood Type</vt:lpstr>
      <vt:lpstr>PENGENALAN PELAKSANAAN CUKAI JUALAN &amp; CUKAI PERKHIDMATAN (SST)</vt:lpstr>
      <vt:lpstr>PENGENALAN SST</vt:lpstr>
      <vt:lpstr>PowerPoint Presentation</vt:lpstr>
      <vt:lpstr>PowerPoint Presentation</vt:lpstr>
      <vt:lpstr>PowerPoint Presentation</vt:lpstr>
      <vt:lpstr>PowerPoint Presentation</vt:lpstr>
      <vt:lpstr>PENGECUALIAN SST KEPADA IPTA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SOALAN LAZIM BERKAITAN PENGECUALIAN CUKAI JUALAN</vt:lpstr>
      <vt:lpstr>PowerPoint Presentation</vt:lpstr>
      <vt:lpstr>PowerPoint Presentation</vt:lpstr>
      <vt:lpstr>PENGECUALIAN DUTI IMPORT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CUKAI JUALAN DIKENAKAN</vt:lpstr>
      <vt:lpstr>BAGAIMANA CUKAI JUALAN DIKENAKAN</vt:lpstr>
      <vt:lpstr>DESIGNATED AREA</vt:lpstr>
      <vt:lpstr>SPECIAL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JADUAL A  </vt:lpstr>
      <vt:lpstr> JADUAL B </vt:lpstr>
      <vt:lpstr> JADUAL B  </vt:lpstr>
      <vt:lpstr> JADUAL C  </vt:lpstr>
      <vt:lpstr> JADUAL 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PELAKSANAAN CUKAI JUALAN &amp; CUKAI PERKHIDMATAN (SST)</dc:title>
  <dc:creator>PF1Y7JA1</dc:creator>
  <cp:lastModifiedBy>USER</cp:lastModifiedBy>
  <cp:revision>1</cp:revision>
  <dcterms:created xsi:type="dcterms:W3CDTF">2020-03-03T05:55:59Z</dcterms:created>
  <dcterms:modified xsi:type="dcterms:W3CDTF">2020-03-09T03:17:58Z</dcterms:modified>
</cp:coreProperties>
</file>