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8" r:id="rId1"/>
  </p:sldMasterIdLst>
  <p:notesMasterIdLst>
    <p:notesMasterId r:id="rId30"/>
  </p:notesMasterIdLst>
  <p:handoutMasterIdLst>
    <p:handoutMasterId r:id="rId31"/>
  </p:handoutMasterIdLst>
  <p:sldIdLst>
    <p:sldId id="3392" r:id="rId2"/>
    <p:sldId id="749" r:id="rId3"/>
    <p:sldId id="3413" r:id="rId4"/>
    <p:sldId id="3356" r:id="rId5"/>
    <p:sldId id="3354" r:id="rId6"/>
    <p:sldId id="340" r:id="rId7"/>
    <p:sldId id="3414" r:id="rId8"/>
    <p:sldId id="969" r:id="rId9"/>
    <p:sldId id="3393" r:id="rId10"/>
    <p:sldId id="262" r:id="rId11"/>
    <p:sldId id="3377" r:id="rId12"/>
    <p:sldId id="3378" r:id="rId13"/>
    <p:sldId id="3415" r:id="rId14"/>
    <p:sldId id="730" r:id="rId15"/>
    <p:sldId id="3399" r:id="rId16"/>
    <p:sldId id="3411" r:id="rId17"/>
    <p:sldId id="295" r:id="rId18"/>
    <p:sldId id="296" r:id="rId19"/>
    <p:sldId id="3391" r:id="rId20"/>
    <p:sldId id="3427" r:id="rId21"/>
    <p:sldId id="3428" r:id="rId22"/>
    <p:sldId id="3409" r:id="rId23"/>
    <p:sldId id="271" r:id="rId24"/>
    <p:sldId id="3405" r:id="rId25"/>
    <p:sldId id="3416" r:id="rId26"/>
    <p:sldId id="3398" r:id="rId27"/>
    <p:sldId id="785" r:id="rId28"/>
    <p:sldId id="257" r:id="rId29"/>
  </p:sldIdLst>
  <p:sldSz cx="9144000" cy="6858000" type="screen4x3"/>
  <p:notesSz cx="7010400" cy="92964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056"/>
    <a:srgbClr val="B5272D"/>
    <a:srgbClr val="760000"/>
    <a:srgbClr val="536D54"/>
    <a:srgbClr val="C690E8"/>
    <a:srgbClr val="250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2" autoAdjust="0"/>
    <p:restoredTop sz="94249" autoAdjust="0"/>
  </p:normalViewPr>
  <p:slideViewPr>
    <p:cSldViewPr snapToGrid="0" snapToObjects="1">
      <p:cViewPr varScale="1">
        <p:scale>
          <a:sx n="111" d="100"/>
          <a:sy n="111" d="100"/>
        </p:scale>
        <p:origin x="1356"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676312751063468E-2"/>
          <c:y val="7.976554281515176E-2"/>
          <c:w val="0.83469711847997541"/>
          <c:h val="0.77263582677165354"/>
        </c:manualLayout>
      </c:layout>
      <c:doughnutChart>
        <c:varyColors val="1"/>
        <c:ser>
          <c:idx val="0"/>
          <c:order val="0"/>
          <c:tx>
            <c:strRef>
              <c:f>Sheet1!$B$1</c:f>
              <c:strCache>
                <c:ptCount val="1"/>
                <c:pt idx="0">
                  <c:v>BIL.</c:v>
                </c:pt>
              </c:strCache>
            </c:strRef>
          </c:tx>
          <c:dPt>
            <c:idx val="0"/>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1-09BD-4612-AF9E-E3DD74E96151}"/>
              </c:ext>
            </c:extLst>
          </c:dPt>
          <c:dPt>
            <c:idx val="1"/>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3-09BD-4612-AF9E-E3DD74E96151}"/>
              </c:ext>
            </c:extLst>
          </c:dPt>
          <c:dPt>
            <c:idx val="2"/>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5-09BD-4612-AF9E-E3DD74E9615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UPMS</c:v>
                </c:pt>
                <c:pt idx="1">
                  <c:v>UPMKB</c:v>
                </c:pt>
                <c:pt idx="2">
                  <c:v>HPUPM</c:v>
                </c:pt>
              </c:strCache>
            </c:strRef>
          </c:cat>
          <c:val>
            <c:numRef>
              <c:f>Sheet1!$B$2:$B$4</c:f>
              <c:numCache>
                <c:formatCode>#,##0</c:formatCode>
                <c:ptCount val="3"/>
                <c:pt idx="0">
                  <c:v>246539</c:v>
                </c:pt>
                <c:pt idx="1">
                  <c:v>16284</c:v>
                </c:pt>
                <c:pt idx="2">
                  <c:v>26780</c:v>
                </c:pt>
              </c:numCache>
            </c:numRef>
          </c:val>
          <c:extLst>
            <c:ext xmlns:c16="http://schemas.microsoft.com/office/drawing/2014/chart" uri="{C3380CC4-5D6E-409C-BE32-E72D297353CC}">
              <c16:uniqueId val="{00000000-FE2F-4184-9D0C-C787193030CB}"/>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layout>
        <c:manualLayout>
          <c:xMode val="edge"/>
          <c:yMode val="edge"/>
          <c:x val="8.6720771951649095E-2"/>
          <c:y val="0.86148458459998978"/>
          <c:w val="0.83626286885364909"/>
          <c:h val="8.657300904264426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UPMS</c:v>
                </c:pt>
              </c:strCache>
            </c:strRef>
          </c:tx>
          <c:explosion val="9"/>
          <c:dPt>
            <c:idx val="0"/>
            <c:bubble3D val="0"/>
            <c:spPr>
              <a:solidFill>
                <a:schemeClr val="accent1"/>
              </a:solidFill>
              <a:ln>
                <a:noFill/>
              </a:ln>
              <a:effectLst/>
            </c:spPr>
            <c:extLst>
              <c:ext xmlns:c16="http://schemas.microsoft.com/office/drawing/2014/chart" uri="{C3380CC4-5D6E-409C-BE32-E72D297353CC}">
                <c16:uniqueId val="{00000001-6ECE-46BB-8ED7-F9CFC7B72CA7}"/>
              </c:ext>
            </c:extLst>
          </c:dPt>
          <c:dPt>
            <c:idx val="1"/>
            <c:bubble3D val="0"/>
            <c:spPr>
              <a:solidFill>
                <a:schemeClr val="accent2"/>
              </a:solidFill>
              <a:ln>
                <a:noFill/>
              </a:ln>
              <a:effectLst/>
            </c:spPr>
            <c:extLst>
              <c:ext xmlns:c16="http://schemas.microsoft.com/office/drawing/2014/chart" uri="{C3380CC4-5D6E-409C-BE32-E72D297353CC}">
                <c16:uniqueId val="{00000003-6ECE-46BB-8ED7-F9CFC7B72CA7}"/>
              </c:ext>
            </c:extLst>
          </c:dPt>
          <c:dPt>
            <c:idx val="2"/>
            <c:bubble3D val="0"/>
            <c:spPr>
              <a:solidFill>
                <a:schemeClr val="accent3"/>
              </a:solidFill>
              <a:ln>
                <a:noFill/>
              </a:ln>
              <a:effectLst/>
            </c:spPr>
            <c:extLst>
              <c:ext xmlns:c16="http://schemas.microsoft.com/office/drawing/2014/chart" uri="{C3380CC4-5D6E-409C-BE32-E72D297353CC}">
                <c16:uniqueId val="{00000005-6ECE-46BB-8ED7-F9CFC7B72CA7}"/>
              </c:ext>
            </c:extLst>
          </c:dPt>
          <c:dLbls>
            <c:dLbl>
              <c:idx val="0"/>
              <c:layout>
                <c:manualLayout>
                  <c:x val="-5.6707880326579453E-2"/>
                  <c:y val="1.1327789497848828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ECE-46BB-8ED7-F9CFC7B72CA7}"/>
                </c:ext>
              </c:extLst>
            </c:dLbl>
            <c:dLbl>
              <c:idx val="2"/>
              <c:layout>
                <c:manualLayout>
                  <c:x val="0.17040565324988197"/>
                  <c:y val="-0.24933159313366554"/>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ECE-46BB-8ED7-F9CFC7B72CA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extLst>
          </c:dLbls>
          <c:cat>
            <c:strRef>
              <c:f>Sheet1!$A$2:$A$4</c:f>
              <c:strCache>
                <c:ptCount val="3"/>
                <c:pt idx="0">
                  <c:v>Aset Tak Alih</c:v>
                </c:pt>
                <c:pt idx="1">
                  <c:v>Harta Modal</c:v>
                </c:pt>
                <c:pt idx="2">
                  <c:v>Aset Alih Bernilai Rendah</c:v>
                </c:pt>
              </c:strCache>
            </c:strRef>
          </c:cat>
          <c:val>
            <c:numRef>
              <c:f>Sheet1!$B$2:$B$4</c:f>
              <c:numCache>
                <c:formatCode>#,##0</c:formatCode>
                <c:ptCount val="3"/>
                <c:pt idx="0" formatCode="General">
                  <c:v>1541</c:v>
                </c:pt>
                <c:pt idx="1">
                  <c:v>34133</c:v>
                </c:pt>
                <c:pt idx="2">
                  <c:v>210865</c:v>
                </c:pt>
              </c:numCache>
            </c:numRef>
          </c:val>
          <c:extLst>
            <c:ext xmlns:c16="http://schemas.microsoft.com/office/drawing/2014/chart" uri="{C3380CC4-5D6E-409C-BE32-E72D297353CC}">
              <c16:uniqueId val="{00000000-29C4-406F-ABB6-2ADB7180D75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UPMKB</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5-B77B-4996-B5C7-A6E24DAEEC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B77B-4996-B5C7-A6E24DAEEC9B}"/>
              </c:ext>
            </c:extLst>
          </c:dPt>
          <c:dPt>
            <c:idx val="2"/>
            <c:bubble3D val="0"/>
            <c:explosion val="7"/>
            <c:spPr>
              <a:solidFill>
                <a:schemeClr val="accent3"/>
              </a:solidFill>
              <a:ln w="19050">
                <a:solidFill>
                  <a:schemeClr val="lt1"/>
                </a:solidFill>
              </a:ln>
              <a:effectLst/>
            </c:spPr>
            <c:extLst>
              <c:ext xmlns:c16="http://schemas.microsoft.com/office/drawing/2014/chart" uri="{C3380CC4-5D6E-409C-BE32-E72D297353CC}">
                <c16:uniqueId val="{00000006-B77B-4996-B5C7-A6E24DAEEC9B}"/>
              </c:ext>
            </c:extLst>
          </c:dPt>
          <c:dLbls>
            <c:dLbl>
              <c:idx val="0"/>
              <c:layout>
                <c:manualLayout>
                  <c:x val="-0.10962494426577872"/>
                  <c:y val="2.6153801088835045E-7"/>
                </c:manualLayout>
              </c:layout>
              <c:showLegendKey val="0"/>
              <c:showVal val="1"/>
              <c:showCatName val="0"/>
              <c:showSerName val="0"/>
              <c:showPercent val="1"/>
              <c:showBubbleSize val="0"/>
              <c:extLst>
                <c:ext xmlns:c15="http://schemas.microsoft.com/office/drawing/2012/chart" uri="{CE6537A1-D6FC-4f65-9D91-7224C49458BB}">
                  <c15:layout>
                    <c:manualLayout>
                      <c:w val="0.29965021146574961"/>
                      <c:h val="0.2233736386656319"/>
                    </c:manualLayout>
                  </c15:layout>
                </c:ext>
                <c:ext xmlns:c16="http://schemas.microsoft.com/office/drawing/2014/chart" uri="{C3380CC4-5D6E-409C-BE32-E72D297353CC}">
                  <c16:uniqueId val="{00000005-B77B-4996-B5C7-A6E24DAEEC9B}"/>
                </c:ext>
              </c:extLst>
            </c:dLbl>
            <c:dLbl>
              <c:idx val="1"/>
              <c:layout>
                <c:manualLayout>
                  <c:x val="-3.9702213241502422E-2"/>
                  <c:y val="7.8056280887639079E-2"/>
                </c:manualLayout>
              </c:layout>
              <c:showLegendKey val="0"/>
              <c:showVal val="1"/>
              <c:showCatName val="0"/>
              <c:showSerName val="0"/>
              <c:showPercent val="1"/>
              <c:showBubbleSize val="0"/>
              <c:extLst>
                <c:ext xmlns:c15="http://schemas.microsoft.com/office/drawing/2012/chart" uri="{CE6537A1-D6FC-4f65-9D91-7224C49458BB}">
                  <c15:layout>
                    <c:manualLayout>
                      <c:w val="0.31681767149764151"/>
                      <c:h val="0.2233736386656319"/>
                    </c:manualLayout>
                  </c15:layout>
                </c:ext>
                <c:ext xmlns:c16="http://schemas.microsoft.com/office/drawing/2014/chart" uri="{C3380CC4-5D6E-409C-BE32-E72D297353CC}">
                  <c16:uniqueId val="{00000004-B77B-4996-B5C7-A6E24DAEEC9B}"/>
                </c:ext>
              </c:extLst>
            </c:dLbl>
            <c:dLbl>
              <c:idx val="2"/>
              <c:layout>
                <c:manualLayout>
                  <c:x val="0.31161003121116393"/>
                  <c:y val="-0.1891952893865784"/>
                </c:manualLayout>
              </c:layout>
              <c:showLegendKey val="0"/>
              <c:showVal val="1"/>
              <c:showCatName val="0"/>
              <c:showSerName val="0"/>
              <c:showPercent val="1"/>
              <c:showBubbleSize val="0"/>
              <c:extLst>
                <c:ext xmlns:c15="http://schemas.microsoft.com/office/drawing/2012/chart" uri="{CE6537A1-D6FC-4f65-9D91-7224C49458BB}">
                  <c15:layout>
                    <c:manualLayout>
                      <c:w val="0.31325932523648575"/>
                      <c:h val="0.3243593022856292"/>
                    </c:manualLayout>
                  </c15:layout>
                </c:ext>
                <c:ext xmlns:c16="http://schemas.microsoft.com/office/drawing/2014/chart" uri="{C3380CC4-5D6E-409C-BE32-E72D297353CC}">
                  <c16:uniqueId val="{00000006-B77B-4996-B5C7-A6E24DAEEC9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extLst>
          </c:dLbls>
          <c:cat>
            <c:strRef>
              <c:f>Sheet1!$A$2:$A$4</c:f>
              <c:strCache>
                <c:ptCount val="3"/>
                <c:pt idx="0">
                  <c:v>Aset Tak Alih</c:v>
                </c:pt>
                <c:pt idx="1">
                  <c:v>Harta Modal</c:v>
                </c:pt>
                <c:pt idx="2">
                  <c:v>Aset Alih Bernilai Rendah</c:v>
                </c:pt>
              </c:strCache>
            </c:strRef>
          </c:cat>
          <c:val>
            <c:numRef>
              <c:f>Sheet1!$B$2:$B$4</c:f>
              <c:numCache>
                <c:formatCode>#,##0</c:formatCode>
                <c:ptCount val="3"/>
                <c:pt idx="0" formatCode="General">
                  <c:v>161</c:v>
                </c:pt>
                <c:pt idx="1">
                  <c:v>2215</c:v>
                </c:pt>
                <c:pt idx="2">
                  <c:v>13908</c:v>
                </c:pt>
              </c:numCache>
            </c:numRef>
          </c:val>
          <c:extLst>
            <c:ext xmlns:c16="http://schemas.microsoft.com/office/drawing/2014/chart" uri="{C3380CC4-5D6E-409C-BE32-E72D297353CC}">
              <c16:uniqueId val="{00000000-B77B-4996-B5C7-A6E24DAEEC9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HPUPM</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98-48B6-BABC-7B78F4712EB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598-48B6-BABC-7B78F4712EB4}"/>
              </c:ext>
            </c:extLst>
          </c:dPt>
          <c:dPt>
            <c:idx val="2"/>
            <c:bubble3D val="0"/>
            <c:explosion val="7"/>
            <c:spPr>
              <a:solidFill>
                <a:schemeClr val="accent3"/>
              </a:solidFill>
              <a:ln w="19050">
                <a:solidFill>
                  <a:schemeClr val="lt1"/>
                </a:solidFill>
              </a:ln>
              <a:effectLst/>
            </c:spPr>
            <c:extLst>
              <c:ext xmlns:c16="http://schemas.microsoft.com/office/drawing/2014/chart" uri="{C3380CC4-5D6E-409C-BE32-E72D297353CC}">
                <c16:uniqueId val="{00000005-7598-48B6-BABC-7B78F4712EB4}"/>
              </c:ext>
            </c:extLst>
          </c:dPt>
          <c:dLbls>
            <c:dLbl>
              <c:idx val="0"/>
              <c:layout>
                <c:manualLayout>
                  <c:x val="-5.6803449994938894E-2"/>
                  <c:y val="2.0243402951049448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598-48B6-BABC-7B78F4712EB4}"/>
                </c:ext>
              </c:extLst>
            </c:dLbl>
            <c:dLbl>
              <c:idx val="1"/>
              <c:layout>
                <c:manualLayout>
                  <c:x val="-4.4683865037947516E-2"/>
                  <c:y val="8.1284478221625947E-2"/>
                </c:manualLayout>
              </c:layout>
              <c:showLegendKey val="0"/>
              <c:showVal val="1"/>
              <c:showCatName val="0"/>
              <c:showSerName val="0"/>
              <c:showPercent val="1"/>
              <c:showBubbleSize val="0"/>
              <c:extLst>
                <c:ext xmlns:c15="http://schemas.microsoft.com/office/drawing/2012/chart" uri="{CE6537A1-D6FC-4f65-9D91-7224C49458BB}">
                  <c15:layout>
                    <c:manualLayout>
                      <c:w val="0.23459029144922414"/>
                      <c:h val="0.11947905332995198"/>
                    </c:manualLayout>
                  </c15:layout>
                </c:ext>
                <c:ext xmlns:c16="http://schemas.microsoft.com/office/drawing/2014/chart" uri="{C3380CC4-5D6E-409C-BE32-E72D297353CC}">
                  <c16:uniqueId val="{00000003-7598-48B6-BABC-7B78F4712EB4}"/>
                </c:ext>
              </c:extLst>
            </c:dLbl>
            <c:dLbl>
              <c:idx val="2"/>
              <c:layout>
                <c:manualLayout>
                  <c:x val="0.14259146389321775"/>
                  <c:y val="-0.22099657228871317"/>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598-48B6-BABC-7B78F4712EB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extLst>
          </c:dLbls>
          <c:cat>
            <c:strRef>
              <c:f>Sheet1!$A$2:$A$4</c:f>
              <c:strCache>
                <c:ptCount val="3"/>
                <c:pt idx="0">
                  <c:v>Aset Tak Alih</c:v>
                </c:pt>
                <c:pt idx="1">
                  <c:v>Harta Modal</c:v>
                </c:pt>
                <c:pt idx="2">
                  <c:v>Aset Alih Bernilai Rendah</c:v>
                </c:pt>
              </c:strCache>
            </c:strRef>
          </c:cat>
          <c:val>
            <c:numRef>
              <c:f>Sheet1!$B$2:$B$4</c:f>
              <c:numCache>
                <c:formatCode>#,##0</c:formatCode>
                <c:ptCount val="3"/>
                <c:pt idx="0" formatCode="General">
                  <c:v>35</c:v>
                </c:pt>
                <c:pt idx="1">
                  <c:v>4789</c:v>
                </c:pt>
                <c:pt idx="2">
                  <c:v>21956</c:v>
                </c:pt>
              </c:numCache>
            </c:numRef>
          </c:val>
          <c:extLst>
            <c:ext xmlns:c16="http://schemas.microsoft.com/office/drawing/2014/chart" uri="{C3380CC4-5D6E-409C-BE32-E72D297353CC}">
              <c16:uniqueId val="{00000000-9EBB-4884-9F7B-99860129B27E}"/>
            </c:ext>
          </c:extLst>
        </c:ser>
        <c:dLbls>
          <c:showLegendKey val="0"/>
          <c:showVal val="1"/>
          <c:showCatName val="0"/>
          <c:showSerName val="0"/>
          <c:showPercent val="0"/>
          <c:showBubbleSize val="0"/>
          <c:showLeaderLines val="0"/>
        </c:dLbls>
        <c:firstSliceAng val="0"/>
      </c:pieChart>
      <c:spPr>
        <a:noFill/>
        <a:ln>
          <a:noFill/>
        </a:ln>
        <a:effectLst/>
      </c:spPr>
    </c:plotArea>
    <c:legend>
      <c:legendPos val="r"/>
      <c:legendEntry>
        <c:idx val="0"/>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3972977493513938"/>
          <c:y val="4.014867050068581E-2"/>
          <c:w val="0.32933524157705085"/>
          <c:h val="0.72576509951815704"/>
        </c:manualLayout>
      </c:layout>
      <c:overlay val="0"/>
      <c:spPr>
        <a:noFill/>
        <a:ln>
          <a:solidFill>
            <a:schemeClr val="tx1"/>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38784-37F7-42DE-AE84-D57CC73AFEF5}" type="doc">
      <dgm:prSet loTypeId="urn:microsoft.com/office/officeart/2008/layout/VerticalCurvedList" loCatId="list" qsTypeId="urn:microsoft.com/office/officeart/2005/8/quickstyle/simple5" qsCatId="simple" csTypeId="urn:microsoft.com/office/officeart/2005/8/colors/colorful4" csCatId="colorful" phldr="1"/>
      <dgm:spPr/>
      <dgm:t>
        <a:bodyPr/>
        <a:lstStyle/>
        <a:p>
          <a:endParaRPr lang="en-MY"/>
        </a:p>
      </dgm:t>
    </dgm:pt>
    <dgm:pt modelId="{0540F017-D9A0-4963-BD1B-A1A997019A43}">
      <dgm:prSet phldrT="[Text]"/>
      <dgm:spPr/>
      <dgm:t>
        <a:bodyPr/>
        <a:lstStyle/>
        <a:p>
          <a:r>
            <a:rPr lang="en-MY" dirty="0"/>
            <a:t>RUJUKAN DAN KEDUDUKAN ASET UNIVERSITI</a:t>
          </a:r>
        </a:p>
      </dgm:t>
    </dgm:pt>
    <dgm:pt modelId="{AFB9D967-5290-4E89-A5D6-5A04C8F4C8C8}" type="parTrans" cxnId="{696B0B4B-B979-4A4C-8212-D3E664A7EF90}">
      <dgm:prSet/>
      <dgm:spPr/>
      <dgm:t>
        <a:bodyPr/>
        <a:lstStyle/>
        <a:p>
          <a:endParaRPr lang="en-MY"/>
        </a:p>
      </dgm:t>
    </dgm:pt>
    <dgm:pt modelId="{00ED30EF-1C23-44D0-BAAF-ECE450796568}" type="sibTrans" cxnId="{696B0B4B-B979-4A4C-8212-D3E664A7EF90}">
      <dgm:prSet/>
      <dgm:spPr/>
      <dgm:t>
        <a:bodyPr/>
        <a:lstStyle/>
        <a:p>
          <a:endParaRPr lang="en-MY"/>
        </a:p>
      </dgm:t>
    </dgm:pt>
    <dgm:pt modelId="{637B3791-EC3F-43F7-B5FD-70D393C236D1}">
      <dgm:prSet phldrT="[Text]"/>
      <dgm:spPr/>
      <dgm:t>
        <a:bodyPr/>
        <a:lstStyle/>
        <a:p>
          <a:r>
            <a:rPr lang="en-MY" dirty="0"/>
            <a:t>PERANAN DAN TANGUNGJAWAB PEGAWAI </a:t>
          </a:r>
        </a:p>
        <a:p>
          <a:r>
            <a:rPr lang="en-MY" dirty="0"/>
            <a:t>(KETUA PTJ, PEGAWAI UPM &amp; PEGAWAI ASET)</a:t>
          </a:r>
        </a:p>
      </dgm:t>
    </dgm:pt>
    <dgm:pt modelId="{3D46154C-3C03-4681-84A6-B0D4AF42AA95}" type="parTrans" cxnId="{85788BB7-0953-4AA6-9593-60F1D0960A2A}">
      <dgm:prSet/>
      <dgm:spPr/>
      <dgm:t>
        <a:bodyPr/>
        <a:lstStyle/>
        <a:p>
          <a:endParaRPr lang="en-MY"/>
        </a:p>
      </dgm:t>
    </dgm:pt>
    <dgm:pt modelId="{C7E8977E-73A1-4C54-A76D-BBC0E418C90E}" type="sibTrans" cxnId="{85788BB7-0953-4AA6-9593-60F1D0960A2A}">
      <dgm:prSet/>
      <dgm:spPr/>
      <dgm:t>
        <a:bodyPr/>
        <a:lstStyle/>
        <a:p>
          <a:endParaRPr lang="en-MY"/>
        </a:p>
      </dgm:t>
    </dgm:pt>
    <dgm:pt modelId="{E6F51127-147D-4C96-A30F-2DF3D4DEAC8B}">
      <dgm:prSet phldrT="[Text]"/>
      <dgm:spPr/>
      <dgm:t>
        <a:bodyPr/>
        <a:lstStyle/>
        <a:p>
          <a:pPr algn="just"/>
          <a:r>
            <a:rPr lang="en-MY" dirty="0"/>
            <a:t>PROSES PENGURUSAN ASET (PEMERIKSAAN ASET &amp; PEMANTAUAN ASET PEGAWAI BERSARA) </a:t>
          </a:r>
        </a:p>
      </dgm:t>
    </dgm:pt>
    <dgm:pt modelId="{34171C46-E6DB-4A1C-931B-3A68AB43E1A7}" type="parTrans" cxnId="{10BD8EC2-7BA3-4BFA-A70E-798D6B5C11E6}">
      <dgm:prSet/>
      <dgm:spPr/>
      <dgm:t>
        <a:bodyPr/>
        <a:lstStyle/>
        <a:p>
          <a:endParaRPr lang="en-MY"/>
        </a:p>
      </dgm:t>
    </dgm:pt>
    <dgm:pt modelId="{2F36B822-265E-4D0F-8AC9-BB6BA05E4A55}" type="sibTrans" cxnId="{10BD8EC2-7BA3-4BFA-A70E-798D6B5C11E6}">
      <dgm:prSet/>
      <dgm:spPr/>
      <dgm:t>
        <a:bodyPr/>
        <a:lstStyle/>
        <a:p>
          <a:endParaRPr lang="en-MY"/>
        </a:p>
      </dgm:t>
    </dgm:pt>
    <dgm:pt modelId="{CB354677-3644-45CC-ACE7-C4D8DEF2D390}">
      <dgm:prSet phldrT="[Text]"/>
      <dgm:spPr/>
      <dgm:t>
        <a:bodyPr/>
        <a:lstStyle/>
        <a:p>
          <a:pPr algn="just"/>
          <a:r>
            <a:rPr lang="en-MY" dirty="0"/>
            <a:t>ISU AUDIT BERKAITAN PENGURUSAN ASET</a:t>
          </a:r>
        </a:p>
      </dgm:t>
    </dgm:pt>
    <dgm:pt modelId="{D1AFAB35-3631-48FB-ABA1-9F58CBD9AA95}" type="parTrans" cxnId="{E567F8E5-04D7-4F52-90A3-D139EB447AFB}">
      <dgm:prSet/>
      <dgm:spPr/>
      <dgm:t>
        <a:bodyPr/>
        <a:lstStyle/>
        <a:p>
          <a:endParaRPr lang="en-MY"/>
        </a:p>
      </dgm:t>
    </dgm:pt>
    <dgm:pt modelId="{8DFBE018-E0E8-47C7-80C1-2C25FE6D85F2}" type="sibTrans" cxnId="{E567F8E5-04D7-4F52-90A3-D139EB447AFB}">
      <dgm:prSet/>
      <dgm:spPr/>
      <dgm:t>
        <a:bodyPr/>
        <a:lstStyle/>
        <a:p>
          <a:endParaRPr lang="en-MY"/>
        </a:p>
      </dgm:t>
    </dgm:pt>
    <dgm:pt modelId="{05B48CB5-C5FB-4F65-8B73-D6ED147E23E3}" type="pres">
      <dgm:prSet presAssocID="{31838784-37F7-42DE-AE84-D57CC73AFEF5}" presName="Name0" presStyleCnt="0">
        <dgm:presLayoutVars>
          <dgm:chMax val="7"/>
          <dgm:chPref val="7"/>
          <dgm:dir/>
        </dgm:presLayoutVars>
      </dgm:prSet>
      <dgm:spPr/>
    </dgm:pt>
    <dgm:pt modelId="{AA1D2F18-6801-403B-89E1-3092EDE48417}" type="pres">
      <dgm:prSet presAssocID="{31838784-37F7-42DE-AE84-D57CC73AFEF5}" presName="Name1" presStyleCnt="0"/>
      <dgm:spPr/>
    </dgm:pt>
    <dgm:pt modelId="{589036BA-DD81-496A-A6C0-A2780549E345}" type="pres">
      <dgm:prSet presAssocID="{31838784-37F7-42DE-AE84-D57CC73AFEF5}" presName="cycle" presStyleCnt="0"/>
      <dgm:spPr/>
    </dgm:pt>
    <dgm:pt modelId="{57CBF5A8-D40A-4335-9074-5CA6C17B93F1}" type="pres">
      <dgm:prSet presAssocID="{31838784-37F7-42DE-AE84-D57CC73AFEF5}" presName="srcNode" presStyleLbl="node1" presStyleIdx="0" presStyleCnt="4"/>
      <dgm:spPr/>
    </dgm:pt>
    <dgm:pt modelId="{BB29C37D-C85B-4AB7-BF64-E66F9C682261}" type="pres">
      <dgm:prSet presAssocID="{31838784-37F7-42DE-AE84-D57CC73AFEF5}" presName="conn" presStyleLbl="parChTrans1D2" presStyleIdx="0" presStyleCnt="1"/>
      <dgm:spPr/>
    </dgm:pt>
    <dgm:pt modelId="{B4F91E8D-0284-481A-AC3E-8B95F158DEDC}" type="pres">
      <dgm:prSet presAssocID="{31838784-37F7-42DE-AE84-D57CC73AFEF5}" presName="extraNode" presStyleLbl="node1" presStyleIdx="0" presStyleCnt="4"/>
      <dgm:spPr/>
    </dgm:pt>
    <dgm:pt modelId="{2A6B4F47-61A2-4062-B9F4-464C762867F7}" type="pres">
      <dgm:prSet presAssocID="{31838784-37F7-42DE-AE84-D57CC73AFEF5}" presName="dstNode" presStyleLbl="node1" presStyleIdx="0" presStyleCnt="4"/>
      <dgm:spPr/>
    </dgm:pt>
    <dgm:pt modelId="{D8FB9401-5C22-4B6A-BC55-72231469A1E0}" type="pres">
      <dgm:prSet presAssocID="{0540F017-D9A0-4963-BD1B-A1A997019A43}" presName="text_1" presStyleLbl="node1" presStyleIdx="0" presStyleCnt="4">
        <dgm:presLayoutVars>
          <dgm:bulletEnabled val="1"/>
        </dgm:presLayoutVars>
      </dgm:prSet>
      <dgm:spPr/>
    </dgm:pt>
    <dgm:pt modelId="{FCF1B425-FC54-4FFE-81FB-26E1975A6D82}" type="pres">
      <dgm:prSet presAssocID="{0540F017-D9A0-4963-BD1B-A1A997019A43}" presName="accent_1" presStyleCnt="0"/>
      <dgm:spPr/>
    </dgm:pt>
    <dgm:pt modelId="{C7217B0E-359B-4876-A114-156CBB1CB86C}" type="pres">
      <dgm:prSet presAssocID="{0540F017-D9A0-4963-BD1B-A1A997019A43}" presName="accentRepeatNode" presStyleLbl="solidFgAcc1" presStyleIdx="0" presStyleCnt="4"/>
      <dgm:spPr/>
    </dgm:pt>
    <dgm:pt modelId="{A46DA11F-3605-4A80-A97D-C026C715E883}" type="pres">
      <dgm:prSet presAssocID="{637B3791-EC3F-43F7-B5FD-70D393C236D1}" presName="text_2" presStyleLbl="node1" presStyleIdx="1" presStyleCnt="4">
        <dgm:presLayoutVars>
          <dgm:bulletEnabled val="1"/>
        </dgm:presLayoutVars>
      </dgm:prSet>
      <dgm:spPr/>
    </dgm:pt>
    <dgm:pt modelId="{22703017-83A2-429E-873E-23E04AE6921D}" type="pres">
      <dgm:prSet presAssocID="{637B3791-EC3F-43F7-B5FD-70D393C236D1}" presName="accent_2" presStyleCnt="0"/>
      <dgm:spPr/>
    </dgm:pt>
    <dgm:pt modelId="{09A5D94E-82EE-417B-8390-9A25606837C4}" type="pres">
      <dgm:prSet presAssocID="{637B3791-EC3F-43F7-B5FD-70D393C236D1}" presName="accentRepeatNode" presStyleLbl="solidFgAcc1" presStyleIdx="1" presStyleCnt="4"/>
      <dgm:spPr/>
    </dgm:pt>
    <dgm:pt modelId="{6E3DF4E6-BC64-4C58-A1AE-F287F68E5740}" type="pres">
      <dgm:prSet presAssocID="{E6F51127-147D-4C96-A30F-2DF3D4DEAC8B}" presName="text_3" presStyleLbl="node1" presStyleIdx="2" presStyleCnt="4">
        <dgm:presLayoutVars>
          <dgm:bulletEnabled val="1"/>
        </dgm:presLayoutVars>
      </dgm:prSet>
      <dgm:spPr/>
    </dgm:pt>
    <dgm:pt modelId="{B3A9F183-53A2-412D-BC0D-CB989E494986}" type="pres">
      <dgm:prSet presAssocID="{E6F51127-147D-4C96-A30F-2DF3D4DEAC8B}" presName="accent_3" presStyleCnt="0"/>
      <dgm:spPr/>
    </dgm:pt>
    <dgm:pt modelId="{8E3D745B-B945-4B5F-9D79-65B310A9D3D1}" type="pres">
      <dgm:prSet presAssocID="{E6F51127-147D-4C96-A30F-2DF3D4DEAC8B}" presName="accentRepeatNode" presStyleLbl="solidFgAcc1" presStyleIdx="2" presStyleCnt="4"/>
      <dgm:spPr/>
    </dgm:pt>
    <dgm:pt modelId="{6B386F5E-2288-48DC-8D60-D5DA1B6BAFC5}" type="pres">
      <dgm:prSet presAssocID="{CB354677-3644-45CC-ACE7-C4D8DEF2D390}" presName="text_4" presStyleLbl="node1" presStyleIdx="3" presStyleCnt="4">
        <dgm:presLayoutVars>
          <dgm:bulletEnabled val="1"/>
        </dgm:presLayoutVars>
      </dgm:prSet>
      <dgm:spPr/>
    </dgm:pt>
    <dgm:pt modelId="{E94BABCF-6D7D-400C-B3D3-D95A43F9A247}" type="pres">
      <dgm:prSet presAssocID="{CB354677-3644-45CC-ACE7-C4D8DEF2D390}" presName="accent_4" presStyleCnt="0"/>
      <dgm:spPr/>
    </dgm:pt>
    <dgm:pt modelId="{C0D8755D-640D-481F-BE6B-9A5C4239E169}" type="pres">
      <dgm:prSet presAssocID="{CB354677-3644-45CC-ACE7-C4D8DEF2D390}" presName="accentRepeatNode" presStyleLbl="solidFgAcc1" presStyleIdx="3" presStyleCnt="4"/>
      <dgm:spPr/>
    </dgm:pt>
  </dgm:ptLst>
  <dgm:cxnLst>
    <dgm:cxn modelId="{2B12E32F-1BD9-42F0-A83A-252BA3C69816}" type="presOf" srcId="{0540F017-D9A0-4963-BD1B-A1A997019A43}" destId="{D8FB9401-5C22-4B6A-BC55-72231469A1E0}" srcOrd="0" destOrd="0" presId="urn:microsoft.com/office/officeart/2008/layout/VerticalCurvedList"/>
    <dgm:cxn modelId="{1346725B-5591-4899-AAF8-4F432DFB2498}" type="presOf" srcId="{637B3791-EC3F-43F7-B5FD-70D393C236D1}" destId="{A46DA11F-3605-4A80-A97D-C026C715E883}" srcOrd="0" destOrd="0" presId="urn:microsoft.com/office/officeart/2008/layout/VerticalCurvedList"/>
    <dgm:cxn modelId="{FBEC844A-ABCF-4147-BFBB-92E8FD71C821}" type="presOf" srcId="{00ED30EF-1C23-44D0-BAAF-ECE450796568}" destId="{BB29C37D-C85B-4AB7-BF64-E66F9C682261}" srcOrd="0" destOrd="0" presId="urn:microsoft.com/office/officeart/2008/layout/VerticalCurvedList"/>
    <dgm:cxn modelId="{696B0B4B-B979-4A4C-8212-D3E664A7EF90}" srcId="{31838784-37F7-42DE-AE84-D57CC73AFEF5}" destId="{0540F017-D9A0-4963-BD1B-A1A997019A43}" srcOrd="0" destOrd="0" parTransId="{AFB9D967-5290-4E89-A5D6-5A04C8F4C8C8}" sibTransId="{00ED30EF-1C23-44D0-BAAF-ECE450796568}"/>
    <dgm:cxn modelId="{85788BB7-0953-4AA6-9593-60F1D0960A2A}" srcId="{31838784-37F7-42DE-AE84-D57CC73AFEF5}" destId="{637B3791-EC3F-43F7-B5FD-70D393C236D1}" srcOrd="1" destOrd="0" parTransId="{3D46154C-3C03-4681-84A6-B0D4AF42AA95}" sibTransId="{C7E8977E-73A1-4C54-A76D-BBC0E418C90E}"/>
    <dgm:cxn modelId="{10BD8EC2-7BA3-4BFA-A70E-798D6B5C11E6}" srcId="{31838784-37F7-42DE-AE84-D57CC73AFEF5}" destId="{E6F51127-147D-4C96-A30F-2DF3D4DEAC8B}" srcOrd="2" destOrd="0" parTransId="{34171C46-E6DB-4A1C-931B-3A68AB43E1A7}" sibTransId="{2F36B822-265E-4D0F-8AC9-BB6BA05E4A55}"/>
    <dgm:cxn modelId="{C00276DF-6E96-41C0-BE4B-95E0A0494EC5}" type="presOf" srcId="{CB354677-3644-45CC-ACE7-C4D8DEF2D390}" destId="{6B386F5E-2288-48DC-8D60-D5DA1B6BAFC5}" srcOrd="0" destOrd="0" presId="urn:microsoft.com/office/officeart/2008/layout/VerticalCurvedList"/>
    <dgm:cxn modelId="{E567F8E5-04D7-4F52-90A3-D139EB447AFB}" srcId="{31838784-37F7-42DE-AE84-D57CC73AFEF5}" destId="{CB354677-3644-45CC-ACE7-C4D8DEF2D390}" srcOrd="3" destOrd="0" parTransId="{D1AFAB35-3631-48FB-ABA1-9F58CBD9AA95}" sibTransId="{8DFBE018-E0E8-47C7-80C1-2C25FE6D85F2}"/>
    <dgm:cxn modelId="{A65758E7-5276-4ADE-9836-C1E371E290FC}" type="presOf" srcId="{31838784-37F7-42DE-AE84-D57CC73AFEF5}" destId="{05B48CB5-C5FB-4F65-8B73-D6ED147E23E3}" srcOrd="0" destOrd="0" presId="urn:microsoft.com/office/officeart/2008/layout/VerticalCurvedList"/>
    <dgm:cxn modelId="{7FF232EA-EE94-4BAF-9A52-3484B58FDF54}" type="presOf" srcId="{E6F51127-147D-4C96-A30F-2DF3D4DEAC8B}" destId="{6E3DF4E6-BC64-4C58-A1AE-F287F68E5740}" srcOrd="0" destOrd="0" presId="urn:microsoft.com/office/officeart/2008/layout/VerticalCurvedList"/>
    <dgm:cxn modelId="{886B5187-12CC-4DD4-B9E9-C54A99A55A5A}" type="presParOf" srcId="{05B48CB5-C5FB-4F65-8B73-D6ED147E23E3}" destId="{AA1D2F18-6801-403B-89E1-3092EDE48417}" srcOrd="0" destOrd="0" presId="urn:microsoft.com/office/officeart/2008/layout/VerticalCurvedList"/>
    <dgm:cxn modelId="{A8ECBAF6-4632-40E9-865B-CEC0A2B33289}" type="presParOf" srcId="{AA1D2F18-6801-403B-89E1-3092EDE48417}" destId="{589036BA-DD81-496A-A6C0-A2780549E345}" srcOrd="0" destOrd="0" presId="urn:microsoft.com/office/officeart/2008/layout/VerticalCurvedList"/>
    <dgm:cxn modelId="{711F87AB-0B95-491E-83E2-BC021CC730E2}" type="presParOf" srcId="{589036BA-DD81-496A-A6C0-A2780549E345}" destId="{57CBF5A8-D40A-4335-9074-5CA6C17B93F1}" srcOrd="0" destOrd="0" presId="urn:microsoft.com/office/officeart/2008/layout/VerticalCurvedList"/>
    <dgm:cxn modelId="{47788C74-138A-45E4-B591-80C35FD1630E}" type="presParOf" srcId="{589036BA-DD81-496A-A6C0-A2780549E345}" destId="{BB29C37D-C85B-4AB7-BF64-E66F9C682261}" srcOrd="1" destOrd="0" presId="urn:microsoft.com/office/officeart/2008/layout/VerticalCurvedList"/>
    <dgm:cxn modelId="{443571F1-1FD5-462B-8851-09B5BFA7D323}" type="presParOf" srcId="{589036BA-DD81-496A-A6C0-A2780549E345}" destId="{B4F91E8D-0284-481A-AC3E-8B95F158DEDC}" srcOrd="2" destOrd="0" presId="urn:microsoft.com/office/officeart/2008/layout/VerticalCurvedList"/>
    <dgm:cxn modelId="{2F228064-92E7-481D-8F29-52B3EE50F1F3}" type="presParOf" srcId="{589036BA-DD81-496A-A6C0-A2780549E345}" destId="{2A6B4F47-61A2-4062-B9F4-464C762867F7}" srcOrd="3" destOrd="0" presId="urn:microsoft.com/office/officeart/2008/layout/VerticalCurvedList"/>
    <dgm:cxn modelId="{7F4F9D0D-3336-46FD-A4DA-FB4A29063005}" type="presParOf" srcId="{AA1D2F18-6801-403B-89E1-3092EDE48417}" destId="{D8FB9401-5C22-4B6A-BC55-72231469A1E0}" srcOrd="1" destOrd="0" presId="urn:microsoft.com/office/officeart/2008/layout/VerticalCurvedList"/>
    <dgm:cxn modelId="{21844BC3-BAAB-46BE-9D34-5222FF2D9A5C}" type="presParOf" srcId="{AA1D2F18-6801-403B-89E1-3092EDE48417}" destId="{FCF1B425-FC54-4FFE-81FB-26E1975A6D82}" srcOrd="2" destOrd="0" presId="urn:microsoft.com/office/officeart/2008/layout/VerticalCurvedList"/>
    <dgm:cxn modelId="{6EF06351-4055-4759-A15A-AEDEB8FC7D12}" type="presParOf" srcId="{FCF1B425-FC54-4FFE-81FB-26E1975A6D82}" destId="{C7217B0E-359B-4876-A114-156CBB1CB86C}" srcOrd="0" destOrd="0" presId="urn:microsoft.com/office/officeart/2008/layout/VerticalCurvedList"/>
    <dgm:cxn modelId="{C7D8ECC3-1123-4367-A132-9E4AA89976D6}" type="presParOf" srcId="{AA1D2F18-6801-403B-89E1-3092EDE48417}" destId="{A46DA11F-3605-4A80-A97D-C026C715E883}" srcOrd="3" destOrd="0" presId="urn:microsoft.com/office/officeart/2008/layout/VerticalCurvedList"/>
    <dgm:cxn modelId="{663123E6-8D42-464F-9722-31676D35956E}" type="presParOf" srcId="{AA1D2F18-6801-403B-89E1-3092EDE48417}" destId="{22703017-83A2-429E-873E-23E04AE6921D}" srcOrd="4" destOrd="0" presId="urn:microsoft.com/office/officeart/2008/layout/VerticalCurvedList"/>
    <dgm:cxn modelId="{AE64DFFE-A315-4BE8-9C2A-C6C92AE936A5}" type="presParOf" srcId="{22703017-83A2-429E-873E-23E04AE6921D}" destId="{09A5D94E-82EE-417B-8390-9A25606837C4}" srcOrd="0" destOrd="0" presId="urn:microsoft.com/office/officeart/2008/layout/VerticalCurvedList"/>
    <dgm:cxn modelId="{63CCBC29-FE15-4D8E-8A59-3A6A8E14BFEA}" type="presParOf" srcId="{AA1D2F18-6801-403B-89E1-3092EDE48417}" destId="{6E3DF4E6-BC64-4C58-A1AE-F287F68E5740}" srcOrd="5" destOrd="0" presId="urn:microsoft.com/office/officeart/2008/layout/VerticalCurvedList"/>
    <dgm:cxn modelId="{051E7D5E-CA67-4A1A-BA26-27CE9F61032B}" type="presParOf" srcId="{AA1D2F18-6801-403B-89E1-3092EDE48417}" destId="{B3A9F183-53A2-412D-BC0D-CB989E494986}" srcOrd="6" destOrd="0" presId="urn:microsoft.com/office/officeart/2008/layout/VerticalCurvedList"/>
    <dgm:cxn modelId="{C0DC60BC-49BA-4A25-8FF9-0E46CC5A91BF}" type="presParOf" srcId="{B3A9F183-53A2-412D-BC0D-CB989E494986}" destId="{8E3D745B-B945-4B5F-9D79-65B310A9D3D1}" srcOrd="0" destOrd="0" presId="urn:microsoft.com/office/officeart/2008/layout/VerticalCurvedList"/>
    <dgm:cxn modelId="{63FEF3F9-B765-45A0-9CC2-E14442C5B7E9}" type="presParOf" srcId="{AA1D2F18-6801-403B-89E1-3092EDE48417}" destId="{6B386F5E-2288-48DC-8D60-D5DA1B6BAFC5}" srcOrd="7" destOrd="0" presId="urn:microsoft.com/office/officeart/2008/layout/VerticalCurvedList"/>
    <dgm:cxn modelId="{AAA43ABB-6DBA-4925-A377-46483CBF1D00}" type="presParOf" srcId="{AA1D2F18-6801-403B-89E1-3092EDE48417}" destId="{E94BABCF-6D7D-400C-B3D3-D95A43F9A247}" srcOrd="8" destOrd="0" presId="urn:microsoft.com/office/officeart/2008/layout/VerticalCurvedList"/>
    <dgm:cxn modelId="{2A94E204-1C5E-45CA-A0CC-ECE3B1B18088}" type="presParOf" srcId="{E94BABCF-6D7D-400C-B3D3-D95A43F9A247}" destId="{C0D8755D-640D-481F-BE6B-9A5C4239E16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6FE93D-01C9-4287-8126-1D89A4E3ABB1}" type="doc">
      <dgm:prSet loTypeId="urn:microsoft.com/office/officeart/2011/layout/TabList" loCatId="list" qsTypeId="urn:microsoft.com/office/officeart/2005/8/quickstyle/simple1" qsCatId="simple" csTypeId="urn:microsoft.com/office/officeart/2005/8/colors/colorful4" csCatId="colorful" phldr="1"/>
      <dgm:spPr>
        <a:scene3d>
          <a:camera prst="orthographicFront">
            <a:rot lat="0" lon="0" rev="0"/>
          </a:camera>
          <a:lightRig rig="contrasting" dir="t">
            <a:rot lat="0" lon="0" rev="1500000"/>
          </a:lightRig>
        </a:scene3d>
      </dgm:spPr>
      <dgm:t>
        <a:bodyPr/>
        <a:lstStyle/>
        <a:p>
          <a:endParaRPr lang="en-MY"/>
        </a:p>
      </dgm:t>
    </dgm:pt>
    <dgm:pt modelId="{E87B89EA-2EF1-46D9-909C-4905A2A893D9}">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MY" dirty="0"/>
            <a:t>B: </a:t>
          </a:r>
          <a:r>
            <a:rPr lang="en-MY" dirty="0" err="1"/>
            <a:t>Tidak</a:t>
          </a:r>
          <a:r>
            <a:rPr lang="en-MY" dirty="0"/>
            <a:t> </a:t>
          </a:r>
          <a:r>
            <a:rPr lang="en-MY" dirty="0" err="1"/>
            <a:t>Digunakan-aset</a:t>
          </a:r>
          <a:r>
            <a:rPr lang="en-MY" dirty="0"/>
            <a:t> </a:t>
          </a:r>
          <a:r>
            <a:rPr lang="en-MY" dirty="0" err="1"/>
            <a:t>Dibeli</a:t>
          </a:r>
          <a:r>
            <a:rPr lang="en-MY" dirty="0"/>
            <a:t> </a:t>
          </a:r>
          <a:r>
            <a:rPr lang="en-MY" dirty="0" err="1"/>
            <a:t>Tetapi</a:t>
          </a:r>
          <a:r>
            <a:rPr lang="en-MY" dirty="0"/>
            <a:t> </a:t>
          </a:r>
          <a:r>
            <a:rPr lang="en-MY" dirty="0" err="1"/>
            <a:t>Disimpan</a:t>
          </a:r>
          <a:r>
            <a:rPr lang="en-MY" dirty="0"/>
            <a:t>/</a:t>
          </a:r>
          <a:r>
            <a:rPr lang="en-MY" dirty="0" err="1"/>
            <a:t>Tidak</a:t>
          </a:r>
          <a:r>
            <a:rPr lang="en-MY" dirty="0"/>
            <a:t> </a:t>
          </a:r>
          <a:r>
            <a:rPr lang="en-MY" dirty="0" err="1"/>
            <a:t>Digunakan</a:t>
          </a:r>
          <a:endParaRPr lang="en-MY" dirty="0"/>
        </a:p>
      </dgm:t>
    </dgm:pt>
    <dgm:pt modelId="{AA821E17-ED3F-4F71-A80C-890D7F2AB81F}" type="parTrans" cxnId="{6D37B652-B15D-47A1-8621-F2118B8D21DE}">
      <dgm:prSet/>
      <dgm:spPr/>
      <dgm:t>
        <a:bodyPr/>
        <a:lstStyle/>
        <a:p>
          <a:endParaRPr lang="en-MY"/>
        </a:p>
      </dgm:t>
    </dgm:pt>
    <dgm:pt modelId="{0DB97982-F4C4-44F4-9B62-A962891F7873}" type="sibTrans" cxnId="{6D37B652-B15D-47A1-8621-F2118B8D21DE}">
      <dgm:prSet/>
      <dgm:spPr/>
      <dgm:t>
        <a:bodyPr/>
        <a:lstStyle/>
        <a:p>
          <a:endParaRPr lang="en-MY"/>
        </a:p>
      </dgm:t>
    </dgm:pt>
    <dgm:pt modelId="{0920FF63-21A4-4FE9-A74F-69E77A524FA6}">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MY" dirty="0" err="1"/>
            <a:t>menilai</a:t>
          </a:r>
          <a:r>
            <a:rPr lang="en-MY" dirty="0"/>
            <a:t> </a:t>
          </a:r>
          <a:r>
            <a:rPr lang="en-MY" dirty="0" err="1"/>
            <a:t>semula</a:t>
          </a:r>
          <a:r>
            <a:rPr lang="en-MY" dirty="0"/>
            <a:t> </a:t>
          </a:r>
          <a:r>
            <a:rPr lang="en-MY" dirty="0" err="1"/>
            <a:t>keperluan</a:t>
          </a:r>
          <a:r>
            <a:rPr lang="en-MY" dirty="0"/>
            <a:t> </a:t>
          </a:r>
          <a:r>
            <a:rPr lang="en-MY" dirty="0" err="1"/>
            <a:t>aset</a:t>
          </a:r>
          <a:r>
            <a:rPr lang="en-MY" dirty="0"/>
            <a:t> dan </a:t>
          </a:r>
          <a:r>
            <a:rPr lang="en-MY" dirty="0" err="1"/>
            <a:t>membuat</a:t>
          </a:r>
          <a:r>
            <a:rPr lang="en-MY" dirty="0"/>
            <a:t> </a:t>
          </a:r>
          <a:r>
            <a:rPr lang="en-MY" dirty="0" err="1"/>
            <a:t>penyerahan</a:t>
          </a:r>
          <a:r>
            <a:rPr lang="en-MY" dirty="0"/>
            <a:t> </a:t>
          </a:r>
          <a:r>
            <a:rPr lang="en-MY" dirty="0" err="1"/>
            <a:t>aset</a:t>
          </a:r>
          <a:r>
            <a:rPr lang="en-MY" dirty="0"/>
            <a:t> </a:t>
          </a:r>
          <a:r>
            <a:rPr lang="en-MY" dirty="0" err="1"/>
            <a:t>kepada</a:t>
          </a:r>
          <a:r>
            <a:rPr lang="en-MY" dirty="0"/>
            <a:t> PTJ lain (</a:t>
          </a:r>
          <a:r>
            <a:rPr lang="en-MY" dirty="0" err="1"/>
            <a:t>jika</a:t>
          </a:r>
          <a:r>
            <a:rPr lang="en-MY" dirty="0"/>
            <a:t> </a:t>
          </a:r>
          <a:r>
            <a:rPr lang="en-MY" dirty="0" err="1"/>
            <a:t>perlu</a:t>
          </a:r>
          <a:r>
            <a:rPr lang="en-MY" dirty="0"/>
            <a:t>) </a:t>
          </a:r>
          <a:r>
            <a:rPr lang="en-MY" dirty="0" err="1"/>
            <a:t>atau</a:t>
          </a:r>
          <a:r>
            <a:rPr lang="en-MY" dirty="0"/>
            <a:t> </a:t>
          </a:r>
          <a:r>
            <a:rPr lang="en-MY" dirty="0" err="1"/>
            <a:t>menyumbang</a:t>
          </a:r>
          <a:r>
            <a:rPr lang="en-MY" dirty="0"/>
            <a:t> </a:t>
          </a:r>
          <a:r>
            <a:rPr lang="en-MY" dirty="0" err="1"/>
            <a:t>aset</a:t>
          </a:r>
          <a:r>
            <a:rPr lang="en-MY" dirty="0"/>
            <a:t> </a:t>
          </a:r>
          <a:r>
            <a:rPr lang="en-MY" dirty="0" err="1"/>
            <a:t>kepada</a:t>
          </a:r>
          <a:r>
            <a:rPr lang="en-MY" dirty="0"/>
            <a:t> </a:t>
          </a:r>
          <a:r>
            <a:rPr lang="en-MY" dirty="0" err="1"/>
            <a:t>agensi</a:t>
          </a:r>
          <a:r>
            <a:rPr lang="en-MY" dirty="0"/>
            <a:t> yang </a:t>
          </a:r>
          <a:r>
            <a:rPr lang="en-MY" dirty="0" err="1"/>
            <a:t>memerlukan</a:t>
          </a:r>
          <a:r>
            <a:rPr lang="en-MY" dirty="0"/>
            <a:t>.</a:t>
          </a:r>
        </a:p>
      </dgm:t>
    </dgm:pt>
    <dgm:pt modelId="{6201628D-9064-4FE1-9418-2245601C1F02}" type="parTrans" cxnId="{E127C918-43C0-45CC-8999-E77C861C7452}">
      <dgm:prSet/>
      <dgm:spPr/>
      <dgm:t>
        <a:bodyPr/>
        <a:lstStyle/>
        <a:p>
          <a:endParaRPr lang="en-MY"/>
        </a:p>
      </dgm:t>
    </dgm:pt>
    <dgm:pt modelId="{82463B72-F0C6-44BB-94FC-0480AD167544}" type="sibTrans" cxnId="{E127C918-43C0-45CC-8999-E77C861C7452}">
      <dgm:prSet/>
      <dgm:spPr/>
      <dgm:t>
        <a:bodyPr/>
        <a:lstStyle/>
        <a:p>
          <a:endParaRPr lang="en-MY"/>
        </a:p>
      </dgm:t>
    </dgm:pt>
    <dgm:pt modelId="{9EF05AAE-941D-47C9-AEFE-E6A55183D270}">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MY" dirty="0"/>
            <a:t>C: </a:t>
          </a:r>
          <a:r>
            <a:rPr lang="en-MY" dirty="0" err="1"/>
            <a:t>Perlu</a:t>
          </a:r>
          <a:r>
            <a:rPr lang="en-MY" dirty="0"/>
            <a:t> </a:t>
          </a:r>
          <a:r>
            <a:rPr lang="en-MY" dirty="0" err="1"/>
            <a:t>Pembaikan-aset</a:t>
          </a:r>
          <a:r>
            <a:rPr lang="en-MY" dirty="0"/>
            <a:t> Yang </a:t>
          </a:r>
          <a:r>
            <a:rPr lang="en-MY" dirty="0" err="1"/>
            <a:t>Rosak</a:t>
          </a:r>
          <a:r>
            <a:rPr lang="en-MY" dirty="0"/>
            <a:t> </a:t>
          </a:r>
        </a:p>
      </dgm:t>
    </dgm:pt>
    <dgm:pt modelId="{0876F07E-A769-4DD6-889A-D3F1A65CF9DD}" type="parTrans" cxnId="{63FF8F66-8675-41A3-9C05-A06484C0E932}">
      <dgm:prSet/>
      <dgm:spPr/>
      <dgm:t>
        <a:bodyPr/>
        <a:lstStyle/>
        <a:p>
          <a:endParaRPr lang="en-MY"/>
        </a:p>
      </dgm:t>
    </dgm:pt>
    <dgm:pt modelId="{6661604B-84CD-41EC-8DC9-72CDAA5E96FB}" type="sibTrans" cxnId="{63FF8F66-8675-41A3-9C05-A06484C0E932}">
      <dgm:prSet/>
      <dgm:spPr/>
      <dgm:t>
        <a:bodyPr/>
        <a:lstStyle/>
        <a:p>
          <a:endParaRPr lang="en-MY"/>
        </a:p>
      </dgm:t>
    </dgm:pt>
    <dgm:pt modelId="{75D72E81-5977-44F0-A14A-F8673AEEFF10}">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MY" dirty="0" err="1"/>
            <a:t>membuat</a:t>
          </a:r>
          <a:r>
            <a:rPr lang="en-MY" dirty="0"/>
            <a:t> </a:t>
          </a:r>
          <a:r>
            <a:rPr lang="en-MY" dirty="0" err="1"/>
            <a:t>selenggara</a:t>
          </a:r>
          <a:r>
            <a:rPr lang="en-MY" dirty="0"/>
            <a:t> </a:t>
          </a:r>
          <a:r>
            <a:rPr lang="en-MY" dirty="0" err="1"/>
            <a:t>atau</a:t>
          </a:r>
          <a:r>
            <a:rPr lang="en-MY" dirty="0"/>
            <a:t> </a:t>
          </a:r>
          <a:r>
            <a:rPr lang="en-MY" dirty="0" err="1"/>
            <a:t>membuat</a:t>
          </a:r>
          <a:r>
            <a:rPr lang="en-MY" dirty="0"/>
            <a:t> </a:t>
          </a:r>
          <a:r>
            <a:rPr lang="en-MY" dirty="0" err="1"/>
            <a:t>pelupusan</a:t>
          </a:r>
          <a:r>
            <a:rPr lang="en-MY" dirty="0"/>
            <a:t> </a:t>
          </a:r>
          <a:r>
            <a:rPr lang="en-MY" dirty="0" err="1"/>
            <a:t>aset</a:t>
          </a:r>
          <a:r>
            <a:rPr lang="en-MY" dirty="0"/>
            <a:t> (</a:t>
          </a:r>
          <a:r>
            <a:rPr lang="en-MY" dirty="0" err="1"/>
            <a:t>jika</a:t>
          </a:r>
          <a:r>
            <a:rPr lang="en-MY" dirty="0"/>
            <a:t> </a:t>
          </a:r>
          <a:r>
            <a:rPr lang="en-MY" dirty="0" err="1"/>
            <a:t>tidak</a:t>
          </a:r>
          <a:r>
            <a:rPr lang="en-MY" dirty="0"/>
            <a:t> </a:t>
          </a:r>
          <a:r>
            <a:rPr lang="en-MY" dirty="0" err="1"/>
            <a:t>dapat</a:t>
          </a:r>
          <a:r>
            <a:rPr lang="en-MY" dirty="0"/>
            <a:t> </a:t>
          </a:r>
          <a:r>
            <a:rPr lang="en-MY" dirty="0" err="1"/>
            <a:t>diselenggara</a:t>
          </a:r>
          <a:r>
            <a:rPr lang="en-MY" dirty="0"/>
            <a:t>)</a:t>
          </a:r>
        </a:p>
      </dgm:t>
    </dgm:pt>
    <dgm:pt modelId="{F345D14B-7C60-491F-A5AC-06B26A1C731E}" type="parTrans" cxnId="{5925E641-AE51-40E7-9A69-2E71A18B8E22}">
      <dgm:prSet/>
      <dgm:spPr/>
      <dgm:t>
        <a:bodyPr/>
        <a:lstStyle/>
        <a:p>
          <a:endParaRPr lang="en-MY"/>
        </a:p>
      </dgm:t>
    </dgm:pt>
    <dgm:pt modelId="{45FF1BFD-6906-485F-A19F-7E07697CC2B3}" type="sibTrans" cxnId="{5925E641-AE51-40E7-9A69-2E71A18B8E22}">
      <dgm:prSet/>
      <dgm:spPr/>
      <dgm:t>
        <a:bodyPr/>
        <a:lstStyle/>
        <a:p>
          <a:endParaRPr lang="en-MY"/>
        </a:p>
      </dgm:t>
    </dgm:pt>
    <dgm:pt modelId="{EF0DD575-1EC0-4DB4-8501-79FFAB70FB7F}">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MY" dirty="0"/>
            <a:t>E: </a:t>
          </a:r>
          <a:r>
            <a:rPr lang="en-MY" dirty="0" err="1"/>
            <a:t>Hilang-aset</a:t>
          </a:r>
          <a:r>
            <a:rPr lang="en-MY" dirty="0"/>
            <a:t> Yang </a:t>
          </a:r>
          <a:r>
            <a:rPr lang="en-MY" dirty="0" err="1"/>
            <a:t>Tidak</a:t>
          </a:r>
          <a:r>
            <a:rPr lang="en-MY" dirty="0"/>
            <a:t> </a:t>
          </a:r>
          <a:r>
            <a:rPr lang="en-MY" dirty="0" err="1"/>
            <a:t>Ditemui</a:t>
          </a:r>
          <a:r>
            <a:rPr lang="en-MY" dirty="0"/>
            <a:t> Dimana-mana Lokasi</a:t>
          </a:r>
        </a:p>
      </dgm:t>
    </dgm:pt>
    <dgm:pt modelId="{EE2D0626-4884-4459-BC96-ED9C2A7CFC96}" type="sibTrans" cxnId="{12F9D4B2-3119-4D4D-A7FD-F73D4FB39F9A}">
      <dgm:prSet/>
      <dgm:spPr/>
      <dgm:t>
        <a:bodyPr/>
        <a:lstStyle/>
        <a:p>
          <a:endParaRPr lang="en-MY"/>
        </a:p>
      </dgm:t>
    </dgm:pt>
    <dgm:pt modelId="{9D4B8F38-8CD6-486E-9D85-D2E709413685}" type="parTrans" cxnId="{12F9D4B2-3119-4D4D-A7FD-F73D4FB39F9A}">
      <dgm:prSet/>
      <dgm:spPr/>
      <dgm:t>
        <a:bodyPr/>
        <a:lstStyle/>
        <a:p>
          <a:endParaRPr lang="en-MY"/>
        </a:p>
      </dgm:t>
    </dgm:pt>
    <dgm:pt modelId="{B9A949A6-CD19-40FA-B360-844DE5DE9630}">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MY" dirty="0" err="1"/>
            <a:t>sedia</a:t>
          </a:r>
          <a:r>
            <a:rPr lang="en-MY" dirty="0"/>
            <a:t> </a:t>
          </a:r>
          <a:r>
            <a:rPr lang="en-MY" dirty="0" err="1"/>
            <a:t>laporan</a:t>
          </a:r>
          <a:r>
            <a:rPr lang="en-MY" dirty="0"/>
            <a:t> </a:t>
          </a:r>
          <a:r>
            <a:rPr lang="en-MY" dirty="0" err="1"/>
            <a:t>awal</a:t>
          </a:r>
          <a:r>
            <a:rPr lang="en-MY" dirty="0"/>
            <a:t> </a:t>
          </a:r>
          <a:r>
            <a:rPr lang="en-MY" dirty="0" err="1"/>
            <a:t>kehilangan</a:t>
          </a:r>
          <a:r>
            <a:rPr lang="en-MY" dirty="0"/>
            <a:t> </a:t>
          </a:r>
          <a:r>
            <a:rPr lang="en-MY" dirty="0" err="1"/>
            <a:t>aset</a:t>
          </a:r>
          <a:r>
            <a:rPr lang="en-MY" dirty="0"/>
            <a:t> dan buat </a:t>
          </a:r>
          <a:r>
            <a:rPr lang="en-MY" dirty="0" err="1"/>
            <a:t>laporan</a:t>
          </a:r>
          <a:r>
            <a:rPr lang="en-MY" dirty="0"/>
            <a:t> </a:t>
          </a:r>
          <a:r>
            <a:rPr lang="en-MY" dirty="0" err="1"/>
            <a:t>Bahagian</a:t>
          </a:r>
          <a:r>
            <a:rPr lang="en-MY" dirty="0"/>
            <a:t> </a:t>
          </a:r>
          <a:r>
            <a:rPr lang="en-MY" dirty="0" err="1"/>
            <a:t>Keselamatan</a:t>
          </a:r>
          <a:endParaRPr lang="en-MY" dirty="0"/>
        </a:p>
      </dgm:t>
    </dgm:pt>
    <dgm:pt modelId="{0A2DD523-19F4-43B8-8275-C216BD9A4DCC}" type="parTrans" cxnId="{163E5DF9-4150-48BD-AFC8-6C5B41BAF05F}">
      <dgm:prSet/>
      <dgm:spPr/>
      <dgm:t>
        <a:bodyPr/>
        <a:lstStyle/>
        <a:p>
          <a:endParaRPr lang="en-MY"/>
        </a:p>
      </dgm:t>
    </dgm:pt>
    <dgm:pt modelId="{A22A6A0C-C90F-40FE-AE79-D98E1FB74DD4}" type="sibTrans" cxnId="{163E5DF9-4150-48BD-AFC8-6C5B41BAF05F}">
      <dgm:prSet/>
      <dgm:spPr/>
      <dgm:t>
        <a:bodyPr/>
        <a:lstStyle/>
        <a:p>
          <a:endParaRPr lang="en-MY"/>
        </a:p>
      </dgm:t>
    </dgm:pt>
    <dgm:pt modelId="{EF707915-212A-4738-8214-E4CCBCDCD24A}" type="pres">
      <dgm:prSet presAssocID="{216FE93D-01C9-4287-8126-1D89A4E3ABB1}" presName="Name0" presStyleCnt="0">
        <dgm:presLayoutVars>
          <dgm:chMax/>
          <dgm:chPref val="3"/>
          <dgm:dir/>
          <dgm:animOne val="branch"/>
          <dgm:animLvl val="lvl"/>
        </dgm:presLayoutVars>
      </dgm:prSet>
      <dgm:spPr/>
    </dgm:pt>
    <dgm:pt modelId="{7FA9F0D2-53A1-417E-9CAA-C1DFC12929AB}" type="pres">
      <dgm:prSet presAssocID="{E87B89EA-2EF1-46D9-909C-4905A2A893D9}"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E5985FB-FFB5-4207-912E-8933AB8FDF71}" type="pres">
      <dgm:prSet presAssocID="{E87B89EA-2EF1-46D9-909C-4905A2A893D9}" presName="FirstChild" presStyleLbl="revTx" presStyleIdx="0" presStyleCnt="3">
        <dgm:presLayoutVars>
          <dgm:chMax val="0"/>
          <dgm:chPref val="0"/>
          <dgm:bulletEnabled val="1"/>
        </dgm:presLayoutVars>
      </dgm:prSet>
      <dgm:spPr/>
    </dgm:pt>
    <dgm:pt modelId="{3C3E3985-9C54-4AC2-B8EB-B7F6202EE830}" type="pres">
      <dgm:prSet presAssocID="{E87B89EA-2EF1-46D9-909C-4905A2A893D9}" presName="Parent" presStyleLbl="alignNode1" presStyleIdx="0" presStyleCnt="3">
        <dgm:presLayoutVars>
          <dgm:chMax val="3"/>
          <dgm:chPref val="3"/>
          <dgm:bulletEnabled val="1"/>
        </dgm:presLayoutVars>
      </dgm:prSet>
      <dgm:spPr/>
    </dgm:pt>
    <dgm:pt modelId="{01E11B46-7C16-4F82-99B4-62D0533BD8AC}" type="pres">
      <dgm:prSet presAssocID="{E87B89EA-2EF1-46D9-909C-4905A2A893D9}" presName="Accent" presStyleLbl="parChTrans1D1" presStyleIdx="0" presStyleCnt="3"/>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87CD3FA-E5C4-4A22-8245-DDF247D464B6}" type="pres">
      <dgm:prSet presAssocID="{0DB97982-F4C4-44F4-9B62-A962891F7873}"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445E800-A73E-4E55-A38C-1B4E112D9A31}" type="pres">
      <dgm:prSet presAssocID="{9EF05AAE-941D-47C9-AEFE-E6A55183D270}"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53F15FE-B41F-4EBD-AF26-A89AD900A1AC}" type="pres">
      <dgm:prSet presAssocID="{9EF05AAE-941D-47C9-AEFE-E6A55183D270}" presName="FirstChild" presStyleLbl="revTx" presStyleIdx="1" presStyleCnt="3">
        <dgm:presLayoutVars>
          <dgm:chMax val="0"/>
          <dgm:chPref val="0"/>
          <dgm:bulletEnabled val="1"/>
        </dgm:presLayoutVars>
      </dgm:prSet>
      <dgm:spPr/>
    </dgm:pt>
    <dgm:pt modelId="{A10700C7-90B8-4434-A1B6-94651BA2596C}" type="pres">
      <dgm:prSet presAssocID="{9EF05AAE-941D-47C9-AEFE-E6A55183D270}" presName="Parent" presStyleLbl="alignNode1" presStyleIdx="1" presStyleCnt="3">
        <dgm:presLayoutVars>
          <dgm:chMax val="3"/>
          <dgm:chPref val="3"/>
          <dgm:bulletEnabled val="1"/>
        </dgm:presLayoutVars>
      </dgm:prSet>
      <dgm:spPr/>
    </dgm:pt>
    <dgm:pt modelId="{DD49FF6A-DEF2-4F33-9575-8289B90BA4E6}" type="pres">
      <dgm:prSet presAssocID="{9EF05AAE-941D-47C9-AEFE-E6A55183D270}" presName="Accent" presStyleLbl="parChTrans1D1" presStyleIdx="1" presStyleCnt="3"/>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8EAF5C5-6233-43B1-8DDD-3251405EB7DE}" type="pres">
      <dgm:prSet presAssocID="{6661604B-84CD-41EC-8DC9-72CDAA5E96FB}"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78A8FD5-63AB-4D0F-86C8-E442635B8535}" type="pres">
      <dgm:prSet presAssocID="{EF0DD575-1EC0-4DB4-8501-79FFAB70FB7F}"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B47D8CC-38E3-4097-A91E-C9CBEB6EC8AD}" type="pres">
      <dgm:prSet presAssocID="{EF0DD575-1EC0-4DB4-8501-79FFAB70FB7F}" presName="FirstChild" presStyleLbl="revTx" presStyleIdx="2" presStyleCnt="3">
        <dgm:presLayoutVars>
          <dgm:chMax val="0"/>
          <dgm:chPref val="0"/>
          <dgm:bulletEnabled val="1"/>
        </dgm:presLayoutVars>
      </dgm:prSet>
      <dgm:spPr/>
    </dgm:pt>
    <dgm:pt modelId="{9BFA9995-DCEF-467A-9A44-980DDF9FE68F}" type="pres">
      <dgm:prSet presAssocID="{EF0DD575-1EC0-4DB4-8501-79FFAB70FB7F}" presName="Parent" presStyleLbl="alignNode1" presStyleIdx="2" presStyleCnt="3">
        <dgm:presLayoutVars>
          <dgm:chMax val="3"/>
          <dgm:chPref val="3"/>
          <dgm:bulletEnabled val="1"/>
        </dgm:presLayoutVars>
      </dgm:prSet>
      <dgm:spPr/>
    </dgm:pt>
    <dgm:pt modelId="{06DC6990-F276-4A6C-A3CF-E0C264039527}" type="pres">
      <dgm:prSet presAssocID="{EF0DD575-1EC0-4DB4-8501-79FFAB70FB7F}" presName="Accent" presStyleLbl="parChTrans1D1" presStyleIdx="2" presStyleCnt="3"/>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E127C918-43C0-45CC-8999-E77C861C7452}" srcId="{E87B89EA-2EF1-46D9-909C-4905A2A893D9}" destId="{0920FF63-21A4-4FE9-A74F-69E77A524FA6}" srcOrd="0" destOrd="0" parTransId="{6201628D-9064-4FE1-9418-2245601C1F02}" sibTransId="{82463B72-F0C6-44BB-94FC-0480AD167544}"/>
    <dgm:cxn modelId="{42CE5128-C490-41E8-A56F-C907D1B02BE4}" type="presOf" srcId="{216FE93D-01C9-4287-8126-1D89A4E3ABB1}" destId="{EF707915-212A-4738-8214-E4CCBCDCD24A}" srcOrd="0" destOrd="0" presId="urn:microsoft.com/office/officeart/2011/layout/TabList"/>
    <dgm:cxn modelId="{5925E641-AE51-40E7-9A69-2E71A18B8E22}" srcId="{9EF05AAE-941D-47C9-AEFE-E6A55183D270}" destId="{75D72E81-5977-44F0-A14A-F8673AEEFF10}" srcOrd="0" destOrd="0" parTransId="{F345D14B-7C60-491F-A5AC-06B26A1C731E}" sibTransId="{45FF1BFD-6906-485F-A19F-7E07697CC2B3}"/>
    <dgm:cxn modelId="{63FF8F66-8675-41A3-9C05-A06484C0E932}" srcId="{216FE93D-01C9-4287-8126-1D89A4E3ABB1}" destId="{9EF05AAE-941D-47C9-AEFE-E6A55183D270}" srcOrd="1" destOrd="0" parTransId="{0876F07E-A769-4DD6-889A-D3F1A65CF9DD}" sibTransId="{6661604B-84CD-41EC-8DC9-72CDAA5E96FB}"/>
    <dgm:cxn modelId="{1CC9C268-7C10-44C2-88F7-2B2D8F23A1E6}" type="presOf" srcId="{75D72E81-5977-44F0-A14A-F8673AEEFF10}" destId="{F53F15FE-B41F-4EBD-AF26-A89AD900A1AC}" srcOrd="0" destOrd="0" presId="urn:microsoft.com/office/officeart/2011/layout/TabList"/>
    <dgm:cxn modelId="{6D37B652-B15D-47A1-8621-F2118B8D21DE}" srcId="{216FE93D-01C9-4287-8126-1D89A4E3ABB1}" destId="{E87B89EA-2EF1-46D9-909C-4905A2A893D9}" srcOrd="0" destOrd="0" parTransId="{AA821E17-ED3F-4F71-A80C-890D7F2AB81F}" sibTransId="{0DB97982-F4C4-44F4-9B62-A962891F7873}"/>
    <dgm:cxn modelId="{9E8399A1-B7BB-4E3E-BC59-C9EA36D13E8C}" type="presOf" srcId="{0920FF63-21A4-4FE9-A74F-69E77A524FA6}" destId="{8E5985FB-FFB5-4207-912E-8933AB8FDF71}" srcOrd="0" destOrd="0" presId="urn:microsoft.com/office/officeart/2011/layout/TabList"/>
    <dgm:cxn modelId="{FDBD00A7-9D3F-4C8C-8606-3D651093784C}" type="presOf" srcId="{9EF05AAE-941D-47C9-AEFE-E6A55183D270}" destId="{A10700C7-90B8-4434-A1B6-94651BA2596C}" srcOrd="0" destOrd="0" presId="urn:microsoft.com/office/officeart/2011/layout/TabList"/>
    <dgm:cxn modelId="{12F9D4B2-3119-4D4D-A7FD-F73D4FB39F9A}" srcId="{216FE93D-01C9-4287-8126-1D89A4E3ABB1}" destId="{EF0DD575-1EC0-4DB4-8501-79FFAB70FB7F}" srcOrd="2" destOrd="0" parTransId="{9D4B8F38-8CD6-486E-9D85-D2E709413685}" sibTransId="{EE2D0626-4884-4459-BC96-ED9C2A7CFC96}"/>
    <dgm:cxn modelId="{6E73A2C0-1717-422D-8172-D67177150E6A}" type="presOf" srcId="{E87B89EA-2EF1-46D9-909C-4905A2A893D9}" destId="{3C3E3985-9C54-4AC2-B8EB-B7F6202EE830}" srcOrd="0" destOrd="0" presId="urn:microsoft.com/office/officeart/2011/layout/TabList"/>
    <dgm:cxn modelId="{465536C5-AF69-4CA1-9F67-085A49D75D91}" type="presOf" srcId="{EF0DD575-1EC0-4DB4-8501-79FFAB70FB7F}" destId="{9BFA9995-DCEF-467A-9A44-980DDF9FE68F}" srcOrd="0" destOrd="0" presId="urn:microsoft.com/office/officeart/2011/layout/TabList"/>
    <dgm:cxn modelId="{48702FCC-CE89-4399-8736-C7E81A1B3C89}" type="presOf" srcId="{B9A949A6-CD19-40FA-B360-844DE5DE9630}" destId="{3B47D8CC-38E3-4097-A91E-C9CBEB6EC8AD}" srcOrd="0" destOrd="0" presId="urn:microsoft.com/office/officeart/2011/layout/TabList"/>
    <dgm:cxn modelId="{163E5DF9-4150-48BD-AFC8-6C5B41BAF05F}" srcId="{EF0DD575-1EC0-4DB4-8501-79FFAB70FB7F}" destId="{B9A949A6-CD19-40FA-B360-844DE5DE9630}" srcOrd="0" destOrd="0" parTransId="{0A2DD523-19F4-43B8-8275-C216BD9A4DCC}" sibTransId="{A22A6A0C-C90F-40FE-AE79-D98E1FB74DD4}"/>
    <dgm:cxn modelId="{29E82146-F0E8-4D4B-951D-87BD511CCBB9}" type="presParOf" srcId="{EF707915-212A-4738-8214-E4CCBCDCD24A}" destId="{7FA9F0D2-53A1-417E-9CAA-C1DFC12929AB}" srcOrd="0" destOrd="0" presId="urn:microsoft.com/office/officeart/2011/layout/TabList"/>
    <dgm:cxn modelId="{8AA7664F-7296-4A91-9C3E-4F85EFDBE144}" type="presParOf" srcId="{7FA9F0D2-53A1-417E-9CAA-C1DFC12929AB}" destId="{8E5985FB-FFB5-4207-912E-8933AB8FDF71}" srcOrd="0" destOrd="0" presId="urn:microsoft.com/office/officeart/2011/layout/TabList"/>
    <dgm:cxn modelId="{26391131-61CF-4D55-81B4-DDB601398E36}" type="presParOf" srcId="{7FA9F0D2-53A1-417E-9CAA-C1DFC12929AB}" destId="{3C3E3985-9C54-4AC2-B8EB-B7F6202EE830}" srcOrd="1" destOrd="0" presId="urn:microsoft.com/office/officeart/2011/layout/TabList"/>
    <dgm:cxn modelId="{4FED3694-1263-4B95-842C-4D2C7D20314F}" type="presParOf" srcId="{7FA9F0D2-53A1-417E-9CAA-C1DFC12929AB}" destId="{01E11B46-7C16-4F82-99B4-62D0533BD8AC}" srcOrd="2" destOrd="0" presId="urn:microsoft.com/office/officeart/2011/layout/TabList"/>
    <dgm:cxn modelId="{69EDBFBA-8C21-4B2B-86B9-F7203DE57655}" type="presParOf" srcId="{EF707915-212A-4738-8214-E4CCBCDCD24A}" destId="{C87CD3FA-E5C4-4A22-8245-DDF247D464B6}" srcOrd="1" destOrd="0" presId="urn:microsoft.com/office/officeart/2011/layout/TabList"/>
    <dgm:cxn modelId="{FD8CB9F0-E80A-424B-BFBA-780E69003709}" type="presParOf" srcId="{EF707915-212A-4738-8214-E4CCBCDCD24A}" destId="{3445E800-A73E-4E55-A38C-1B4E112D9A31}" srcOrd="2" destOrd="0" presId="urn:microsoft.com/office/officeart/2011/layout/TabList"/>
    <dgm:cxn modelId="{FDC712D0-F31A-4675-9FC1-D24A5E96B0A6}" type="presParOf" srcId="{3445E800-A73E-4E55-A38C-1B4E112D9A31}" destId="{F53F15FE-B41F-4EBD-AF26-A89AD900A1AC}" srcOrd="0" destOrd="0" presId="urn:microsoft.com/office/officeart/2011/layout/TabList"/>
    <dgm:cxn modelId="{90093DC2-4E6C-4FF2-8C37-66CC4A3FC89E}" type="presParOf" srcId="{3445E800-A73E-4E55-A38C-1B4E112D9A31}" destId="{A10700C7-90B8-4434-A1B6-94651BA2596C}" srcOrd="1" destOrd="0" presId="urn:microsoft.com/office/officeart/2011/layout/TabList"/>
    <dgm:cxn modelId="{02DFE538-04C9-4A83-824E-08BDA4E9260F}" type="presParOf" srcId="{3445E800-A73E-4E55-A38C-1B4E112D9A31}" destId="{DD49FF6A-DEF2-4F33-9575-8289B90BA4E6}" srcOrd="2" destOrd="0" presId="urn:microsoft.com/office/officeart/2011/layout/TabList"/>
    <dgm:cxn modelId="{65968755-0A3F-4554-9CBB-FF772D222187}" type="presParOf" srcId="{EF707915-212A-4738-8214-E4CCBCDCD24A}" destId="{98EAF5C5-6233-43B1-8DDD-3251405EB7DE}" srcOrd="3" destOrd="0" presId="urn:microsoft.com/office/officeart/2011/layout/TabList"/>
    <dgm:cxn modelId="{CA45AC3B-6761-4553-89B0-6B7A6F8E86ED}" type="presParOf" srcId="{EF707915-212A-4738-8214-E4CCBCDCD24A}" destId="{A78A8FD5-63AB-4D0F-86C8-E442635B8535}" srcOrd="4" destOrd="0" presId="urn:microsoft.com/office/officeart/2011/layout/TabList"/>
    <dgm:cxn modelId="{6A967C90-186A-4026-8360-1DE55BBEDF8B}" type="presParOf" srcId="{A78A8FD5-63AB-4D0F-86C8-E442635B8535}" destId="{3B47D8CC-38E3-4097-A91E-C9CBEB6EC8AD}" srcOrd="0" destOrd="0" presId="urn:microsoft.com/office/officeart/2011/layout/TabList"/>
    <dgm:cxn modelId="{85F47DBB-9434-4741-AB83-395BFD3F4FC3}" type="presParOf" srcId="{A78A8FD5-63AB-4D0F-86C8-E442635B8535}" destId="{9BFA9995-DCEF-467A-9A44-980DDF9FE68F}" srcOrd="1" destOrd="0" presId="urn:microsoft.com/office/officeart/2011/layout/TabList"/>
    <dgm:cxn modelId="{2D1D0652-C0CC-447E-80D9-2E9864461A78}" type="presParOf" srcId="{A78A8FD5-63AB-4D0F-86C8-E442635B8535}" destId="{06DC6990-F276-4A6C-A3CF-E0C26403952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9C37D-C85B-4AB7-BF64-E66F9C682261}">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FB9401-5C22-4B6A-BC55-72231469A1E0}">
      <dsp:nvSpPr>
        <dsp:cNvPr id="0" name=""/>
        <dsp:cNvSpPr/>
      </dsp:nvSpPr>
      <dsp:spPr>
        <a:xfrm>
          <a:off x="460128" y="312440"/>
          <a:ext cx="5580684" cy="62520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6257" tIns="40640" rIns="40640" bIns="40640" numCol="1" spcCol="1270" anchor="ctr" anchorCtr="0">
          <a:noAutofit/>
        </a:bodyPr>
        <a:lstStyle/>
        <a:p>
          <a:pPr marL="0" lvl="0" indent="0" algn="l" defTabSz="711200">
            <a:lnSpc>
              <a:spcPct val="90000"/>
            </a:lnSpc>
            <a:spcBef>
              <a:spcPct val="0"/>
            </a:spcBef>
            <a:spcAft>
              <a:spcPct val="35000"/>
            </a:spcAft>
            <a:buNone/>
          </a:pPr>
          <a:r>
            <a:rPr lang="en-MY" sz="1600" kern="1200" dirty="0"/>
            <a:t>RUJUKAN DAN KEDUDUKAN ASET UNIVERSITI</a:t>
          </a:r>
        </a:p>
      </dsp:txBody>
      <dsp:txXfrm>
        <a:off x="460128" y="312440"/>
        <a:ext cx="5580684" cy="625205"/>
      </dsp:txXfrm>
    </dsp:sp>
    <dsp:sp modelId="{C7217B0E-359B-4876-A114-156CBB1CB86C}">
      <dsp:nvSpPr>
        <dsp:cNvPr id="0" name=""/>
        <dsp:cNvSpPr/>
      </dsp:nvSpPr>
      <dsp:spPr>
        <a:xfrm>
          <a:off x="69375" y="234289"/>
          <a:ext cx="781507" cy="781507"/>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46DA11F-3605-4A80-A97D-C026C715E883}">
      <dsp:nvSpPr>
        <dsp:cNvPr id="0" name=""/>
        <dsp:cNvSpPr/>
      </dsp:nvSpPr>
      <dsp:spPr>
        <a:xfrm>
          <a:off x="818573" y="1250411"/>
          <a:ext cx="5222240" cy="625205"/>
        </a:xfrm>
        <a:prstGeom prst="rect">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6257" tIns="40640" rIns="40640" bIns="40640" numCol="1" spcCol="1270" anchor="ctr" anchorCtr="0">
          <a:noAutofit/>
        </a:bodyPr>
        <a:lstStyle/>
        <a:p>
          <a:pPr marL="0" lvl="0" indent="0" algn="l" defTabSz="711200">
            <a:lnSpc>
              <a:spcPct val="90000"/>
            </a:lnSpc>
            <a:spcBef>
              <a:spcPct val="0"/>
            </a:spcBef>
            <a:spcAft>
              <a:spcPct val="35000"/>
            </a:spcAft>
            <a:buNone/>
          </a:pPr>
          <a:r>
            <a:rPr lang="en-MY" sz="1600" kern="1200" dirty="0"/>
            <a:t>PERANAN DAN TANGUNGJAWAB PEGAWAI </a:t>
          </a:r>
        </a:p>
        <a:p>
          <a:pPr marL="0" lvl="0" indent="0" algn="l" defTabSz="711200">
            <a:lnSpc>
              <a:spcPct val="90000"/>
            </a:lnSpc>
            <a:spcBef>
              <a:spcPct val="0"/>
            </a:spcBef>
            <a:spcAft>
              <a:spcPct val="35000"/>
            </a:spcAft>
            <a:buNone/>
          </a:pPr>
          <a:r>
            <a:rPr lang="en-MY" sz="1600" kern="1200" dirty="0"/>
            <a:t>(KETUA PTJ, PEGAWAI UPM &amp; PEGAWAI ASET)</a:t>
          </a:r>
        </a:p>
      </dsp:txBody>
      <dsp:txXfrm>
        <a:off x="818573" y="1250411"/>
        <a:ext cx="5222240" cy="625205"/>
      </dsp:txXfrm>
    </dsp:sp>
    <dsp:sp modelId="{09A5D94E-82EE-417B-8390-9A25606837C4}">
      <dsp:nvSpPr>
        <dsp:cNvPr id="0" name=""/>
        <dsp:cNvSpPr/>
      </dsp:nvSpPr>
      <dsp:spPr>
        <a:xfrm>
          <a:off x="427819" y="1172260"/>
          <a:ext cx="781507" cy="781507"/>
        </a:xfrm>
        <a:prstGeom prst="ellipse">
          <a:avLst/>
        </a:prstGeom>
        <a:solidFill>
          <a:schemeClr val="lt1">
            <a:hueOff val="0"/>
            <a:satOff val="0"/>
            <a:lumOff val="0"/>
            <a:alphaOff val="0"/>
          </a:schemeClr>
        </a:solidFill>
        <a:ln w="6350" cap="flat" cmpd="sng" algn="ctr">
          <a:solidFill>
            <a:schemeClr val="accent4">
              <a:hueOff val="3266964"/>
              <a:satOff val="-13592"/>
              <a:lumOff val="3203"/>
              <a:alphaOff val="0"/>
            </a:schemeClr>
          </a:solidFill>
          <a:prstDash val="solid"/>
          <a:miter lim="800000"/>
        </a:ln>
        <a:effectLst/>
      </dsp:spPr>
      <dsp:style>
        <a:lnRef idx="1">
          <a:scrgbClr r="0" g="0" b="0"/>
        </a:lnRef>
        <a:fillRef idx="1">
          <a:scrgbClr r="0" g="0" b="0"/>
        </a:fillRef>
        <a:effectRef idx="2">
          <a:scrgbClr r="0" g="0" b="0"/>
        </a:effectRef>
        <a:fontRef idx="minor"/>
      </dsp:style>
    </dsp:sp>
    <dsp:sp modelId="{6E3DF4E6-BC64-4C58-A1AE-F287F68E5740}">
      <dsp:nvSpPr>
        <dsp:cNvPr id="0" name=""/>
        <dsp:cNvSpPr/>
      </dsp:nvSpPr>
      <dsp:spPr>
        <a:xfrm>
          <a:off x="818573" y="2188382"/>
          <a:ext cx="5222240" cy="625205"/>
        </a:xfrm>
        <a:prstGeom prst="rect">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6257" tIns="40640" rIns="40640" bIns="40640" numCol="1" spcCol="1270" anchor="ctr" anchorCtr="0">
          <a:noAutofit/>
        </a:bodyPr>
        <a:lstStyle/>
        <a:p>
          <a:pPr marL="0" lvl="0" indent="0" algn="just" defTabSz="711200">
            <a:lnSpc>
              <a:spcPct val="90000"/>
            </a:lnSpc>
            <a:spcBef>
              <a:spcPct val="0"/>
            </a:spcBef>
            <a:spcAft>
              <a:spcPct val="35000"/>
            </a:spcAft>
            <a:buNone/>
          </a:pPr>
          <a:r>
            <a:rPr lang="en-MY" sz="1600" kern="1200" dirty="0"/>
            <a:t>PROSES PENGURUSAN ASET (PEMERIKSAAN ASET &amp; PEMANTAUAN ASET PEGAWAI BERSARA) </a:t>
          </a:r>
        </a:p>
      </dsp:txBody>
      <dsp:txXfrm>
        <a:off x="818573" y="2188382"/>
        <a:ext cx="5222240" cy="625205"/>
      </dsp:txXfrm>
    </dsp:sp>
    <dsp:sp modelId="{8E3D745B-B945-4B5F-9D79-65B310A9D3D1}">
      <dsp:nvSpPr>
        <dsp:cNvPr id="0" name=""/>
        <dsp:cNvSpPr/>
      </dsp:nvSpPr>
      <dsp:spPr>
        <a:xfrm>
          <a:off x="427819" y="2110232"/>
          <a:ext cx="781507" cy="781507"/>
        </a:xfrm>
        <a:prstGeom prst="ellipse">
          <a:avLst/>
        </a:prstGeom>
        <a:solidFill>
          <a:schemeClr val="lt1">
            <a:hueOff val="0"/>
            <a:satOff val="0"/>
            <a:lumOff val="0"/>
            <a:alphaOff val="0"/>
          </a:schemeClr>
        </a:solidFill>
        <a:ln w="6350" cap="flat" cmpd="sng" algn="ctr">
          <a:solidFill>
            <a:schemeClr val="accent4">
              <a:hueOff val="6533927"/>
              <a:satOff val="-27185"/>
              <a:lumOff val="6405"/>
              <a:alphaOff val="0"/>
            </a:schemeClr>
          </a:solidFill>
          <a:prstDash val="solid"/>
          <a:miter lim="800000"/>
        </a:ln>
        <a:effectLst/>
      </dsp:spPr>
      <dsp:style>
        <a:lnRef idx="1">
          <a:scrgbClr r="0" g="0" b="0"/>
        </a:lnRef>
        <a:fillRef idx="1">
          <a:scrgbClr r="0" g="0" b="0"/>
        </a:fillRef>
        <a:effectRef idx="2">
          <a:scrgbClr r="0" g="0" b="0"/>
        </a:effectRef>
        <a:fontRef idx="minor"/>
      </dsp:style>
    </dsp:sp>
    <dsp:sp modelId="{6B386F5E-2288-48DC-8D60-D5DA1B6BAFC5}">
      <dsp:nvSpPr>
        <dsp:cNvPr id="0" name=""/>
        <dsp:cNvSpPr/>
      </dsp:nvSpPr>
      <dsp:spPr>
        <a:xfrm>
          <a:off x="460128" y="3126353"/>
          <a:ext cx="5580684" cy="625205"/>
        </a:xfrm>
        <a:prstGeom prst="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6257" tIns="40640" rIns="40640" bIns="40640" numCol="1" spcCol="1270" anchor="ctr" anchorCtr="0">
          <a:noAutofit/>
        </a:bodyPr>
        <a:lstStyle/>
        <a:p>
          <a:pPr marL="0" lvl="0" indent="0" algn="just" defTabSz="711200">
            <a:lnSpc>
              <a:spcPct val="90000"/>
            </a:lnSpc>
            <a:spcBef>
              <a:spcPct val="0"/>
            </a:spcBef>
            <a:spcAft>
              <a:spcPct val="35000"/>
            </a:spcAft>
            <a:buNone/>
          </a:pPr>
          <a:r>
            <a:rPr lang="en-MY" sz="1600" kern="1200" dirty="0"/>
            <a:t>ISU AUDIT BERKAITAN PENGURUSAN ASET</a:t>
          </a:r>
        </a:p>
      </dsp:txBody>
      <dsp:txXfrm>
        <a:off x="460128" y="3126353"/>
        <a:ext cx="5580684" cy="625205"/>
      </dsp:txXfrm>
    </dsp:sp>
    <dsp:sp modelId="{C0D8755D-640D-481F-BE6B-9A5C4239E169}">
      <dsp:nvSpPr>
        <dsp:cNvPr id="0" name=""/>
        <dsp:cNvSpPr/>
      </dsp:nvSpPr>
      <dsp:spPr>
        <a:xfrm>
          <a:off x="69375" y="3048203"/>
          <a:ext cx="781507" cy="781507"/>
        </a:xfrm>
        <a:prstGeom prst="ellipse">
          <a:avLst/>
        </a:prstGeom>
        <a:solidFill>
          <a:schemeClr val="lt1">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C6990-F276-4A6C-A3CF-E0C264039527}">
      <dsp:nvSpPr>
        <dsp:cNvPr id="0" name=""/>
        <dsp:cNvSpPr/>
      </dsp:nvSpPr>
      <dsp:spPr>
        <a:xfrm>
          <a:off x="0" y="3108855"/>
          <a:ext cx="7100515" cy="0"/>
        </a:xfrm>
        <a:prstGeom prst="line">
          <a:avLst/>
        </a:prstGeom>
        <a:no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0">
          <a:scrgbClr r="0" g="0" b="0"/>
        </a:fillRef>
        <a:effectRef idx="0">
          <a:scrgbClr r="0" g="0" b="0"/>
        </a:effectRef>
        <a:fontRef idx="minor"/>
      </dsp:style>
    </dsp:sp>
    <dsp:sp modelId="{DD49FF6A-DEF2-4F33-9575-8289B90BA4E6}">
      <dsp:nvSpPr>
        <dsp:cNvPr id="0" name=""/>
        <dsp:cNvSpPr/>
      </dsp:nvSpPr>
      <dsp:spPr>
        <a:xfrm>
          <a:off x="0" y="2055891"/>
          <a:ext cx="7100515" cy="0"/>
        </a:xfrm>
        <a:prstGeom prst="line">
          <a:avLst/>
        </a:prstGeom>
        <a:no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0">
          <a:scrgbClr r="0" g="0" b="0"/>
        </a:fillRef>
        <a:effectRef idx="0">
          <a:scrgbClr r="0" g="0" b="0"/>
        </a:effectRef>
        <a:fontRef idx="minor"/>
      </dsp:style>
    </dsp:sp>
    <dsp:sp modelId="{01E11B46-7C16-4F82-99B4-62D0533BD8AC}">
      <dsp:nvSpPr>
        <dsp:cNvPr id="0" name=""/>
        <dsp:cNvSpPr/>
      </dsp:nvSpPr>
      <dsp:spPr>
        <a:xfrm>
          <a:off x="0" y="1002927"/>
          <a:ext cx="7100515" cy="0"/>
        </a:xfrm>
        <a:prstGeom prst="line">
          <a:avLst/>
        </a:prstGeom>
        <a:no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0">
          <a:scrgbClr r="0" g="0" b="0"/>
        </a:fillRef>
        <a:effectRef idx="0">
          <a:scrgbClr r="0" g="0" b="0"/>
        </a:effectRef>
        <a:fontRef idx="minor"/>
      </dsp:style>
    </dsp:sp>
    <dsp:sp modelId="{8E5985FB-FFB5-4207-912E-8933AB8FDF71}">
      <dsp:nvSpPr>
        <dsp:cNvPr id="0" name=""/>
        <dsp:cNvSpPr/>
      </dsp:nvSpPr>
      <dsp:spPr>
        <a:xfrm>
          <a:off x="1846133" y="104"/>
          <a:ext cx="5254381" cy="1002822"/>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MY" sz="1600" kern="1200" dirty="0" err="1"/>
            <a:t>menilai</a:t>
          </a:r>
          <a:r>
            <a:rPr lang="en-MY" sz="1600" kern="1200" dirty="0"/>
            <a:t> </a:t>
          </a:r>
          <a:r>
            <a:rPr lang="en-MY" sz="1600" kern="1200" dirty="0" err="1"/>
            <a:t>semula</a:t>
          </a:r>
          <a:r>
            <a:rPr lang="en-MY" sz="1600" kern="1200" dirty="0"/>
            <a:t> </a:t>
          </a:r>
          <a:r>
            <a:rPr lang="en-MY" sz="1600" kern="1200" dirty="0" err="1"/>
            <a:t>keperluan</a:t>
          </a:r>
          <a:r>
            <a:rPr lang="en-MY" sz="1600" kern="1200" dirty="0"/>
            <a:t> </a:t>
          </a:r>
          <a:r>
            <a:rPr lang="en-MY" sz="1600" kern="1200" dirty="0" err="1"/>
            <a:t>aset</a:t>
          </a:r>
          <a:r>
            <a:rPr lang="en-MY" sz="1600" kern="1200" dirty="0"/>
            <a:t> dan </a:t>
          </a:r>
          <a:r>
            <a:rPr lang="en-MY" sz="1600" kern="1200" dirty="0" err="1"/>
            <a:t>membuat</a:t>
          </a:r>
          <a:r>
            <a:rPr lang="en-MY" sz="1600" kern="1200" dirty="0"/>
            <a:t> </a:t>
          </a:r>
          <a:r>
            <a:rPr lang="en-MY" sz="1600" kern="1200" dirty="0" err="1"/>
            <a:t>penyerahan</a:t>
          </a:r>
          <a:r>
            <a:rPr lang="en-MY" sz="1600" kern="1200" dirty="0"/>
            <a:t> </a:t>
          </a:r>
          <a:r>
            <a:rPr lang="en-MY" sz="1600" kern="1200" dirty="0" err="1"/>
            <a:t>aset</a:t>
          </a:r>
          <a:r>
            <a:rPr lang="en-MY" sz="1600" kern="1200" dirty="0"/>
            <a:t> </a:t>
          </a:r>
          <a:r>
            <a:rPr lang="en-MY" sz="1600" kern="1200" dirty="0" err="1"/>
            <a:t>kepada</a:t>
          </a:r>
          <a:r>
            <a:rPr lang="en-MY" sz="1600" kern="1200" dirty="0"/>
            <a:t> PTJ lain (</a:t>
          </a:r>
          <a:r>
            <a:rPr lang="en-MY" sz="1600" kern="1200" dirty="0" err="1"/>
            <a:t>jika</a:t>
          </a:r>
          <a:r>
            <a:rPr lang="en-MY" sz="1600" kern="1200" dirty="0"/>
            <a:t> </a:t>
          </a:r>
          <a:r>
            <a:rPr lang="en-MY" sz="1600" kern="1200" dirty="0" err="1"/>
            <a:t>perlu</a:t>
          </a:r>
          <a:r>
            <a:rPr lang="en-MY" sz="1600" kern="1200" dirty="0"/>
            <a:t>) </a:t>
          </a:r>
          <a:r>
            <a:rPr lang="en-MY" sz="1600" kern="1200" dirty="0" err="1"/>
            <a:t>atau</a:t>
          </a:r>
          <a:r>
            <a:rPr lang="en-MY" sz="1600" kern="1200" dirty="0"/>
            <a:t> </a:t>
          </a:r>
          <a:r>
            <a:rPr lang="en-MY" sz="1600" kern="1200" dirty="0" err="1"/>
            <a:t>menyumbang</a:t>
          </a:r>
          <a:r>
            <a:rPr lang="en-MY" sz="1600" kern="1200" dirty="0"/>
            <a:t> </a:t>
          </a:r>
          <a:r>
            <a:rPr lang="en-MY" sz="1600" kern="1200" dirty="0" err="1"/>
            <a:t>aset</a:t>
          </a:r>
          <a:r>
            <a:rPr lang="en-MY" sz="1600" kern="1200" dirty="0"/>
            <a:t> </a:t>
          </a:r>
          <a:r>
            <a:rPr lang="en-MY" sz="1600" kern="1200" dirty="0" err="1"/>
            <a:t>kepada</a:t>
          </a:r>
          <a:r>
            <a:rPr lang="en-MY" sz="1600" kern="1200" dirty="0"/>
            <a:t> </a:t>
          </a:r>
          <a:r>
            <a:rPr lang="en-MY" sz="1600" kern="1200" dirty="0" err="1"/>
            <a:t>agensi</a:t>
          </a:r>
          <a:r>
            <a:rPr lang="en-MY" sz="1600" kern="1200" dirty="0"/>
            <a:t> yang </a:t>
          </a:r>
          <a:r>
            <a:rPr lang="en-MY" sz="1600" kern="1200" dirty="0" err="1"/>
            <a:t>memerlukan</a:t>
          </a:r>
          <a:r>
            <a:rPr lang="en-MY" sz="1600" kern="1200" dirty="0"/>
            <a:t>.</a:t>
          </a:r>
        </a:p>
      </dsp:txBody>
      <dsp:txXfrm>
        <a:off x="1846133" y="104"/>
        <a:ext cx="5254381" cy="1002822"/>
      </dsp:txXfrm>
    </dsp:sp>
    <dsp:sp modelId="{3C3E3985-9C54-4AC2-B8EB-B7F6202EE830}">
      <dsp:nvSpPr>
        <dsp:cNvPr id="0" name=""/>
        <dsp:cNvSpPr/>
      </dsp:nvSpPr>
      <dsp:spPr>
        <a:xfrm>
          <a:off x="0" y="104"/>
          <a:ext cx="1846133" cy="1002822"/>
        </a:xfrm>
        <a:prstGeom prst="round2SameRect">
          <a:avLst>
            <a:gd name="adj1" fmla="val 16670"/>
            <a:gd name="adj2" fmla="val 0"/>
          </a:avLst>
        </a:prstGeom>
        <a:solidFill>
          <a:schemeClr val="accent4">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MY" sz="1600" kern="1200" dirty="0"/>
            <a:t>B: </a:t>
          </a:r>
          <a:r>
            <a:rPr lang="en-MY" sz="1600" kern="1200" dirty="0" err="1"/>
            <a:t>Tidak</a:t>
          </a:r>
          <a:r>
            <a:rPr lang="en-MY" sz="1600" kern="1200" dirty="0"/>
            <a:t> </a:t>
          </a:r>
          <a:r>
            <a:rPr lang="en-MY" sz="1600" kern="1200" dirty="0" err="1"/>
            <a:t>Digunakan-aset</a:t>
          </a:r>
          <a:r>
            <a:rPr lang="en-MY" sz="1600" kern="1200" dirty="0"/>
            <a:t> </a:t>
          </a:r>
          <a:r>
            <a:rPr lang="en-MY" sz="1600" kern="1200" dirty="0" err="1"/>
            <a:t>Dibeli</a:t>
          </a:r>
          <a:r>
            <a:rPr lang="en-MY" sz="1600" kern="1200" dirty="0"/>
            <a:t> </a:t>
          </a:r>
          <a:r>
            <a:rPr lang="en-MY" sz="1600" kern="1200" dirty="0" err="1"/>
            <a:t>Tetapi</a:t>
          </a:r>
          <a:r>
            <a:rPr lang="en-MY" sz="1600" kern="1200" dirty="0"/>
            <a:t> </a:t>
          </a:r>
          <a:r>
            <a:rPr lang="en-MY" sz="1600" kern="1200" dirty="0" err="1"/>
            <a:t>Disimpan</a:t>
          </a:r>
          <a:r>
            <a:rPr lang="en-MY" sz="1600" kern="1200" dirty="0"/>
            <a:t>/</a:t>
          </a:r>
          <a:r>
            <a:rPr lang="en-MY" sz="1600" kern="1200" dirty="0" err="1"/>
            <a:t>Tidak</a:t>
          </a:r>
          <a:r>
            <a:rPr lang="en-MY" sz="1600" kern="1200" dirty="0"/>
            <a:t> </a:t>
          </a:r>
          <a:r>
            <a:rPr lang="en-MY" sz="1600" kern="1200" dirty="0" err="1"/>
            <a:t>Digunakan</a:t>
          </a:r>
          <a:endParaRPr lang="en-MY" sz="1600" kern="1200" dirty="0"/>
        </a:p>
      </dsp:txBody>
      <dsp:txXfrm>
        <a:off x="48963" y="49067"/>
        <a:ext cx="1748207" cy="953859"/>
      </dsp:txXfrm>
    </dsp:sp>
    <dsp:sp modelId="{F53F15FE-B41F-4EBD-AF26-A89AD900A1AC}">
      <dsp:nvSpPr>
        <dsp:cNvPr id="0" name=""/>
        <dsp:cNvSpPr/>
      </dsp:nvSpPr>
      <dsp:spPr>
        <a:xfrm>
          <a:off x="1846133" y="1053068"/>
          <a:ext cx="5254381" cy="1002822"/>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MY" sz="1600" kern="1200" dirty="0" err="1"/>
            <a:t>membuat</a:t>
          </a:r>
          <a:r>
            <a:rPr lang="en-MY" sz="1600" kern="1200" dirty="0"/>
            <a:t> </a:t>
          </a:r>
          <a:r>
            <a:rPr lang="en-MY" sz="1600" kern="1200" dirty="0" err="1"/>
            <a:t>selenggara</a:t>
          </a:r>
          <a:r>
            <a:rPr lang="en-MY" sz="1600" kern="1200" dirty="0"/>
            <a:t> </a:t>
          </a:r>
          <a:r>
            <a:rPr lang="en-MY" sz="1600" kern="1200" dirty="0" err="1"/>
            <a:t>atau</a:t>
          </a:r>
          <a:r>
            <a:rPr lang="en-MY" sz="1600" kern="1200" dirty="0"/>
            <a:t> </a:t>
          </a:r>
          <a:r>
            <a:rPr lang="en-MY" sz="1600" kern="1200" dirty="0" err="1"/>
            <a:t>membuat</a:t>
          </a:r>
          <a:r>
            <a:rPr lang="en-MY" sz="1600" kern="1200" dirty="0"/>
            <a:t> </a:t>
          </a:r>
          <a:r>
            <a:rPr lang="en-MY" sz="1600" kern="1200" dirty="0" err="1"/>
            <a:t>pelupusan</a:t>
          </a:r>
          <a:r>
            <a:rPr lang="en-MY" sz="1600" kern="1200" dirty="0"/>
            <a:t> </a:t>
          </a:r>
          <a:r>
            <a:rPr lang="en-MY" sz="1600" kern="1200" dirty="0" err="1"/>
            <a:t>aset</a:t>
          </a:r>
          <a:r>
            <a:rPr lang="en-MY" sz="1600" kern="1200" dirty="0"/>
            <a:t> (</a:t>
          </a:r>
          <a:r>
            <a:rPr lang="en-MY" sz="1600" kern="1200" dirty="0" err="1"/>
            <a:t>jika</a:t>
          </a:r>
          <a:r>
            <a:rPr lang="en-MY" sz="1600" kern="1200" dirty="0"/>
            <a:t> </a:t>
          </a:r>
          <a:r>
            <a:rPr lang="en-MY" sz="1600" kern="1200" dirty="0" err="1"/>
            <a:t>tidak</a:t>
          </a:r>
          <a:r>
            <a:rPr lang="en-MY" sz="1600" kern="1200" dirty="0"/>
            <a:t> </a:t>
          </a:r>
          <a:r>
            <a:rPr lang="en-MY" sz="1600" kern="1200" dirty="0" err="1"/>
            <a:t>dapat</a:t>
          </a:r>
          <a:r>
            <a:rPr lang="en-MY" sz="1600" kern="1200" dirty="0"/>
            <a:t> </a:t>
          </a:r>
          <a:r>
            <a:rPr lang="en-MY" sz="1600" kern="1200" dirty="0" err="1"/>
            <a:t>diselenggara</a:t>
          </a:r>
          <a:r>
            <a:rPr lang="en-MY" sz="1600" kern="1200" dirty="0"/>
            <a:t>)</a:t>
          </a:r>
        </a:p>
      </dsp:txBody>
      <dsp:txXfrm>
        <a:off x="1846133" y="1053068"/>
        <a:ext cx="5254381" cy="1002822"/>
      </dsp:txXfrm>
    </dsp:sp>
    <dsp:sp modelId="{A10700C7-90B8-4434-A1B6-94651BA2596C}">
      <dsp:nvSpPr>
        <dsp:cNvPr id="0" name=""/>
        <dsp:cNvSpPr/>
      </dsp:nvSpPr>
      <dsp:spPr>
        <a:xfrm>
          <a:off x="0" y="1053068"/>
          <a:ext cx="1846133" cy="1002822"/>
        </a:xfrm>
        <a:prstGeom prst="round2SameRect">
          <a:avLst>
            <a:gd name="adj1" fmla="val 16670"/>
            <a:gd name="adj2" fmla="val 0"/>
          </a:avLst>
        </a:prstGeom>
        <a:solidFill>
          <a:schemeClr val="accent4">
            <a:hueOff val="4900445"/>
            <a:satOff val="-20388"/>
            <a:lumOff val="4804"/>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MY" sz="1600" kern="1200" dirty="0"/>
            <a:t>C: </a:t>
          </a:r>
          <a:r>
            <a:rPr lang="en-MY" sz="1600" kern="1200" dirty="0" err="1"/>
            <a:t>Perlu</a:t>
          </a:r>
          <a:r>
            <a:rPr lang="en-MY" sz="1600" kern="1200" dirty="0"/>
            <a:t> </a:t>
          </a:r>
          <a:r>
            <a:rPr lang="en-MY" sz="1600" kern="1200" dirty="0" err="1"/>
            <a:t>Pembaikan-aset</a:t>
          </a:r>
          <a:r>
            <a:rPr lang="en-MY" sz="1600" kern="1200" dirty="0"/>
            <a:t> Yang </a:t>
          </a:r>
          <a:r>
            <a:rPr lang="en-MY" sz="1600" kern="1200" dirty="0" err="1"/>
            <a:t>Rosak</a:t>
          </a:r>
          <a:r>
            <a:rPr lang="en-MY" sz="1600" kern="1200" dirty="0"/>
            <a:t> </a:t>
          </a:r>
        </a:p>
      </dsp:txBody>
      <dsp:txXfrm>
        <a:off x="48963" y="1102031"/>
        <a:ext cx="1748207" cy="953859"/>
      </dsp:txXfrm>
    </dsp:sp>
    <dsp:sp modelId="{3B47D8CC-38E3-4097-A91E-C9CBEB6EC8AD}">
      <dsp:nvSpPr>
        <dsp:cNvPr id="0" name=""/>
        <dsp:cNvSpPr/>
      </dsp:nvSpPr>
      <dsp:spPr>
        <a:xfrm>
          <a:off x="1846133" y="2106032"/>
          <a:ext cx="5254381" cy="1002822"/>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MY" sz="1600" kern="1200" dirty="0" err="1"/>
            <a:t>sedia</a:t>
          </a:r>
          <a:r>
            <a:rPr lang="en-MY" sz="1600" kern="1200" dirty="0"/>
            <a:t> </a:t>
          </a:r>
          <a:r>
            <a:rPr lang="en-MY" sz="1600" kern="1200" dirty="0" err="1"/>
            <a:t>laporan</a:t>
          </a:r>
          <a:r>
            <a:rPr lang="en-MY" sz="1600" kern="1200" dirty="0"/>
            <a:t> </a:t>
          </a:r>
          <a:r>
            <a:rPr lang="en-MY" sz="1600" kern="1200" dirty="0" err="1"/>
            <a:t>awal</a:t>
          </a:r>
          <a:r>
            <a:rPr lang="en-MY" sz="1600" kern="1200" dirty="0"/>
            <a:t> </a:t>
          </a:r>
          <a:r>
            <a:rPr lang="en-MY" sz="1600" kern="1200" dirty="0" err="1"/>
            <a:t>kehilangan</a:t>
          </a:r>
          <a:r>
            <a:rPr lang="en-MY" sz="1600" kern="1200" dirty="0"/>
            <a:t> </a:t>
          </a:r>
          <a:r>
            <a:rPr lang="en-MY" sz="1600" kern="1200" dirty="0" err="1"/>
            <a:t>aset</a:t>
          </a:r>
          <a:r>
            <a:rPr lang="en-MY" sz="1600" kern="1200" dirty="0"/>
            <a:t> dan buat </a:t>
          </a:r>
          <a:r>
            <a:rPr lang="en-MY" sz="1600" kern="1200" dirty="0" err="1"/>
            <a:t>laporan</a:t>
          </a:r>
          <a:r>
            <a:rPr lang="en-MY" sz="1600" kern="1200" dirty="0"/>
            <a:t> </a:t>
          </a:r>
          <a:r>
            <a:rPr lang="en-MY" sz="1600" kern="1200" dirty="0" err="1"/>
            <a:t>Bahagian</a:t>
          </a:r>
          <a:r>
            <a:rPr lang="en-MY" sz="1600" kern="1200" dirty="0"/>
            <a:t> </a:t>
          </a:r>
          <a:r>
            <a:rPr lang="en-MY" sz="1600" kern="1200" dirty="0" err="1"/>
            <a:t>Keselamatan</a:t>
          </a:r>
          <a:endParaRPr lang="en-MY" sz="1600" kern="1200" dirty="0"/>
        </a:p>
      </dsp:txBody>
      <dsp:txXfrm>
        <a:off x="1846133" y="2106032"/>
        <a:ext cx="5254381" cy="1002822"/>
      </dsp:txXfrm>
    </dsp:sp>
    <dsp:sp modelId="{9BFA9995-DCEF-467A-9A44-980DDF9FE68F}">
      <dsp:nvSpPr>
        <dsp:cNvPr id="0" name=""/>
        <dsp:cNvSpPr/>
      </dsp:nvSpPr>
      <dsp:spPr>
        <a:xfrm>
          <a:off x="0" y="2106032"/>
          <a:ext cx="1846133" cy="1002822"/>
        </a:xfrm>
        <a:prstGeom prst="round2SameRect">
          <a:avLst>
            <a:gd name="adj1" fmla="val 16670"/>
            <a:gd name="adj2" fmla="val 0"/>
          </a:avLst>
        </a:prstGeom>
        <a:solidFill>
          <a:schemeClr val="accent4">
            <a:hueOff val="9800891"/>
            <a:satOff val="-40777"/>
            <a:lumOff val="9608"/>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MY" sz="1600" kern="1200" dirty="0"/>
            <a:t>E: </a:t>
          </a:r>
          <a:r>
            <a:rPr lang="en-MY" sz="1600" kern="1200" dirty="0" err="1"/>
            <a:t>Hilang-aset</a:t>
          </a:r>
          <a:r>
            <a:rPr lang="en-MY" sz="1600" kern="1200" dirty="0"/>
            <a:t> Yang </a:t>
          </a:r>
          <a:r>
            <a:rPr lang="en-MY" sz="1600" kern="1200" dirty="0" err="1"/>
            <a:t>Tidak</a:t>
          </a:r>
          <a:r>
            <a:rPr lang="en-MY" sz="1600" kern="1200" dirty="0"/>
            <a:t> </a:t>
          </a:r>
          <a:r>
            <a:rPr lang="en-MY" sz="1600" kern="1200" dirty="0" err="1"/>
            <a:t>Ditemui</a:t>
          </a:r>
          <a:r>
            <a:rPr lang="en-MY" sz="1600" kern="1200" dirty="0"/>
            <a:t> Dimana-mana Lokasi</a:t>
          </a:r>
        </a:p>
      </dsp:txBody>
      <dsp:txXfrm>
        <a:off x="48963" y="2154995"/>
        <a:ext cx="1748207" cy="95385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CCD5E1-38DE-0147-8572-DF4F5CD5A348}"/>
              </a:ext>
            </a:extLst>
          </p:cNvPr>
          <p:cNvSpPr>
            <a:spLocks noGrp="1"/>
          </p:cNvSpPr>
          <p:nvPr>
            <p:ph type="hdr" sz="quarter"/>
          </p:nvPr>
        </p:nvSpPr>
        <p:spPr>
          <a:xfrm>
            <a:off x="0" y="1"/>
            <a:ext cx="3038604" cy="466752"/>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574ECF-6586-234C-BA8F-28FCDAE1A58E}"/>
              </a:ext>
            </a:extLst>
          </p:cNvPr>
          <p:cNvSpPr>
            <a:spLocks noGrp="1"/>
          </p:cNvSpPr>
          <p:nvPr>
            <p:ph type="dt" sz="quarter" idx="1"/>
          </p:nvPr>
        </p:nvSpPr>
        <p:spPr>
          <a:xfrm>
            <a:off x="3970159" y="1"/>
            <a:ext cx="3038604" cy="466752"/>
          </a:xfrm>
          <a:prstGeom prst="rect">
            <a:avLst/>
          </a:prstGeom>
        </p:spPr>
        <p:txBody>
          <a:bodyPr vert="horz" lIns="91440" tIns="45720" rIns="91440" bIns="45720" rtlCol="0"/>
          <a:lstStyle>
            <a:lvl1pPr algn="r">
              <a:defRPr sz="1200"/>
            </a:lvl1pPr>
          </a:lstStyle>
          <a:p>
            <a:fld id="{992C2204-6E11-A04F-8201-E39EF8E7F10D}" type="datetimeFigureOut">
              <a:rPr lang="en-US" smtClean="0"/>
              <a:t>8/9/2022</a:t>
            </a:fld>
            <a:endParaRPr lang="en-US"/>
          </a:p>
        </p:txBody>
      </p:sp>
      <p:sp>
        <p:nvSpPr>
          <p:cNvPr id="4" name="Footer Placeholder 3">
            <a:extLst>
              <a:ext uri="{FF2B5EF4-FFF2-40B4-BE49-F238E27FC236}">
                <a16:creationId xmlns:a16="http://schemas.microsoft.com/office/drawing/2014/main" id="{C8BA4AE6-1B2B-8842-BD3B-C3D3F28F39A4}"/>
              </a:ext>
            </a:extLst>
          </p:cNvPr>
          <p:cNvSpPr>
            <a:spLocks noGrp="1"/>
          </p:cNvSpPr>
          <p:nvPr>
            <p:ph type="ftr" sz="quarter" idx="2"/>
          </p:nvPr>
        </p:nvSpPr>
        <p:spPr>
          <a:xfrm>
            <a:off x="0" y="8829648"/>
            <a:ext cx="3038604" cy="46675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78507C-1B62-454F-B813-48D0FE6D251A}"/>
              </a:ext>
            </a:extLst>
          </p:cNvPr>
          <p:cNvSpPr>
            <a:spLocks noGrp="1"/>
          </p:cNvSpPr>
          <p:nvPr>
            <p:ph type="sldNum" sz="quarter" idx="3"/>
          </p:nvPr>
        </p:nvSpPr>
        <p:spPr>
          <a:xfrm>
            <a:off x="3970159" y="8829648"/>
            <a:ext cx="3038604" cy="466752"/>
          </a:xfrm>
          <a:prstGeom prst="rect">
            <a:avLst/>
          </a:prstGeom>
        </p:spPr>
        <p:txBody>
          <a:bodyPr vert="horz" lIns="91440" tIns="45720" rIns="91440" bIns="45720" rtlCol="0" anchor="b"/>
          <a:lstStyle>
            <a:lvl1pPr algn="r">
              <a:defRPr sz="1200"/>
            </a:lvl1pPr>
          </a:lstStyle>
          <a:p>
            <a:fld id="{CA757148-096F-A141-AF83-9644AC6A76FC}" type="slidenum">
              <a:rPr lang="en-US" smtClean="0"/>
              <a:t>‹#›</a:t>
            </a:fld>
            <a:endParaRPr lang="en-US"/>
          </a:p>
        </p:txBody>
      </p:sp>
    </p:spTree>
    <p:extLst>
      <p:ext uri="{BB962C8B-B14F-4D97-AF65-F5344CB8AC3E}">
        <p14:creationId xmlns:p14="http://schemas.microsoft.com/office/powerpoint/2010/main" val="23019384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ACEFECA8-6AF9-1844-9415-78A64FDB124C}" type="datetimeFigureOut">
              <a:rPr lang="en-US" smtClean="0"/>
              <a:t>8/9/2022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2461F02A-C67E-D64A-B99E-0F53631D2242}" type="slidenum">
              <a:rPr lang="en-US" smtClean="0"/>
              <a:t>‹#›</a:t>
            </a:fld>
            <a:endParaRPr lang="en-US"/>
          </a:p>
        </p:txBody>
      </p:sp>
    </p:spTree>
    <p:extLst>
      <p:ext uri="{BB962C8B-B14F-4D97-AF65-F5344CB8AC3E}">
        <p14:creationId xmlns:p14="http://schemas.microsoft.com/office/powerpoint/2010/main" val="14863106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B816B-E79C-456D-86C0-0A5913EB9FE5}" type="slidenum">
              <a:rPr lang="en-US" smtClean="0"/>
              <a:t>4</a:t>
            </a:fld>
            <a:endParaRPr lang="en-US"/>
          </a:p>
        </p:txBody>
      </p:sp>
      <p:sp>
        <p:nvSpPr>
          <p:cNvPr id="5" name="Footer Placeholder 4">
            <a:extLst>
              <a:ext uri="{FF2B5EF4-FFF2-40B4-BE49-F238E27FC236}">
                <a16:creationId xmlns:a16="http://schemas.microsoft.com/office/drawing/2014/main" id="{A43344C3-A407-4CE6-B1E2-B4781E13389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856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845E-66B3-4C48-B6C1-462C20A633C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ms-MY"/>
          </a:p>
        </p:txBody>
      </p:sp>
      <p:sp>
        <p:nvSpPr>
          <p:cNvPr id="3" name="Subtitle 2">
            <a:extLst>
              <a:ext uri="{FF2B5EF4-FFF2-40B4-BE49-F238E27FC236}">
                <a16:creationId xmlns:a16="http://schemas.microsoft.com/office/drawing/2014/main" id="{B9883D5C-B9B8-48AE-8BE3-5CFA843A50D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ms-MY"/>
          </a:p>
        </p:txBody>
      </p:sp>
      <p:sp>
        <p:nvSpPr>
          <p:cNvPr id="4" name="Date Placeholder 3">
            <a:extLst>
              <a:ext uri="{FF2B5EF4-FFF2-40B4-BE49-F238E27FC236}">
                <a16:creationId xmlns:a16="http://schemas.microsoft.com/office/drawing/2014/main" id="{A7516AB3-0F02-404A-A06E-2F3E8F90136F}"/>
              </a:ext>
            </a:extLst>
          </p:cNvPr>
          <p:cNvSpPr>
            <a:spLocks noGrp="1"/>
          </p:cNvSpPr>
          <p:nvPr>
            <p:ph type="dt" sz="half" idx="10"/>
          </p:nvPr>
        </p:nvSpPr>
        <p:spPr/>
        <p:txBody>
          <a:bodyPr/>
          <a:lstStyle/>
          <a:p>
            <a:fld id="{E3EC0672-C237-324C-A33A-9D0C2E719157}" type="datetime1">
              <a:rPr lang="en-MY" smtClean="0"/>
              <a:t>9/8/2022</a:t>
            </a:fld>
            <a:endParaRPr lang="en-US"/>
          </a:p>
        </p:txBody>
      </p:sp>
      <p:sp>
        <p:nvSpPr>
          <p:cNvPr id="5" name="Footer Placeholder 4">
            <a:extLst>
              <a:ext uri="{FF2B5EF4-FFF2-40B4-BE49-F238E27FC236}">
                <a16:creationId xmlns:a16="http://schemas.microsoft.com/office/drawing/2014/main" id="{8AC80D41-3E8C-42FC-AC39-F35624E50A25}"/>
              </a:ext>
            </a:extLst>
          </p:cNvPr>
          <p:cNvSpPr>
            <a:spLocks noGrp="1"/>
          </p:cNvSpPr>
          <p:nvPr>
            <p:ph type="ftr" sz="quarter" idx="11"/>
          </p:nvPr>
        </p:nvSpPr>
        <p:spPr/>
        <p:txBody>
          <a:bodyPr/>
          <a:lstStyle/>
          <a:p>
            <a:r>
              <a:rPr lang="en-US"/>
              <a:t>As of June 2019</a:t>
            </a:r>
          </a:p>
        </p:txBody>
      </p:sp>
      <p:sp>
        <p:nvSpPr>
          <p:cNvPr id="6" name="Slide Number Placeholder 5">
            <a:extLst>
              <a:ext uri="{FF2B5EF4-FFF2-40B4-BE49-F238E27FC236}">
                <a16:creationId xmlns:a16="http://schemas.microsoft.com/office/drawing/2014/main" id="{E5C30F43-47D0-4BE2-8635-109729D9951D}"/>
              </a:ext>
            </a:extLst>
          </p:cNvPr>
          <p:cNvSpPr>
            <a:spLocks noGrp="1"/>
          </p:cNvSpPr>
          <p:nvPr>
            <p:ph type="sldNum" sz="quarter" idx="12"/>
          </p:nvPr>
        </p:nvSpPr>
        <p:spPr/>
        <p:txBody>
          <a:bodyPr/>
          <a:lstStyle/>
          <a:p>
            <a:fld id="{F8295BD4-822B-FD4C-BD1E-D1C8324E7CD8}" type="slidenum">
              <a:rPr lang="en-US" smtClean="0"/>
              <a:t>‹#›</a:t>
            </a:fld>
            <a:endParaRPr lang="en-US"/>
          </a:p>
        </p:txBody>
      </p:sp>
    </p:spTree>
    <p:extLst>
      <p:ext uri="{BB962C8B-B14F-4D97-AF65-F5344CB8AC3E}">
        <p14:creationId xmlns:p14="http://schemas.microsoft.com/office/powerpoint/2010/main" val="1280256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2137-D1BA-45CC-84D7-F5E542949AC9}"/>
              </a:ext>
            </a:extLst>
          </p:cNvPr>
          <p:cNvSpPr>
            <a:spLocks noGrp="1"/>
          </p:cNvSpPr>
          <p:nvPr>
            <p:ph type="title"/>
          </p:nvPr>
        </p:nvSpPr>
        <p:spPr/>
        <p:txBody>
          <a:bodyPr/>
          <a:lstStyle/>
          <a:p>
            <a:r>
              <a:rPr lang="en-US"/>
              <a:t>Click to edit Master title style</a:t>
            </a:r>
            <a:endParaRPr lang="ms-MY"/>
          </a:p>
        </p:txBody>
      </p:sp>
      <p:sp>
        <p:nvSpPr>
          <p:cNvPr id="3" name="Vertical Text Placeholder 2">
            <a:extLst>
              <a:ext uri="{FF2B5EF4-FFF2-40B4-BE49-F238E27FC236}">
                <a16:creationId xmlns:a16="http://schemas.microsoft.com/office/drawing/2014/main" id="{379E0644-AC62-426C-B5C3-DF6F0F9A71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a:extLst>
              <a:ext uri="{FF2B5EF4-FFF2-40B4-BE49-F238E27FC236}">
                <a16:creationId xmlns:a16="http://schemas.microsoft.com/office/drawing/2014/main" id="{28BBC4FC-B801-420E-911A-D68598033779}"/>
              </a:ext>
            </a:extLst>
          </p:cNvPr>
          <p:cNvSpPr>
            <a:spLocks noGrp="1"/>
          </p:cNvSpPr>
          <p:nvPr>
            <p:ph type="dt" sz="half" idx="10"/>
          </p:nvPr>
        </p:nvSpPr>
        <p:spPr/>
        <p:txBody>
          <a:bodyPr/>
          <a:lstStyle/>
          <a:p>
            <a:fld id="{C8F3C0AC-32EC-4145-AB23-9ECCCE534CF7}" type="datetime1">
              <a:rPr lang="en-MY" smtClean="0"/>
              <a:t>9/8/2022</a:t>
            </a:fld>
            <a:endParaRPr lang="en-US"/>
          </a:p>
        </p:txBody>
      </p:sp>
      <p:sp>
        <p:nvSpPr>
          <p:cNvPr id="5" name="Footer Placeholder 4">
            <a:extLst>
              <a:ext uri="{FF2B5EF4-FFF2-40B4-BE49-F238E27FC236}">
                <a16:creationId xmlns:a16="http://schemas.microsoft.com/office/drawing/2014/main" id="{464D0800-1324-41D1-AAB7-B4B5B3E9D363}"/>
              </a:ext>
            </a:extLst>
          </p:cNvPr>
          <p:cNvSpPr>
            <a:spLocks noGrp="1"/>
          </p:cNvSpPr>
          <p:nvPr>
            <p:ph type="ftr" sz="quarter" idx="11"/>
          </p:nvPr>
        </p:nvSpPr>
        <p:spPr/>
        <p:txBody>
          <a:bodyPr/>
          <a:lstStyle/>
          <a:p>
            <a:r>
              <a:rPr lang="en-US"/>
              <a:t>As of June 2019</a:t>
            </a:r>
          </a:p>
        </p:txBody>
      </p:sp>
      <p:sp>
        <p:nvSpPr>
          <p:cNvPr id="6" name="Slide Number Placeholder 5">
            <a:extLst>
              <a:ext uri="{FF2B5EF4-FFF2-40B4-BE49-F238E27FC236}">
                <a16:creationId xmlns:a16="http://schemas.microsoft.com/office/drawing/2014/main" id="{C56D2210-13F4-4876-A8F3-4F3526035590}"/>
              </a:ext>
            </a:extLst>
          </p:cNvPr>
          <p:cNvSpPr>
            <a:spLocks noGrp="1"/>
          </p:cNvSpPr>
          <p:nvPr>
            <p:ph type="sldNum" sz="quarter" idx="12"/>
          </p:nvPr>
        </p:nvSpPr>
        <p:spPr/>
        <p:txBody>
          <a:bodyPr/>
          <a:lstStyle/>
          <a:p>
            <a:fld id="{F8295BD4-822B-FD4C-BD1E-D1C8324E7CD8}" type="slidenum">
              <a:rPr lang="en-US" smtClean="0"/>
              <a:t>‹#›</a:t>
            </a:fld>
            <a:endParaRPr lang="en-US"/>
          </a:p>
        </p:txBody>
      </p:sp>
    </p:spTree>
    <p:extLst>
      <p:ext uri="{BB962C8B-B14F-4D97-AF65-F5344CB8AC3E}">
        <p14:creationId xmlns:p14="http://schemas.microsoft.com/office/powerpoint/2010/main" val="60591597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92DCB6-C5CE-48C0-8A77-F43FB698565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ms-MY"/>
          </a:p>
        </p:txBody>
      </p:sp>
      <p:sp>
        <p:nvSpPr>
          <p:cNvPr id="3" name="Vertical Text Placeholder 2">
            <a:extLst>
              <a:ext uri="{FF2B5EF4-FFF2-40B4-BE49-F238E27FC236}">
                <a16:creationId xmlns:a16="http://schemas.microsoft.com/office/drawing/2014/main" id="{50B26524-66AD-4278-A265-CAE0545A3E0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a:extLst>
              <a:ext uri="{FF2B5EF4-FFF2-40B4-BE49-F238E27FC236}">
                <a16:creationId xmlns:a16="http://schemas.microsoft.com/office/drawing/2014/main" id="{EFE989B2-1D7D-49AE-BB37-7BF20D9AA807}"/>
              </a:ext>
            </a:extLst>
          </p:cNvPr>
          <p:cNvSpPr>
            <a:spLocks noGrp="1"/>
          </p:cNvSpPr>
          <p:nvPr>
            <p:ph type="dt" sz="half" idx="10"/>
          </p:nvPr>
        </p:nvSpPr>
        <p:spPr/>
        <p:txBody>
          <a:bodyPr/>
          <a:lstStyle/>
          <a:p>
            <a:fld id="{C8F3C0AC-32EC-4145-AB23-9ECCCE534CF7}" type="datetime1">
              <a:rPr lang="en-MY" smtClean="0"/>
              <a:t>9/8/2022</a:t>
            </a:fld>
            <a:endParaRPr lang="en-US"/>
          </a:p>
        </p:txBody>
      </p:sp>
      <p:sp>
        <p:nvSpPr>
          <p:cNvPr id="5" name="Footer Placeholder 4">
            <a:extLst>
              <a:ext uri="{FF2B5EF4-FFF2-40B4-BE49-F238E27FC236}">
                <a16:creationId xmlns:a16="http://schemas.microsoft.com/office/drawing/2014/main" id="{3B0F7F5B-CD56-44FE-B5BC-9417B3C96813}"/>
              </a:ext>
            </a:extLst>
          </p:cNvPr>
          <p:cNvSpPr>
            <a:spLocks noGrp="1"/>
          </p:cNvSpPr>
          <p:nvPr>
            <p:ph type="ftr" sz="quarter" idx="11"/>
          </p:nvPr>
        </p:nvSpPr>
        <p:spPr/>
        <p:txBody>
          <a:bodyPr/>
          <a:lstStyle/>
          <a:p>
            <a:r>
              <a:rPr lang="en-US"/>
              <a:t>As of June 2019</a:t>
            </a:r>
          </a:p>
        </p:txBody>
      </p:sp>
      <p:sp>
        <p:nvSpPr>
          <p:cNvPr id="6" name="Slide Number Placeholder 5">
            <a:extLst>
              <a:ext uri="{FF2B5EF4-FFF2-40B4-BE49-F238E27FC236}">
                <a16:creationId xmlns:a16="http://schemas.microsoft.com/office/drawing/2014/main" id="{35682F89-03BC-4EB3-A1EA-A969021ACA25}"/>
              </a:ext>
            </a:extLst>
          </p:cNvPr>
          <p:cNvSpPr>
            <a:spLocks noGrp="1"/>
          </p:cNvSpPr>
          <p:nvPr>
            <p:ph type="sldNum" sz="quarter" idx="12"/>
          </p:nvPr>
        </p:nvSpPr>
        <p:spPr/>
        <p:txBody>
          <a:bodyPr/>
          <a:lstStyle/>
          <a:p>
            <a:fld id="{F8295BD4-822B-FD4C-BD1E-D1C8324E7CD8}" type="slidenum">
              <a:rPr lang="en-US" smtClean="0"/>
              <a:t>‹#›</a:t>
            </a:fld>
            <a:endParaRPr lang="en-US"/>
          </a:p>
        </p:txBody>
      </p:sp>
    </p:spTree>
    <p:extLst>
      <p:ext uri="{BB962C8B-B14F-4D97-AF65-F5344CB8AC3E}">
        <p14:creationId xmlns:p14="http://schemas.microsoft.com/office/powerpoint/2010/main" val="242365580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37E1018-DBBB-1540-B459-2C30FD226EB6}"/>
              </a:ext>
            </a:extLst>
          </p:cNvPr>
          <p:cNvSpPr>
            <a:spLocks noGrp="1"/>
          </p:cNvSpPr>
          <p:nvPr>
            <p:ph type="dt" sz="half" idx="10"/>
          </p:nvPr>
        </p:nvSpPr>
        <p:spPr/>
        <p:txBody>
          <a:bodyPr/>
          <a:lstStyle/>
          <a:p>
            <a:fld id="{FF31D40C-C50D-AE44-A516-11B01C3A4E13}" type="datetimeFigureOut">
              <a:rPr lang="en-US" smtClean="0"/>
              <a:t>8/9/2022</a:t>
            </a:fld>
            <a:endParaRPr lang="en-US"/>
          </a:p>
        </p:txBody>
      </p:sp>
      <p:sp>
        <p:nvSpPr>
          <p:cNvPr id="4" name="Footer Placeholder 3">
            <a:extLst>
              <a:ext uri="{FF2B5EF4-FFF2-40B4-BE49-F238E27FC236}">
                <a16:creationId xmlns:a16="http://schemas.microsoft.com/office/drawing/2014/main" id="{015BC77D-EC62-CC4F-B6B5-7018C1A5DF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2D2A1F-057B-FD48-8EBD-840084F70A72}"/>
              </a:ext>
            </a:extLst>
          </p:cNvPr>
          <p:cNvSpPr>
            <a:spLocks noGrp="1"/>
          </p:cNvSpPr>
          <p:nvPr>
            <p:ph type="sldNum" sz="quarter" idx="12"/>
          </p:nvPr>
        </p:nvSpPr>
        <p:spPr/>
        <p:txBody>
          <a:bodyPr/>
          <a:lstStyle/>
          <a:p>
            <a:fld id="{A6B5369A-0001-614B-A688-40736B4FCA44}" type="slidenum">
              <a:rPr lang="en-US" smtClean="0"/>
              <a:t>‹#›</a:t>
            </a:fld>
            <a:endParaRPr lang="en-US"/>
          </a:p>
        </p:txBody>
      </p:sp>
      <p:pic>
        <p:nvPicPr>
          <p:cNvPr id="6" name="Picture 5">
            <a:extLst>
              <a:ext uri="{FF2B5EF4-FFF2-40B4-BE49-F238E27FC236}">
                <a16:creationId xmlns:a16="http://schemas.microsoft.com/office/drawing/2014/main" id="{31792E51-865A-854E-A6D3-2BDC0B61DE98}"/>
              </a:ext>
            </a:extLst>
          </p:cNvPr>
          <p:cNvPicPr>
            <a:picLocks noChangeAspect="1"/>
          </p:cNvPicPr>
          <p:nvPr userDrawn="1"/>
        </p:nvPicPr>
        <p:blipFill>
          <a:blip r:embed="rId2"/>
          <a:stretch>
            <a:fillRect/>
          </a:stretch>
        </p:blipFill>
        <p:spPr>
          <a:xfrm>
            <a:off x="-4456" y="11075"/>
            <a:ext cx="9144000" cy="3139623"/>
          </a:xfrm>
          <a:prstGeom prst="rect">
            <a:avLst/>
          </a:prstGeom>
        </p:spPr>
      </p:pic>
    </p:spTree>
    <p:extLst>
      <p:ext uri="{BB962C8B-B14F-4D97-AF65-F5344CB8AC3E}">
        <p14:creationId xmlns:p14="http://schemas.microsoft.com/office/powerpoint/2010/main" val="3877318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9132D6-0004-C34B-A570-7AECE0027133}"/>
              </a:ext>
            </a:extLst>
          </p:cNvPr>
          <p:cNvSpPr>
            <a:spLocks noGrp="1"/>
          </p:cNvSpPr>
          <p:nvPr>
            <p:ph type="pic" sz="quarter" idx="10"/>
          </p:nvPr>
        </p:nvSpPr>
        <p:spPr>
          <a:xfrm>
            <a:off x="0" y="0"/>
            <a:ext cx="3040554"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972543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419290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BA6C5-0E58-4FCA-8CA8-BEF3AFB6FC2C}"/>
              </a:ext>
            </a:extLst>
          </p:cNvPr>
          <p:cNvSpPr>
            <a:spLocks noGrp="1"/>
          </p:cNvSpPr>
          <p:nvPr>
            <p:ph type="title"/>
          </p:nvPr>
        </p:nvSpPr>
        <p:spPr/>
        <p:txBody>
          <a:bodyPr/>
          <a:lstStyle/>
          <a:p>
            <a:r>
              <a:rPr lang="en-US"/>
              <a:t>Click to edit Master title style</a:t>
            </a:r>
            <a:endParaRPr lang="ms-MY"/>
          </a:p>
        </p:txBody>
      </p:sp>
      <p:sp>
        <p:nvSpPr>
          <p:cNvPr id="3" name="Content Placeholder 2">
            <a:extLst>
              <a:ext uri="{FF2B5EF4-FFF2-40B4-BE49-F238E27FC236}">
                <a16:creationId xmlns:a16="http://schemas.microsoft.com/office/drawing/2014/main" id="{E76A0BDF-991D-4CD5-9073-770330E2EC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a:extLst>
              <a:ext uri="{FF2B5EF4-FFF2-40B4-BE49-F238E27FC236}">
                <a16:creationId xmlns:a16="http://schemas.microsoft.com/office/drawing/2014/main" id="{E7CBD1FE-6767-4804-8CC3-DE770A34403B}"/>
              </a:ext>
            </a:extLst>
          </p:cNvPr>
          <p:cNvSpPr>
            <a:spLocks noGrp="1"/>
          </p:cNvSpPr>
          <p:nvPr>
            <p:ph type="dt" sz="half" idx="10"/>
          </p:nvPr>
        </p:nvSpPr>
        <p:spPr/>
        <p:txBody>
          <a:bodyPr/>
          <a:lstStyle/>
          <a:p>
            <a:fld id="{C8F3C0AC-32EC-4145-AB23-9ECCCE534CF7}" type="datetime1">
              <a:rPr lang="en-MY" smtClean="0"/>
              <a:t>9/8/2022</a:t>
            </a:fld>
            <a:endParaRPr lang="en-US"/>
          </a:p>
        </p:txBody>
      </p:sp>
      <p:sp>
        <p:nvSpPr>
          <p:cNvPr id="5" name="Footer Placeholder 4">
            <a:extLst>
              <a:ext uri="{FF2B5EF4-FFF2-40B4-BE49-F238E27FC236}">
                <a16:creationId xmlns:a16="http://schemas.microsoft.com/office/drawing/2014/main" id="{BC98529D-786C-46FD-B922-398F037FFE54}"/>
              </a:ext>
            </a:extLst>
          </p:cNvPr>
          <p:cNvSpPr>
            <a:spLocks noGrp="1"/>
          </p:cNvSpPr>
          <p:nvPr>
            <p:ph type="ftr" sz="quarter" idx="11"/>
          </p:nvPr>
        </p:nvSpPr>
        <p:spPr/>
        <p:txBody>
          <a:bodyPr/>
          <a:lstStyle/>
          <a:p>
            <a:r>
              <a:rPr lang="en-US"/>
              <a:t>As of June 2019</a:t>
            </a:r>
          </a:p>
        </p:txBody>
      </p:sp>
      <p:sp>
        <p:nvSpPr>
          <p:cNvPr id="6" name="Slide Number Placeholder 5">
            <a:extLst>
              <a:ext uri="{FF2B5EF4-FFF2-40B4-BE49-F238E27FC236}">
                <a16:creationId xmlns:a16="http://schemas.microsoft.com/office/drawing/2014/main" id="{B6E5804A-18B5-4874-847A-AFAB462B397E}"/>
              </a:ext>
            </a:extLst>
          </p:cNvPr>
          <p:cNvSpPr>
            <a:spLocks noGrp="1"/>
          </p:cNvSpPr>
          <p:nvPr>
            <p:ph type="sldNum" sz="quarter" idx="12"/>
          </p:nvPr>
        </p:nvSpPr>
        <p:spPr/>
        <p:txBody>
          <a:bodyPr/>
          <a:lstStyle/>
          <a:p>
            <a:fld id="{F8295BD4-822B-FD4C-BD1E-D1C8324E7CD8}" type="slidenum">
              <a:rPr lang="en-US" smtClean="0"/>
              <a:t>‹#›</a:t>
            </a:fld>
            <a:endParaRPr lang="en-US"/>
          </a:p>
        </p:txBody>
      </p:sp>
    </p:spTree>
    <p:extLst>
      <p:ext uri="{BB962C8B-B14F-4D97-AF65-F5344CB8AC3E}">
        <p14:creationId xmlns:p14="http://schemas.microsoft.com/office/powerpoint/2010/main" val="332580541"/>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7874-B362-4A6C-8EDC-F91D71114F3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ms-MY"/>
          </a:p>
        </p:txBody>
      </p:sp>
      <p:sp>
        <p:nvSpPr>
          <p:cNvPr id="3" name="Text Placeholder 2">
            <a:extLst>
              <a:ext uri="{FF2B5EF4-FFF2-40B4-BE49-F238E27FC236}">
                <a16:creationId xmlns:a16="http://schemas.microsoft.com/office/drawing/2014/main" id="{BBA9780B-12BA-40EF-BB53-73E2152130A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A78868-4FCB-40E0-8DC5-61D6F1C0C389}"/>
              </a:ext>
            </a:extLst>
          </p:cNvPr>
          <p:cNvSpPr>
            <a:spLocks noGrp="1"/>
          </p:cNvSpPr>
          <p:nvPr>
            <p:ph type="dt" sz="half" idx="10"/>
          </p:nvPr>
        </p:nvSpPr>
        <p:spPr/>
        <p:txBody>
          <a:bodyPr/>
          <a:lstStyle/>
          <a:p>
            <a:fld id="{DF74A45C-0C91-3F47-A4A9-AECABC1619FF}" type="datetime1">
              <a:rPr lang="en-MY" smtClean="0"/>
              <a:t>9/8/2022</a:t>
            </a:fld>
            <a:endParaRPr lang="en-US"/>
          </a:p>
        </p:txBody>
      </p:sp>
      <p:sp>
        <p:nvSpPr>
          <p:cNvPr id="5" name="Footer Placeholder 4">
            <a:extLst>
              <a:ext uri="{FF2B5EF4-FFF2-40B4-BE49-F238E27FC236}">
                <a16:creationId xmlns:a16="http://schemas.microsoft.com/office/drawing/2014/main" id="{3236485D-240D-4D75-837C-36A3BDB4CF00}"/>
              </a:ext>
            </a:extLst>
          </p:cNvPr>
          <p:cNvSpPr>
            <a:spLocks noGrp="1"/>
          </p:cNvSpPr>
          <p:nvPr>
            <p:ph type="ftr" sz="quarter" idx="11"/>
          </p:nvPr>
        </p:nvSpPr>
        <p:spPr/>
        <p:txBody>
          <a:bodyPr/>
          <a:lstStyle/>
          <a:p>
            <a:r>
              <a:rPr lang="en-US"/>
              <a:t>As of June 2019</a:t>
            </a:r>
          </a:p>
        </p:txBody>
      </p:sp>
      <p:sp>
        <p:nvSpPr>
          <p:cNvPr id="6" name="Slide Number Placeholder 5">
            <a:extLst>
              <a:ext uri="{FF2B5EF4-FFF2-40B4-BE49-F238E27FC236}">
                <a16:creationId xmlns:a16="http://schemas.microsoft.com/office/drawing/2014/main" id="{A4FE5419-069B-4D28-AFFC-5D718C0BDA8F}"/>
              </a:ext>
            </a:extLst>
          </p:cNvPr>
          <p:cNvSpPr>
            <a:spLocks noGrp="1"/>
          </p:cNvSpPr>
          <p:nvPr>
            <p:ph type="sldNum" sz="quarter" idx="12"/>
          </p:nvPr>
        </p:nvSpPr>
        <p:spPr/>
        <p:txBody>
          <a:bodyPr/>
          <a:lstStyle/>
          <a:p>
            <a:fld id="{F8295BD4-822B-FD4C-BD1E-D1C8324E7CD8}" type="slidenum">
              <a:rPr lang="en-US" smtClean="0"/>
              <a:t>‹#›</a:t>
            </a:fld>
            <a:endParaRPr lang="en-US"/>
          </a:p>
        </p:txBody>
      </p:sp>
    </p:spTree>
    <p:extLst>
      <p:ext uri="{BB962C8B-B14F-4D97-AF65-F5344CB8AC3E}">
        <p14:creationId xmlns:p14="http://schemas.microsoft.com/office/powerpoint/2010/main" val="131190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89095-0C27-4D80-AE7A-F0C9BB134253}"/>
              </a:ext>
            </a:extLst>
          </p:cNvPr>
          <p:cNvSpPr>
            <a:spLocks noGrp="1"/>
          </p:cNvSpPr>
          <p:nvPr>
            <p:ph type="title"/>
          </p:nvPr>
        </p:nvSpPr>
        <p:spPr/>
        <p:txBody>
          <a:bodyPr/>
          <a:lstStyle/>
          <a:p>
            <a:r>
              <a:rPr lang="en-US"/>
              <a:t>Click to edit Master title style</a:t>
            </a:r>
            <a:endParaRPr lang="ms-MY"/>
          </a:p>
        </p:txBody>
      </p:sp>
      <p:sp>
        <p:nvSpPr>
          <p:cNvPr id="3" name="Content Placeholder 2">
            <a:extLst>
              <a:ext uri="{FF2B5EF4-FFF2-40B4-BE49-F238E27FC236}">
                <a16:creationId xmlns:a16="http://schemas.microsoft.com/office/drawing/2014/main" id="{121987C2-F2A4-48DF-8827-9EF653445B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a:extLst>
              <a:ext uri="{FF2B5EF4-FFF2-40B4-BE49-F238E27FC236}">
                <a16:creationId xmlns:a16="http://schemas.microsoft.com/office/drawing/2014/main" id="{F76D4653-46BA-414C-B3A9-1C98A1336DB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a:extLst>
              <a:ext uri="{FF2B5EF4-FFF2-40B4-BE49-F238E27FC236}">
                <a16:creationId xmlns:a16="http://schemas.microsoft.com/office/drawing/2014/main" id="{6CEE45BE-35F7-4FE8-8CCE-BC1E9FB7F8B5}"/>
              </a:ext>
            </a:extLst>
          </p:cNvPr>
          <p:cNvSpPr>
            <a:spLocks noGrp="1"/>
          </p:cNvSpPr>
          <p:nvPr>
            <p:ph type="dt" sz="half" idx="10"/>
          </p:nvPr>
        </p:nvSpPr>
        <p:spPr/>
        <p:txBody>
          <a:bodyPr/>
          <a:lstStyle/>
          <a:p>
            <a:fld id="{C8F3C0AC-32EC-4145-AB23-9ECCCE534CF7}" type="datetime1">
              <a:rPr lang="en-MY" smtClean="0"/>
              <a:t>9/8/2022</a:t>
            </a:fld>
            <a:endParaRPr lang="en-US"/>
          </a:p>
        </p:txBody>
      </p:sp>
      <p:sp>
        <p:nvSpPr>
          <p:cNvPr id="6" name="Footer Placeholder 5">
            <a:extLst>
              <a:ext uri="{FF2B5EF4-FFF2-40B4-BE49-F238E27FC236}">
                <a16:creationId xmlns:a16="http://schemas.microsoft.com/office/drawing/2014/main" id="{4CD3E036-AAFE-4EF2-93F3-26C8416B0E99}"/>
              </a:ext>
            </a:extLst>
          </p:cNvPr>
          <p:cNvSpPr>
            <a:spLocks noGrp="1"/>
          </p:cNvSpPr>
          <p:nvPr>
            <p:ph type="ftr" sz="quarter" idx="11"/>
          </p:nvPr>
        </p:nvSpPr>
        <p:spPr/>
        <p:txBody>
          <a:bodyPr/>
          <a:lstStyle/>
          <a:p>
            <a:r>
              <a:rPr lang="en-US"/>
              <a:t>As of June 2019</a:t>
            </a:r>
          </a:p>
        </p:txBody>
      </p:sp>
      <p:sp>
        <p:nvSpPr>
          <p:cNvPr id="7" name="Slide Number Placeholder 6">
            <a:extLst>
              <a:ext uri="{FF2B5EF4-FFF2-40B4-BE49-F238E27FC236}">
                <a16:creationId xmlns:a16="http://schemas.microsoft.com/office/drawing/2014/main" id="{7BBD6935-CC21-4048-94C4-AF186A2317D9}"/>
              </a:ext>
            </a:extLst>
          </p:cNvPr>
          <p:cNvSpPr>
            <a:spLocks noGrp="1"/>
          </p:cNvSpPr>
          <p:nvPr>
            <p:ph type="sldNum" sz="quarter" idx="12"/>
          </p:nvPr>
        </p:nvSpPr>
        <p:spPr/>
        <p:txBody>
          <a:bodyPr/>
          <a:lstStyle/>
          <a:p>
            <a:fld id="{F8295BD4-822B-FD4C-BD1E-D1C8324E7CD8}" type="slidenum">
              <a:rPr lang="en-US" smtClean="0"/>
              <a:t>‹#›</a:t>
            </a:fld>
            <a:endParaRPr lang="en-US"/>
          </a:p>
        </p:txBody>
      </p:sp>
    </p:spTree>
    <p:extLst>
      <p:ext uri="{BB962C8B-B14F-4D97-AF65-F5344CB8AC3E}">
        <p14:creationId xmlns:p14="http://schemas.microsoft.com/office/powerpoint/2010/main" val="1251923040"/>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186EA-7799-4326-8F90-2FBD96B1E2D9}"/>
              </a:ext>
            </a:extLst>
          </p:cNvPr>
          <p:cNvSpPr>
            <a:spLocks noGrp="1"/>
          </p:cNvSpPr>
          <p:nvPr>
            <p:ph type="title"/>
          </p:nvPr>
        </p:nvSpPr>
        <p:spPr>
          <a:xfrm>
            <a:off x="629841" y="365126"/>
            <a:ext cx="7886700" cy="1325563"/>
          </a:xfrm>
        </p:spPr>
        <p:txBody>
          <a:bodyPr/>
          <a:lstStyle/>
          <a:p>
            <a:r>
              <a:rPr lang="en-US"/>
              <a:t>Click to edit Master title style</a:t>
            </a:r>
            <a:endParaRPr lang="ms-MY"/>
          </a:p>
        </p:txBody>
      </p:sp>
      <p:sp>
        <p:nvSpPr>
          <p:cNvPr id="3" name="Text Placeholder 2">
            <a:extLst>
              <a:ext uri="{FF2B5EF4-FFF2-40B4-BE49-F238E27FC236}">
                <a16:creationId xmlns:a16="http://schemas.microsoft.com/office/drawing/2014/main" id="{A048DD21-D40E-4CDF-A52F-D11CAACB328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5409E4B-0936-477D-947A-E843D10975A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a:extLst>
              <a:ext uri="{FF2B5EF4-FFF2-40B4-BE49-F238E27FC236}">
                <a16:creationId xmlns:a16="http://schemas.microsoft.com/office/drawing/2014/main" id="{EAC59AC2-F3F7-4C9D-8657-D84CDE672D3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52CF10B-6B5D-49F7-B652-6BB5AD8CAFF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a:extLst>
              <a:ext uri="{FF2B5EF4-FFF2-40B4-BE49-F238E27FC236}">
                <a16:creationId xmlns:a16="http://schemas.microsoft.com/office/drawing/2014/main" id="{57E195F5-EEDE-4408-A3B6-61B4EFA7D6F8}"/>
              </a:ext>
            </a:extLst>
          </p:cNvPr>
          <p:cNvSpPr>
            <a:spLocks noGrp="1"/>
          </p:cNvSpPr>
          <p:nvPr>
            <p:ph type="dt" sz="half" idx="10"/>
          </p:nvPr>
        </p:nvSpPr>
        <p:spPr/>
        <p:txBody>
          <a:bodyPr/>
          <a:lstStyle/>
          <a:p>
            <a:fld id="{C8F3C0AC-32EC-4145-AB23-9ECCCE534CF7}" type="datetime1">
              <a:rPr lang="en-MY" smtClean="0"/>
              <a:t>9/8/2022</a:t>
            </a:fld>
            <a:endParaRPr lang="en-US"/>
          </a:p>
        </p:txBody>
      </p:sp>
      <p:sp>
        <p:nvSpPr>
          <p:cNvPr id="8" name="Footer Placeholder 7">
            <a:extLst>
              <a:ext uri="{FF2B5EF4-FFF2-40B4-BE49-F238E27FC236}">
                <a16:creationId xmlns:a16="http://schemas.microsoft.com/office/drawing/2014/main" id="{E03F7A1D-8DDC-4218-85EC-3486860DB3EB}"/>
              </a:ext>
            </a:extLst>
          </p:cNvPr>
          <p:cNvSpPr>
            <a:spLocks noGrp="1"/>
          </p:cNvSpPr>
          <p:nvPr>
            <p:ph type="ftr" sz="quarter" idx="11"/>
          </p:nvPr>
        </p:nvSpPr>
        <p:spPr/>
        <p:txBody>
          <a:bodyPr/>
          <a:lstStyle/>
          <a:p>
            <a:r>
              <a:rPr lang="en-US"/>
              <a:t>As of June 2019</a:t>
            </a:r>
          </a:p>
        </p:txBody>
      </p:sp>
      <p:sp>
        <p:nvSpPr>
          <p:cNvPr id="9" name="Slide Number Placeholder 8">
            <a:extLst>
              <a:ext uri="{FF2B5EF4-FFF2-40B4-BE49-F238E27FC236}">
                <a16:creationId xmlns:a16="http://schemas.microsoft.com/office/drawing/2014/main" id="{BFF1F5BB-15EE-4405-BD0B-926CF362A489}"/>
              </a:ext>
            </a:extLst>
          </p:cNvPr>
          <p:cNvSpPr>
            <a:spLocks noGrp="1"/>
          </p:cNvSpPr>
          <p:nvPr>
            <p:ph type="sldNum" sz="quarter" idx="12"/>
          </p:nvPr>
        </p:nvSpPr>
        <p:spPr/>
        <p:txBody>
          <a:bodyPr/>
          <a:lstStyle/>
          <a:p>
            <a:fld id="{F8295BD4-822B-FD4C-BD1E-D1C8324E7CD8}" type="slidenum">
              <a:rPr lang="en-US" smtClean="0"/>
              <a:t>‹#›</a:t>
            </a:fld>
            <a:endParaRPr lang="en-US"/>
          </a:p>
        </p:txBody>
      </p:sp>
    </p:spTree>
    <p:extLst>
      <p:ext uri="{BB962C8B-B14F-4D97-AF65-F5344CB8AC3E}">
        <p14:creationId xmlns:p14="http://schemas.microsoft.com/office/powerpoint/2010/main" val="262088370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977-C450-42F6-A86F-51675FB025DC}"/>
              </a:ext>
            </a:extLst>
          </p:cNvPr>
          <p:cNvSpPr>
            <a:spLocks noGrp="1"/>
          </p:cNvSpPr>
          <p:nvPr>
            <p:ph type="title"/>
          </p:nvPr>
        </p:nvSpPr>
        <p:spPr/>
        <p:txBody>
          <a:bodyPr/>
          <a:lstStyle/>
          <a:p>
            <a:r>
              <a:rPr lang="en-US"/>
              <a:t>Click to edit Master title style</a:t>
            </a:r>
            <a:endParaRPr lang="ms-MY"/>
          </a:p>
        </p:txBody>
      </p:sp>
      <p:sp>
        <p:nvSpPr>
          <p:cNvPr id="3" name="Date Placeholder 2">
            <a:extLst>
              <a:ext uri="{FF2B5EF4-FFF2-40B4-BE49-F238E27FC236}">
                <a16:creationId xmlns:a16="http://schemas.microsoft.com/office/drawing/2014/main" id="{372B1EBC-5561-475F-AEFB-DE3EBCDEE6D9}"/>
              </a:ext>
            </a:extLst>
          </p:cNvPr>
          <p:cNvSpPr>
            <a:spLocks noGrp="1"/>
          </p:cNvSpPr>
          <p:nvPr>
            <p:ph type="dt" sz="half" idx="10"/>
          </p:nvPr>
        </p:nvSpPr>
        <p:spPr/>
        <p:txBody>
          <a:bodyPr/>
          <a:lstStyle/>
          <a:p>
            <a:fld id="{A3551D3E-28B2-6E40-A97F-5F80B15C2774}" type="datetime1">
              <a:rPr lang="en-MY" smtClean="0"/>
              <a:t>9/8/2022</a:t>
            </a:fld>
            <a:endParaRPr lang="en-US"/>
          </a:p>
        </p:txBody>
      </p:sp>
      <p:sp>
        <p:nvSpPr>
          <p:cNvPr id="4" name="Footer Placeholder 3">
            <a:extLst>
              <a:ext uri="{FF2B5EF4-FFF2-40B4-BE49-F238E27FC236}">
                <a16:creationId xmlns:a16="http://schemas.microsoft.com/office/drawing/2014/main" id="{5A8C46B4-3C96-4129-AA49-A28591D67B69}"/>
              </a:ext>
            </a:extLst>
          </p:cNvPr>
          <p:cNvSpPr>
            <a:spLocks noGrp="1"/>
          </p:cNvSpPr>
          <p:nvPr>
            <p:ph type="ftr" sz="quarter" idx="11"/>
          </p:nvPr>
        </p:nvSpPr>
        <p:spPr/>
        <p:txBody>
          <a:bodyPr/>
          <a:lstStyle/>
          <a:p>
            <a:r>
              <a:rPr lang="en-US"/>
              <a:t>As of June 2019</a:t>
            </a:r>
          </a:p>
        </p:txBody>
      </p:sp>
      <p:sp>
        <p:nvSpPr>
          <p:cNvPr id="5" name="Slide Number Placeholder 4">
            <a:extLst>
              <a:ext uri="{FF2B5EF4-FFF2-40B4-BE49-F238E27FC236}">
                <a16:creationId xmlns:a16="http://schemas.microsoft.com/office/drawing/2014/main" id="{2ACEFB59-146B-4042-9819-6949C479435C}"/>
              </a:ext>
            </a:extLst>
          </p:cNvPr>
          <p:cNvSpPr>
            <a:spLocks noGrp="1"/>
          </p:cNvSpPr>
          <p:nvPr>
            <p:ph type="sldNum" sz="quarter" idx="12"/>
          </p:nvPr>
        </p:nvSpPr>
        <p:spPr/>
        <p:txBody>
          <a:bodyPr/>
          <a:lstStyle/>
          <a:p>
            <a:fld id="{F8295BD4-822B-FD4C-BD1E-D1C8324E7CD8}" type="slidenum">
              <a:rPr lang="en-US" smtClean="0"/>
              <a:t>‹#›</a:t>
            </a:fld>
            <a:endParaRPr lang="en-US"/>
          </a:p>
        </p:txBody>
      </p:sp>
    </p:spTree>
    <p:extLst>
      <p:ext uri="{BB962C8B-B14F-4D97-AF65-F5344CB8AC3E}">
        <p14:creationId xmlns:p14="http://schemas.microsoft.com/office/powerpoint/2010/main" val="2529518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7FDAED-7EFB-42BA-BA92-AED7363C6B5B}"/>
              </a:ext>
            </a:extLst>
          </p:cNvPr>
          <p:cNvSpPr>
            <a:spLocks noGrp="1"/>
          </p:cNvSpPr>
          <p:nvPr>
            <p:ph type="dt" sz="half" idx="10"/>
          </p:nvPr>
        </p:nvSpPr>
        <p:spPr/>
        <p:txBody>
          <a:bodyPr/>
          <a:lstStyle/>
          <a:p>
            <a:fld id="{6CD781ED-0A18-F64E-9357-CF208DBD47F3}" type="datetime1">
              <a:rPr lang="en-MY" smtClean="0"/>
              <a:t>9/8/2022</a:t>
            </a:fld>
            <a:endParaRPr lang="en-US"/>
          </a:p>
        </p:txBody>
      </p:sp>
      <p:sp>
        <p:nvSpPr>
          <p:cNvPr id="3" name="Footer Placeholder 2">
            <a:extLst>
              <a:ext uri="{FF2B5EF4-FFF2-40B4-BE49-F238E27FC236}">
                <a16:creationId xmlns:a16="http://schemas.microsoft.com/office/drawing/2014/main" id="{B2E95958-B38A-46DD-ADFD-1995C3D6EEC3}"/>
              </a:ext>
            </a:extLst>
          </p:cNvPr>
          <p:cNvSpPr>
            <a:spLocks noGrp="1"/>
          </p:cNvSpPr>
          <p:nvPr>
            <p:ph type="ftr" sz="quarter" idx="11"/>
          </p:nvPr>
        </p:nvSpPr>
        <p:spPr/>
        <p:txBody>
          <a:bodyPr/>
          <a:lstStyle/>
          <a:p>
            <a:r>
              <a:rPr lang="en-US"/>
              <a:t>As of June 2019</a:t>
            </a:r>
          </a:p>
        </p:txBody>
      </p:sp>
      <p:sp>
        <p:nvSpPr>
          <p:cNvPr id="4" name="Slide Number Placeholder 3">
            <a:extLst>
              <a:ext uri="{FF2B5EF4-FFF2-40B4-BE49-F238E27FC236}">
                <a16:creationId xmlns:a16="http://schemas.microsoft.com/office/drawing/2014/main" id="{CB355058-1B74-4CA2-B582-E33622C5C61D}"/>
              </a:ext>
            </a:extLst>
          </p:cNvPr>
          <p:cNvSpPr>
            <a:spLocks noGrp="1"/>
          </p:cNvSpPr>
          <p:nvPr>
            <p:ph type="sldNum" sz="quarter" idx="12"/>
          </p:nvPr>
        </p:nvSpPr>
        <p:spPr/>
        <p:txBody>
          <a:bodyPr/>
          <a:lstStyle/>
          <a:p>
            <a:fld id="{F8295BD4-822B-FD4C-BD1E-D1C8324E7CD8}" type="slidenum">
              <a:rPr lang="en-US" smtClean="0"/>
              <a:t>‹#›</a:t>
            </a:fld>
            <a:endParaRPr lang="en-US"/>
          </a:p>
        </p:txBody>
      </p:sp>
    </p:spTree>
    <p:extLst>
      <p:ext uri="{BB962C8B-B14F-4D97-AF65-F5344CB8AC3E}">
        <p14:creationId xmlns:p14="http://schemas.microsoft.com/office/powerpoint/2010/main" val="528119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5F7F-D528-42A7-98C1-7779B2F1387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ms-MY"/>
          </a:p>
        </p:txBody>
      </p:sp>
      <p:sp>
        <p:nvSpPr>
          <p:cNvPr id="3" name="Content Placeholder 2">
            <a:extLst>
              <a:ext uri="{FF2B5EF4-FFF2-40B4-BE49-F238E27FC236}">
                <a16:creationId xmlns:a16="http://schemas.microsoft.com/office/drawing/2014/main" id="{5EB5D981-4BB9-4417-AF1A-0C60E5528C0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a:extLst>
              <a:ext uri="{FF2B5EF4-FFF2-40B4-BE49-F238E27FC236}">
                <a16:creationId xmlns:a16="http://schemas.microsoft.com/office/drawing/2014/main" id="{9F5478DF-B69B-4945-A23E-3A50ACE1FE1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F8BD460-D6F8-4E9E-A299-817C8AD3696C}"/>
              </a:ext>
            </a:extLst>
          </p:cNvPr>
          <p:cNvSpPr>
            <a:spLocks noGrp="1"/>
          </p:cNvSpPr>
          <p:nvPr>
            <p:ph type="dt" sz="half" idx="10"/>
          </p:nvPr>
        </p:nvSpPr>
        <p:spPr/>
        <p:txBody>
          <a:bodyPr/>
          <a:lstStyle/>
          <a:p>
            <a:fld id="{C8F3C0AC-32EC-4145-AB23-9ECCCE534CF7}" type="datetime1">
              <a:rPr lang="en-MY" smtClean="0"/>
              <a:t>9/8/2022</a:t>
            </a:fld>
            <a:endParaRPr lang="en-US"/>
          </a:p>
        </p:txBody>
      </p:sp>
      <p:sp>
        <p:nvSpPr>
          <p:cNvPr id="6" name="Footer Placeholder 5">
            <a:extLst>
              <a:ext uri="{FF2B5EF4-FFF2-40B4-BE49-F238E27FC236}">
                <a16:creationId xmlns:a16="http://schemas.microsoft.com/office/drawing/2014/main" id="{AE6119AA-F62A-4571-A523-CA8D1DB2983B}"/>
              </a:ext>
            </a:extLst>
          </p:cNvPr>
          <p:cNvSpPr>
            <a:spLocks noGrp="1"/>
          </p:cNvSpPr>
          <p:nvPr>
            <p:ph type="ftr" sz="quarter" idx="11"/>
          </p:nvPr>
        </p:nvSpPr>
        <p:spPr/>
        <p:txBody>
          <a:bodyPr/>
          <a:lstStyle/>
          <a:p>
            <a:r>
              <a:rPr lang="en-US"/>
              <a:t>As of June 2019</a:t>
            </a:r>
          </a:p>
        </p:txBody>
      </p:sp>
      <p:sp>
        <p:nvSpPr>
          <p:cNvPr id="7" name="Slide Number Placeholder 6">
            <a:extLst>
              <a:ext uri="{FF2B5EF4-FFF2-40B4-BE49-F238E27FC236}">
                <a16:creationId xmlns:a16="http://schemas.microsoft.com/office/drawing/2014/main" id="{B329A963-7F59-46B8-854F-405787D7EF28}"/>
              </a:ext>
            </a:extLst>
          </p:cNvPr>
          <p:cNvSpPr>
            <a:spLocks noGrp="1"/>
          </p:cNvSpPr>
          <p:nvPr>
            <p:ph type="sldNum" sz="quarter" idx="12"/>
          </p:nvPr>
        </p:nvSpPr>
        <p:spPr/>
        <p:txBody>
          <a:bodyPr/>
          <a:lstStyle/>
          <a:p>
            <a:fld id="{F8295BD4-822B-FD4C-BD1E-D1C8324E7CD8}" type="slidenum">
              <a:rPr lang="en-US" smtClean="0"/>
              <a:t>‹#›</a:t>
            </a:fld>
            <a:endParaRPr lang="en-US"/>
          </a:p>
        </p:txBody>
      </p:sp>
    </p:spTree>
    <p:extLst>
      <p:ext uri="{BB962C8B-B14F-4D97-AF65-F5344CB8AC3E}">
        <p14:creationId xmlns:p14="http://schemas.microsoft.com/office/powerpoint/2010/main" val="1217862002"/>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56293-69C8-4F5E-85EA-FF1DED5DA2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ms-MY"/>
          </a:p>
        </p:txBody>
      </p:sp>
      <p:sp>
        <p:nvSpPr>
          <p:cNvPr id="3" name="Picture Placeholder 2">
            <a:extLst>
              <a:ext uri="{FF2B5EF4-FFF2-40B4-BE49-F238E27FC236}">
                <a16:creationId xmlns:a16="http://schemas.microsoft.com/office/drawing/2014/main" id="{0EDACFD0-B8E2-4AEA-A742-225D99CE08E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ms-MY"/>
          </a:p>
        </p:txBody>
      </p:sp>
      <p:sp>
        <p:nvSpPr>
          <p:cNvPr id="4" name="Text Placeholder 3">
            <a:extLst>
              <a:ext uri="{FF2B5EF4-FFF2-40B4-BE49-F238E27FC236}">
                <a16:creationId xmlns:a16="http://schemas.microsoft.com/office/drawing/2014/main" id="{69B0F273-8EA5-4E91-AB1C-DC2EC5D4C4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4033273-A810-4CB3-9DBD-80820CA35FF7}"/>
              </a:ext>
            </a:extLst>
          </p:cNvPr>
          <p:cNvSpPr>
            <a:spLocks noGrp="1"/>
          </p:cNvSpPr>
          <p:nvPr>
            <p:ph type="dt" sz="half" idx="10"/>
          </p:nvPr>
        </p:nvSpPr>
        <p:spPr/>
        <p:txBody>
          <a:bodyPr/>
          <a:lstStyle/>
          <a:p>
            <a:fld id="{F5B47717-1AC3-9544-8A3F-C4C54E7ACB11}" type="datetime1">
              <a:rPr lang="en-MY" smtClean="0"/>
              <a:t>9/8/2022</a:t>
            </a:fld>
            <a:endParaRPr lang="en-US"/>
          </a:p>
        </p:txBody>
      </p:sp>
      <p:sp>
        <p:nvSpPr>
          <p:cNvPr id="6" name="Footer Placeholder 5">
            <a:extLst>
              <a:ext uri="{FF2B5EF4-FFF2-40B4-BE49-F238E27FC236}">
                <a16:creationId xmlns:a16="http://schemas.microsoft.com/office/drawing/2014/main" id="{619A7200-32ED-4CB9-A903-7273976FAD69}"/>
              </a:ext>
            </a:extLst>
          </p:cNvPr>
          <p:cNvSpPr>
            <a:spLocks noGrp="1"/>
          </p:cNvSpPr>
          <p:nvPr>
            <p:ph type="ftr" sz="quarter" idx="11"/>
          </p:nvPr>
        </p:nvSpPr>
        <p:spPr/>
        <p:txBody>
          <a:bodyPr/>
          <a:lstStyle/>
          <a:p>
            <a:r>
              <a:rPr lang="en-US"/>
              <a:t>As of June 2019</a:t>
            </a:r>
          </a:p>
        </p:txBody>
      </p:sp>
      <p:sp>
        <p:nvSpPr>
          <p:cNvPr id="7" name="Slide Number Placeholder 6">
            <a:extLst>
              <a:ext uri="{FF2B5EF4-FFF2-40B4-BE49-F238E27FC236}">
                <a16:creationId xmlns:a16="http://schemas.microsoft.com/office/drawing/2014/main" id="{2A513A73-5702-4AAE-B28A-25577CF3D8A5}"/>
              </a:ext>
            </a:extLst>
          </p:cNvPr>
          <p:cNvSpPr>
            <a:spLocks noGrp="1"/>
          </p:cNvSpPr>
          <p:nvPr>
            <p:ph type="sldNum" sz="quarter" idx="12"/>
          </p:nvPr>
        </p:nvSpPr>
        <p:spPr/>
        <p:txBody>
          <a:bodyPr/>
          <a:lstStyle/>
          <a:p>
            <a:fld id="{F8295BD4-822B-FD4C-BD1E-D1C8324E7CD8}" type="slidenum">
              <a:rPr lang="en-US" smtClean="0"/>
              <a:t>‹#›</a:t>
            </a:fld>
            <a:endParaRPr lang="en-US"/>
          </a:p>
        </p:txBody>
      </p:sp>
    </p:spTree>
    <p:extLst>
      <p:ext uri="{BB962C8B-B14F-4D97-AF65-F5344CB8AC3E}">
        <p14:creationId xmlns:p14="http://schemas.microsoft.com/office/powerpoint/2010/main" val="163587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1AC597-BBB1-480E-BFDA-D4C8A869FE1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a:extLst>
              <a:ext uri="{FF2B5EF4-FFF2-40B4-BE49-F238E27FC236}">
                <a16:creationId xmlns:a16="http://schemas.microsoft.com/office/drawing/2014/main" id="{8AF3E2CD-FFC2-4613-A5E0-A721318473A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a:extLst>
              <a:ext uri="{FF2B5EF4-FFF2-40B4-BE49-F238E27FC236}">
                <a16:creationId xmlns:a16="http://schemas.microsoft.com/office/drawing/2014/main" id="{F22A08F2-FEB3-414B-8B00-705348E2AEE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8F3C0AC-32EC-4145-AB23-9ECCCE534CF7}" type="datetime1">
              <a:rPr lang="en-MY" smtClean="0"/>
              <a:t>9/8/2022</a:t>
            </a:fld>
            <a:endParaRPr lang="en-US"/>
          </a:p>
        </p:txBody>
      </p:sp>
      <p:sp>
        <p:nvSpPr>
          <p:cNvPr id="5" name="Footer Placeholder 4">
            <a:extLst>
              <a:ext uri="{FF2B5EF4-FFF2-40B4-BE49-F238E27FC236}">
                <a16:creationId xmlns:a16="http://schemas.microsoft.com/office/drawing/2014/main" id="{6BE385EE-663E-4B1F-B475-AF0B411E49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As of June 2019</a:t>
            </a:r>
          </a:p>
        </p:txBody>
      </p:sp>
      <p:sp>
        <p:nvSpPr>
          <p:cNvPr id="6" name="Slide Number Placeholder 5">
            <a:extLst>
              <a:ext uri="{FF2B5EF4-FFF2-40B4-BE49-F238E27FC236}">
                <a16:creationId xmlns:a16="http://schemas.microsoft.com/office/drawing/2014/main" id="{3F96843D-F542-4252-8049-C6C40138422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295BD4-822B-FD4C-BD1E-D1C8324E7CD8}" type="slidenum">
              <a:rPr lang="en-US" smtClean="0"/>
              <a:t>‹#›</a:t>
            </a:fld>
            <a:endParaRPr lang="en-US"/>
          </a:p>
        </p:txBody>
      </p:sp>
    </p:spTree>
    <p:extLst>
      <p:ext uri="{BB962C8B-B14F-4D97-AF65-F5344CB8AC3E}">
        <p14:creationId xmlns:p14="http://schemas.microsoft.com/office/powerpoint/2010/main" val="3449656878"/>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5" r:id="rId14"/>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ms-MY"/>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khi@upm.edu.my"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ursar.upm.edu.my/muat_turun_dokumen/pengurusan_aset/polisi_mengemaskini_aset_untuk_staf_yang_akan_menamatkan_perkhidmatan-56991"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_1"/>
          <p:cNvPicPr>
            <a:picLocks noChangeAspect="1"/>
          </p:cNvPicPr>
          <p:nvPr/>
        </p:nvPicPr>
        <p:blipFill>
          <a:blip r:embed="rId2"/>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094BF82F-386D-4BE4-AA22-B2E919EEFEFC}"/>
              </a:ext>
            </a:extLst>
          </p:cNvPr>
          <p:cNvSpPr txBox="1"/>
          <p:nvPr/>
        </p:nvSpPr>
        <p:spPr>
          <a:xfrm>
            <a:off x="513414" y="1754396"/>
            <a:ext cx="4790106" cy="3724096"/>
          </a:xfrm>
          <a:prstGeom prst="rect">
            <a:avLst/>
          </a:prstGeom>
          <a:noFill/>
        </p:spPr>
        <p:txBody>
          <a:bodyPr wrap="square" rtlCol="0">
            <a:spAutoFit/>
          </a:bodyPr>
          <a:lstStyle/>
          <a:p>
            <a:r>
              <a:rPr lang="en-MY" sz="3200" b="1" i="0" dirty="0">
                <a:solidFill>
                  <a:srgbClr val="C00000"/>
                </a:solidFill>
                <a:effectLst/>
                <a:latin typeface="Google Sans"/>
              </a:rPr>
              <a:t>SESI FOKUS BERSAMA PEJABAT BURSAR (SIRI I) TAHUN 2022</a:t>
            </a:r>
            <a:endParaRPr lang="en-MY" sz="3200" b="1" dirty="0">
              <a:solidFill>
                <a:srgbClr val="C00000"/>
              </a:solidFill>
              <a:latin typeface="Gadugi" panose="020B0502040204020203" pitchFamily="34" charset="0"/>
              <a:ea typeface="Gadugi" panose="020B0502040204020203" pitchFamily="34" charset="0"/>
            </a:endParaRPr>
          </a:p>
          <a:p>
            <a:endParaRPr lang="en-MY" sz="3200" b="1" dirty="0">
              <a:latin typeface="Gadugi" panose="020B0502040204020203" pitchFamily="34" charset="0"/>
              <a:ea typeface="Gadugi" panose="020B0502040204020203" pitchFamily="34" charset="0"/>
            </a:endParaRPr>
          </a:p>
          <a:p>
            <a:r>
              <a:rPr lang="en-MY" b="1" dirty="0">
                <a:solidFill>
                  <a:schemeClr val="bg1"/>
                </a:solidFill>
                <a:latin typeface="Gadugi" panose="020B0502040204020203" pitchFamily="34" charset="0"/>
                <a:ea typeface="Gadugi" panose="020B0502040204020203" pitchFamily="34" charset="0"/>
              </a:rPr>
              <a:t>9 </a:t>
            </a:r>
            <a:r>
              <a:rPr lang="en-MY" b="1" dirty="0" err="1">
                <a:solidFill>
                  <a:schemeClr val="bg1"/>
                </a:solidFill>
                <a:latin typeface="Gadugi" panose="020B0502040204020203" pitchFamily="34" charset="0"/>
                <a:ea typeface="Gadugi" panose="020B0502040204020203" pitchFamily="34" charset="0"/>
              </a:rPr>
              <a:t>Ogos</a:t>
            </a:r>
            <a:r>
              <a:rPr lang="en-MY" b="1" dirty="0">
                <a:solidFill>
                  <a:schemeClr val="bg1"/>
                </a:solidFill>
                <a:latin typeface="Gadugi" panose="020B0502040204020203" pitchFamily="34" charset="0"/>
                <a:ea typeface="Gadugi" panose="020B0502040204020203" pitchFamily="34" charset="0"/>
              </a:rPr>
              <a:t> 2022(</a:t>
            </a:r>
            <a:r>
              <a:rPr lang="en-MY" b="1" dirty="0" err="1">
                <a:solidFill>
                  <a:schemeClr val="bg1"/>
                </a:solidFill>
                <a:latin typeface="Gadugi" panose="020B0502040204020203" pitchFamily="34" charset="0"/>
                <a:ea typeface="Gadugi" panose="020B0502040204020203" pitchFamily="34" charset="0"/>
              </a:rPr>
              <a:t>Selasa</a:t>
            </a:r>
            <a:r>
              <a:rPr lang="en-MY" b="1" dirty="0">
                <a:solidFill>
                  <a:schemeClr val="bg1"/>
                </a:solidFill>
                <a:latin typeface="Gadugi" panose="020B0502040204020203" pitchFamily="34" charset="0"/>
                <a:ea typeface="Gadugi" panose="020B0502040204020203" pitchFamily="34" charset="0"/>
              </a:rPr>
              <a:t>)</a:t>
            </a:r>
          </a:p>
          <a:p>
            <a:endParaRPr lang="en-MY" b="1" dirty="0">
              <a:solidFill>
                <a:schemeClr val="bg1"/>
              </a:solidFill>
              <a:latin typeface="Gadugi" panose="020B0502040204020203" pitchFamily="34" charset="0"/>
              <a:ea typeface="Gadugi" panose="020B0502040204020203" pitchFamily="34" charset="0"/>
            </a:endParaRPr>
          </a:p>
          <a:p>
            <a:r>
              <a:rPr lang="en-MY" b="1" dirty="0" err="1">
                <a:solidFill>
                  <a:schemeClr val="bg1"/>
                </a:solidFill>
                <a:latin typeface="Gadugi" panose="020B0502040204020203" pitchFamily="34" charset="0"/>
                <a:ea typeface="Gadugi" panose="020B0502040204020203" pitchFamily="34" charset="0"/>
              </a:rPr>
              <a:t>Tempat</a:t>
            </a:r>
            <a:r>
              <a:rPr lang="en-MY" b="1" dirty="0">
                <a:solidFill>
                  <a:schemeClr val="bg1"/>
                </a:solidFill>
                <a:latin typeface="Gadugi" panose="020B0502040204020203" pitchFamily="34" charset="0"/>
                <a:ea typeface="Gadugi" panose="020B0502040204020203" pitchFamily="34" charset="0"/>
              </a:rPr>
              <a:t> : </a:t>
            </a:r>
            <a:r>
              <a:rPr lang="en-MY" b="1" dirty="0" err="1">
                <a:solidFill>
                  <a:schemeClr val="bg1"/>
                </a:solidFill>
                <a:latin typeface="Gadugi" panose="020B0502040204020203" pitchFamily="34" charset="0"/>
                <a:ea typeface="Gadugi" panose="020B0502040204020203" pitchFamily="34" charset="0"/>
              </a:rPr>
              <a:t>Institut</a:t>
            </a:r>
            <a:r>
              <a:rPr lang="en-MY" b="1" dirty="0">
                <a:solidFill>
                  <a:schemeClr val="bg1"/>
                </a:solidFill>
                <a:latin typeface="Gadugi" panose="020B0502040204020203" pitchFamily="34" charset="0"/>
                <a:ea typeface="Gadugi" panose="020B0502040204020203" pitchFamily="34" charset="0"/>
              </a:rPr>
              <a:t> </a:t>
            </a:r>
            <a:r>
              <a:rPr lang="en-MY" b="1" dirty="0" err="1">
                <a:solidFill>
                  <a:schemeClr val="bg1"/>
                </a:solidFill>
                <a:latin typeface="Gadugi" panose="020B0502040204020203" pitchFamily="34" charset="0"/>
                <a:ea typeface="Gadugi" panose="020B0502040204020203" pitchFamily="34" charset="0"/>
              </a:rPr>
              <a:t>Biosains</a:t>
            </a:r>
            <a:endParaRPr lang="en-MY" b="1" dirty="0">
              <a:solidFill>
                <a:schemeClr val="bg1"/>
              </a:solidFill>
              <a:latin typeface="Gadugi" panose="020B0502040204020203" pitchFamily="34" charset="0"/>
              <a:ea typeface="Gadugi" panose="020B0502040204020203" pitchFamily="34" charset="0"/>
            </a:endParaRPr>
          </a:p>
          <a:p>
            <a:r>
              <a:rPr lang="en-MY" b="1" dirty="0" err="1">
                <a:solidFill>
                  <a:schemeClr val="bg1"/>
                </a:solidFill>
                <a:latin typeface="Gadugi" panose="020B0502040204020203" pitchFamily="34" charset="0"/>
                <a:ea typeface="Gadugi" panose="020B0502040204020203" pitchFamily="34" charset="0"/>
              </a:rPr>
              <a:t>Penceramah</a:t>
            </a:r>
            <a:r>
              <a:rPr lang="en-MY" b="1" dirty="0">
                <a:solidFill>
                  <a:schemeClr val="bg1"/>
                </a:solidFill>
                <a:latin typeface="Gadugi" panose="020B0502040204020203" pitchFamily="34" charset="0"/>
                <a:ea typeface="Gadugi" panose="020B0502040204020203" pitchFamily="34" charset="0"/>
              </a:rPr>
              <a:t>: Encik </a:t>
            </a:r>
            <a:r>
              <a:rPr lang="en-US" b="1" dirty="0" err="1">
                <a:solidFill>
                  <a:schemeClr val="bg1"/>
                </a:solidFill>
                <a:latin typeface="Gadugi" panose="020B0502040204020203" pitchFamily="34" charset="0"/>
                <a:ea typeface="Gadugi" panose="020B0502040204020203" pitchFamily="34" charset="0"/>
              </a:rPr>
              <a:t>Mohd</a:t>
            </a:r>
            <a:r>
              <a:rPr lang="en-US" b="1" dirty="0">
                <a:solidFill>
                  <a:schemeClr val="bg1"/>
                </a:solidFill>
                <a:latin typeface="Gadugi" panose="020B0502040204020203" pitchFamily="34" charset="0"/>
                <a:ea typeface="Gadugi" panose="020B0502040204020203" pitchFamily="34" charset="0"/>
              </a:rPr>
              <a:t> ‘</a:t>
            </a:r>
            <a:r>
              <a:rPr lang="en-US" b="1" dirty="0" err="1">
                <a:solidFill>
                  <a:schemeClr val="bg1"/>
                </a:solidFill>
                <a:latin typeface="Gadugi" panose="020B0502040204020203" pitchFamily="34" charset="0"/>
                <a:ea typeface="Gadugi" panose="020B0502040204020203" pitchFamily="34" charset="0"/>
              </a:rPr>
              <a:t>Akhi</a:t>
            </a:r>
            <a:r>
              <a:rPr lang="en-US" b="1" dirty="0">
                <a:solidFill>
                  <a:schemeClr val="bg1"/>
                </a:solidFill>
                <a:latin typeface="Gadugi" panose="020B0502040204020203" pitchFamily="34" charset="0"/>
                <a:ea typeface="Gadugi" panose="020B0502040204020203" pitchFamily="34" charset="0"/>
              </a:rPr>
              <a:t>  Abu Bakar</a:t>
            </a:r>
          </a:p>
          <a:p>
            <a:r>
              <a:rPr lang="en-US" b="1" dirty="0" err="1">
                <a:solidFill>
                  <a:schemeClr val="bg1"/>
                </a:solidFill>
                <a:latin typeface="Gadugi" panose="020B0502040204020203" pitchFamily="34" charset="0"/>
                <a:ea typeface="Gadugi" panose="020B0502040204020203" pitchFamily="34" charset="0"/>
              </a:rPr>
              <a:t>Emel</a:t>
            </a:r>
            <a:r>
              <a:rPr lang="en-US" b="1" dirty="0">
                <a:solidFill>
                  <a:schemeClr val="bg1"/>
                </a:solidFill>
                <a:latin typeface="Gadugi" panose="020B0502040204020203" pitchFamily="34" charset="0"/>
                <a:ea typeface="Gadugi" panose="020B0502040204020203" pitchFamily="34" charset="0"/>
              </a:rPr>
              <a:t>: </a:t>
            </a:r>
            <a:r>
              <a:rPr lang="ms-MY" b="1" i="0" dirty="0">
                <a:solidFill>
                  <a:schemeClr val="bg1"/>
                </a:solidFill>
                <a:effectLst/>
                <a:latin typeface="Muli"/>
                <a:hlinkClick r:id="rId3">
                  <a:extLst>
                    <a:ext uri="{A12FA001-AC4F-418D-AE19-62706E023703}">
                      <ahyp:hlinkClr xmlns:ahyp="http://schemas.microsoft.com/office/drawing/2018/hyperlinkcolor" val="tx"/>
                    </a:ext>
                  </a:extLst>
                </a:hlinkClick>
              </a:rPr>
              <a:t>akhi@upm.edu.my</a:t>
            </a:r>
            <a:endParaRPr lang="en-US" b="1" i="0" dirty="0">
              <a:solidFill>
                <a:schemeClr val="bg1"/>
              </a:solidFill>
              <a:effectLst/>
              <a:latin typeface="Gadugi" panose="020B0502040204020203" pitchFamily="34" charset="0"/>
              <a:ea typeface="Gadugi" panose="020B0502040204020203" pitchFamily="34" charset="0"/>
            </a:endParaRPr>
          </a:p>
          <a:p>
            <a:r>
              <a:rPr lang="en-US" b="1" dirty="0">
                <a:solidFill>
                  <a:schemeClr val="bg1"/>
                </a:solidFill>
                <a:latin typeface="Gadugi" panose="020B0502040204020203" pitchFamily="34" charset="0"/>
                <a:ea typeface="Gadugi" panose="020B0502040204020203" pitchFamily="34" charset="0"/>
              </a:rPr>
              <a:t>No </a:t>
            </a:r>
            <a:r>
              <a:rPr lang="en-US" b="1" dirty="0" err="1">
                <a:solidFill>
                  <a:schemeClr val="bg1"/>
                </a:solidFill>
                <a:latin typeface="Gadugi" panose="020B0502040204020203" pitchFamily="34" charset="0"/>
                <a:ea typeface="Gadugi" panose="020B0502040204020203" pitchFamily="34" charset="0"/>
              </a:rPr>
              <a:t>tel</a:t>
            </a:r>
            <a:r>
              <a:rPr lang="en-US" b="1" dirty="0">
                <a:solidFill>
                  <a:schemeClr val="bg1"/>
                </a:solidFill>
                <a:latin typeface="Gadugi" panose="020B0502040204020203" pitchFamily="34" charset="0"/>
                <a:ea typeface="Gadugi" panose="020B0502040204020203" pitchFamily="34" charset="0"/>
              </a:rPr>
              <a:t>: 03-97691376</a:t>
            </a:r>
            <a:endParaRPr lang="en-MY" b="1" dirty="0">
              <a:solidFill>
                <a:schemeClr val="bg1"/>
              </a:solidFill>
              <a:latin typeface="Gadugi" panose="020B0502040204020203" pitchFamily="34" charset="0"/>
              <a:ea typeface="Gadugi" panose="020B050204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03886" y="2108258"/>
            <a:ext cx="1486904" cy="2199426"/>
          </a:xfrm>
          <a:prstGeom prst="rect">
            <a:avLst/>
          </a:prstGeom>
          <a:blipFill>
            <a:blip r:embed="rId2" cstate="print"/>
            <a:stretch>
              <a:fillRect/>
            </a:stretch>
          </a:blipFill>
        </p:spPr>
        <p:txBody>
          <a:bodyPr wrap="square" lIns="0" tIns="0" rIns="0" bIns="0" rtlCol="0"/>
          <a:lstStyle/>
          <a:p>
            <a:endParaRPr sz="1350"/>
          </a:p>
        </p:txBody>
      </p:sp>
      <p:sp>
        <p:nvSpPr>
          <p:cNvPr id="3" name="object 3"/>
          <p:cNvSpPr txBox="1"/>
          <p:nvPr/>
        </p:nvSpPr>
        <p:spPr>
          <a:xfrm>
            <a:off x="4782406" y="2762979"/>
            <a:ext cx="871538" cy="644888"/>
          </a:xfrm>
          <a:prstGeom prst="rect">
            <a:avLst/>
          </a:prstGeom>
        </p:spPr>
        <p:txBody>
          <a:bodyPr vert="horz" wrap="square" lIns="0" tIns="51911" rIns="0" bIns="0" rtlCol="0">
            <a:spAutoFit/>
          </a:bodyPr>
          <a:lstStyle/>
          <a:p>
            <a:pPr algn="ctr">
              <a:spcBef>
                <a:spcPts val="409"/>
              </a:spcBef>
            </a:pPr>
            <a:r>
              <a:rPr dirty="0">
                <a:solidFill>
                  <a:srgbClr val="FFFFFF"/>
                </a:solidFill>
                <a:latin typeface="Lucida Sans Unicode"/>
                <a:cs typeface="Lucida Sans Unicode"/>
              </a:rPr>
              <a:t>Gred</a:t>
            </a:r>
            <a:endParaRPr>
              <a:latin typeface="Lucida Sans Unicode"/>
              <a:cs typeface="Lucida Sans Unicode"/>
            </a:endParaRPr>
          </a:p>
          <a:p>
            <a:pPr algn="ctr">
              <a:spcBef>
                <a:spcPts val="334"/>
              </a:spcBef>
            </a:pPr>
            <a:r>
              <a:rPr spc="-8" dirty="0">
                <a:solidFill>
                  <a:srgbClr val="FFFFFF"/>
                </a:solidFill>
                <a:latin typeface="Lucida Sans Unicode"/>
                <a:cs typeface="Lucida Sans Unicode"/>
              </a:rPr>
              <a:t>Jawatan</a:t>
            </a:r>
            <a:endParaRPr>
              <a:latin typeface="Lucida Sans Unicode"/>
              <a:cs typeface="Lucida Sans Unicode"/>
            </a:endParaRPr>
          </a:p>
        </p:txBody>
      </p:sp>
      <p:sp>
        <p:nvSpPr>
          <p:cNvPr id="4" name="object 4"/>
          <p:cNvSpPr/>
          <p:nvPr/>
        </p:nvSpPr>
        <p:spPr>
          <a:xfrm>
            <a:off x="3296413" y="3622166"/>
            <a:ext cx="2551175" cy="1507617"/>
          </a:xfrm>
          <a:prstGeom prst="rect">
            <a:avLst/>
          </a:prstGeom>
          <a:blipFill>
            <a:blip r:embed="rId3" cstate="print"/>
            <a:stretch>
              <a:fillRect/>
            </a:stretch>
          </a:blipFill>
        </p:spPr>
        <p:txBody>
          <a:bodyPr wrap="square" lIns="0" tIns="0" rIns="0" bIns="0" rtlCol="0"/>
          <a:lstStyle/>
          <a:p>
            <a:endParaRPr sz="1350"/>
          </a:p>
        </p:txBody>
      </p:sp>
      <p:sp>
        <p:nvSpPr>
          <p:cNvPr id="5" name="object 5"/>
          <p:cNvSpPr txBox="1"/>
          <p:nvPr/>
        </p:nvSpPr>
        <p:spPr>
          <a:xfrm>
            <a:off x="4108895" y="4260305"/>
            <a:ext cx="962025" cy="286617"/>
          </a:xfrm>
          <a:prstGeom prst="rect">
            <a:avLst/>
          </a:prstGeom>
        </p:spPr>
        <p:txBody>
          <a:bodyPr vert="horz" wrap="square" lIns="0" tIns="9525" rIns="0" bIns="0" rtlCol="0">
            <a:spAutoFit/>
          </a:bodyPr>
          <a:lstStyle/>
          <a:p>
            <a:pPr marL="9525">
              <a:spcBef>
                <a:spcPts val="75"/>
              </a:spcBef>
            </a:pPr>
            <a:r>
              <a:rPr spc="-4" dirty="0">
                <a:solidFill>
                  <a:srgbClr val="FFFFFF"/>
                </a:solidFill>
                <a:latin typeface="Lucida Sans Unicode"/>
                <a:cs typeface="Lucida Sans Unicode"/>
              </a:rPr>
              <a:t>Bilangan</a:t>
            </a:r>
            <a:endParaRPr>
              <a:latin typeface="Lucida Sans Unicode"/>
              <a:cs typeface="Lucida Sans Unicode"/>
            </a:endParaRPr>
          </a:p>
        </p:txBody>
      </p:sp>
      <p:sp>
        <p:nvSpPr>
          <p:cNvPr id="6" name="object 6"/>
          <p:cNvSpPr/>
          <p:nvPr/>
        </p:nvSpPr>
        <p:spPr>
          <a:xfrm>
            <a:off x="3046095" y="2093977"/>
            <a:ext cx="1641348" cy="2220848"/>
          </a:xfrm>
          <a:prstGeom prst="rect">
            <a:avLst/>
          </a:prstGeom>
          <a:blipFill>
            <a:blip r:embed="rId4" cstate="print"/>
            <a:stretch>
              <a:fillRect/>
            </a:stretch>
          </a:blipFill>
        </p:spPr>
        <p:txBody>
          <a:bodyPr wrap="square" lIns="0" tIns="0" rIns="0" bIns="0" rtlCol="0"/>
          <a:lstStyle/>
          <a:p>
            <a:endParaRPr sz="1350"/>
          </a:p>
        </p:txBody>
      </p:sp>
      <p:sp>
        <p:nvSpPr>
          <p:cNvPr id="7" name="object 7"/>
          <p:cNvSpPr txBox="1"/>
          <p:nvPr/>
        </p:nvSpPr>
        <p:spPr>
          <a:xfrm>
            <a:off x="3446432" y="2762979"/>
            <a:ext cx="962501" cy="644888"/>
          </a:xfrm>
          <a:prstGeom prst="rect">
            <a:avLst/>
          </a:prstGeom>
        </p:spPr>
        <p:txBody>
          <a:bodyPr vert="horz" wrap="square" lIns="0" tIns="51911" rIns="0" bIns="0" rtlCol="0">
            <a:spAutoFit/>
          </a:bodyPr>
          <a:lstStyle/>
          <a:p>
            <a:pPr marL="150971">
              <a:spcBef>
                <a:spcPts val="409"/>
              </a:spcBef>
            </a:pPr>
            <a:r>
              <a:rPr spc="-4" dirty="0">
                <a:solidFill>
                  <a:srgbClr val="FFFFFF"/>
                </a:solidFill>
                <a:latin typeface="Lucida Sans Unicode"/>
                <a:cs typeface="Lucida Sans Unicode"/>
              </a:rPr>
              <a:t>Kuasa</a:t>
            </a:r>
            <a:endParaRPr>
              <a:latin typeface="Lucida Sans Unicode"/>
              <a:cs typeface="Lucida Sans Unicode"/>
            </a:endParaRPr>
          </a:p>
          <a:p>
            <a:pPr marL="9525">
              <a:spcBef>
                <a:spcPts val="334"/>
              </a:spcBef>
            </a:pPr>
            <a:r>
              <a:rPr spc="-4" dirty="0">
                <a:solidFill>
                  <a:srgbClr val="FFFFFF"/>
                </a:solidFill>
                <a:latin typeface="Lucida Sans Unicode"/>
                <a:cs typeface="Lucida Sans Unicode"/>
              </a:rPr>
              <a:t>Mel</a:t>
            </a:r>
            <a:r>
              <a:rPr spc="-8" dirty="0">
                <a:solidFill>
                  <a:srgbClr val="FFFFFF"/>
                </a:solidFill>
                <a:latin typeface="Lucida Sans Unicode"/>
                <a:cs typeface="Lucida Sans Unicode"/>
              </a:rPr>
              <a:t>a</a:t>
            </a:r>
            <a:r>
              <a:rPr dirty="0">
                <a:solidFill>
                  <a:srgbClr val="FFFFFF"/>
                </a:solidFill>
                <a:latin typeface="Lucida Sans Unicode"/>
                <a:cs typeface="Lucida Sans Unicode"/>
              </a:rPr>
              <a:t>ntik</a:t>
            </a:r>
            <a:endParaRPr>
              <a:latin typeface="Lucida Sans Unicode"/>
              <a:cs typeface="Lucida Sans Unicode"/>
            </a:endParaRPr>
          </a:p>
        </p:txBody>
      </p:sp>
      <p:grpSp>
        <p:nvGrpSpPr>
          <p:cNvPr id="8" name="object 8"/>
          <p:cNvGrpSpPr/>
          <p:nvPr/>
        </p:nvGrpSpPr>
        <p:grpSpPr>
          <a:xfrm>
            <a:off x="1252539" y="1923669"/>
            <a:ext cx="4912804" cy="3273553"/>
            <a:chOff x="146050" y="1421891"/>
            <a:chExt cx="6550405" cy="4364737"/>
          </a:xfrm>
        </p:grpSpPr>
        <p:sp>
          <p:nvSpPr>
            <p:cNvPr id="9" name="object 9"/>
            <p:cNvSpPr/>
            <p:nvPr/>
          </p:nvSpPr>
          <p:spPr>
            <a:xfrm>
              <a:off x="4596384" y="1559051"/>
              <a:ext cx="2100071" cy="3041904"/>
            </a:xfrm>
            <a:prstGeom prst="rect">
              <a:avLst/>
            </a:prstGeom>
            <a:blipFill>
              <a:blip r:embed="rId5" cstate="print"/>
              <a:stretch>
                <a:fillRect/>
              </a:stretch>
            </a:blipFill>
          </p:spPr>
          <p:txBody>
            <a:bodyPr wrap="square" lIns="0" tIns="0" rIns="0" bIns="0" rtlCol="0"/>
            <a:lstStyle/>
            <a:p>
              <a:endParaRPr sz="1350"/>
            </a:p>
          </p:txBody>
        </p:sp>
        <p:sp>
          <p:nvSpPr>
            <p:cNvPr id="10" name="object 10"/>
            <p:cNvSpPr/>
            <p:nvPr/>
          </p:nvSpPr>
          <p:spPr>
            <a:xfrm>
              <a:off x="2764535" y="4573524"/>
              <a:ext cx="3585972" cy="1213104"/>
            </a:xfrm>
            <a:prstGeom prst="rect">
              <a:avLst/>
            </a:prstGeom>
            <a:blipFill>
              <a:blip r:embed="rId6" cstate="print"/>
              <a:stretch>
                <a:fillRect/>
              </a:stretch>
            </a:blipFill>
          </p:spPr>
          <p:txBody>
            <a:bodyPr wrap="square" lIns="0" tIns="0" rIns="0" bIns="0" rtlCol="0"/>
            <a:lstStyle/>
            <a:p>
              <a:endParaRPr sz="1350"/>
            </a:p>
          </p:txBody>
        </p:sp>
        <p:sp>
          <p:nvSpPr>
            <p:cNvPr id="11" name="object 11"/>
            <p:cNvSpPr/>
            <p:nvPr/>
          </p:nvSpPr>
          <p:spPr>
            <a:xfrm>
              <a:off x="2447544" y="1421891"/>
              <a:ext cx="2100072" cy="3233927"/>
            </a:xfrm>
            <a:prstGeom prst="rect">
              <a:avLst/>
            </a:prstGeom>
            <a:blipFill>
              <a:blip r:embed="rId7" cstate="print"/>
              <a:stretch>
                <a:fillRect/>
              </a:stretch>
            </a:blipFill>
          </p:spPr>
          <p:txBody>
            <a:bodyPr wrap="square" lIns="0" tIns="0" rIns="0" bIns="0" rtlCol="0"/>
            <a:lstStyle/>
            <a:p>
              <a:endParaRPr sz="1350"/>
            </a:p>
          </p:txBody>
        </p:sp>
        <p:sp>
          <p:nvSpPr>
            <p:cNvPr id="12" name="object 12"/>
            <p:cNvSpPr/>
            <p:nvPr/>
          </p:nvSpPr>
          <p:spPr>
            <a:xfrm>
              <a:off x="152400" y="1463674"/>
              <a:ext cx="2590800" cy="430414"/>
            </a:xfrm>
            <a:custGeom>
              <a:avLst/>
              <a:gdLst/>
              <a:ahLst/>
              <a:cxnLst/>
              <a:rect l="l" t="t" r="r" b="b"/>
              <a:pathLst>
                <a:path w="2590800" h="3108960">
                  <a:moveTo>
                    <a:pt x="2590800" y="0"/>
                  </a:moveTo>
                  <a:lnTo>
                    <a:pt x="0" y="0"/>
                  </a:lnTo>
                  <a:lnTo>
                    <a:pt x="0" y="3108960"/>
                  </a:lnTo>
                  <a:lnTo>
                    <a:pt x="2590800" y="3108960"/>
                  </a:lnTo>
                  <a:lnTo>
                    <a:pt x="2590800" y="0"/>
                  </a:lnTo>
                  <a:close/>
                </a:path>
              </a:pathLst>
            </a:custGeom>
            <a:solidFill>
              <a:srgbClr val="D3DFEE"/>
            </a:solidFill>
          </p:spPr>
          <p:txBody>
            <a:bodyPr wrap="square" lIns="0" tIns="0" rIns="0" bIns="0" rtlCol="0"/>
            <a:lstStyle/>
            <a:p>
              <a:endParaRPr sz="1350"/>
            </a:p>
          </p:txBody>
        </p:sp>
        <p:sp>
          <p:nvSpPr>
            <p:cNvPr id="13" name="object 13"/>
            <p:cNvSpPr/>
            <p:nvPr/>
          </p:nvSpPr>
          <p:spPr>
            <a:xfrm>
              <a:off x="152400" y="1457325"/>
              <a:ext cx="2590800" cy="502360"/>
            </a:xfrm>
            <a:custGeom>
              <a:avLst/>
              <a:gdLst/>
              <a:ahLst/>
              <a:cxnLst/>
              <a:rect l="l" t="t" r="r" b="b"/>
              <a:pathLst>
                <a:path w="2590800" h="3134360">
                  <a:moveTo>
                    <a:pt x="0" y="0"/>
                  </a:moveTo>
                  <a:lnTo>
                    <a:pt x="0" y="3134360"/>
                  </a:lnTo>
                </a:path>
                <a:path w="2590800" h="3134360">
                  <a:moveTo>
                    <a:pt x="2590800" y="0"/>
                  </a:moveTo>
                  <a:lnTo>
                    <a:pt x="2590800" y="3134360"/>
                  </a:lnTo>
                </a:path>
              </a:pathLst>
            </a:custGeom>
            <a:ln w="12700">
              <a:solidFill>
                <a:srgbClr val="FFFFFF"/>
              </a:solidFill>
            </a:ln>
          </p:spPr>
          <p:txBody>
            <a:bodyPr wrap="square" lIns="0" tIns="0" rIns="0" bIns="0" rtlCol="0"/>
            <a:lstStyle/>
            <a:p>
              <a:endParaRPr sz="1350"/>
            </a:p>
          </p:txBody>
        </p:sp>
        <p:sp>
          <p:nvSpPr>
            <p:cNvPr id="14" name="object 14"/>
            <p:cNvSpPr/>
            <p:nvPr/>
          </p:nvSpPr>
          <p:spPr>
            <a:xfrm>
              <a:off x="146050" y="1457324"/>
              <a:ext cx="2603500" cy="12700"/>
            </a:xfrm>
            <a:custGeom>
              <a:avLst/>
              <a:gdLst/>
              <a:ahLst/>
              <a:cxnLst/>
              <a:rect l="l" t="t" r="r" b="b"/>
              <a:pathLst>
                <a:path w="2603500" h="12700">
                  <a:moveTo>
                    <a:pt x="0" y="12700"/>
                  </a:moveTo>
                  <a:lnTo>
                    <a:pt x="2603500" y="12700"/>
                  </a:lnTo>
                  <a:lnTo>
                    <a:pt x="2603500" y="0"/>
                  </a:lnTo>
                  <a:lnTo>
                    <a:pt x="0" y="0"/>
                  </a:lnTo>
                  <a:lnTo>
                    <a:pt x="0" y="12700"/>
                  </a:lnTo>
                  <a:close/>
                </a:path>
              </a:pathLst>
            </a:custGeom>
            <a:solidFill>
              <a:srgbClr val="FFFFFF"/>
            </a:solidFill>
          </p:spPr>
          <p:txBody>
            <a:bodyPr wrap="square" lIns="0" tIns="0" rIns="0" bIns="0" rtlCol="0"/>
            <a:lstStyle/>
            <a:p>
              <a:endParaRPr sz="1350"/>
            </a:p>
          </p:txBody>
        </p:sp>
        <p:sp>
          <p:nvSpPr>
            <p:cNvPr id="15" name="object 15"/>
            <p:cNvSpPr/>
            <p:nvPr/>
          </p:nvSpPr>
          <p:spPr>
            <a:xfrm>
              <a:off x="146050" y="1913965"/>
              <a:ext cx="2603500" cy="45719"/>
            </a:xfrm>
            <a:custGeom>
              <a:avLst/>
              <a:gdLst/>
              <a:ahLst/>
              <a:cxnLst/>
              <a:rect l="l" t="t" r="r" b="b"/>
              <a:pathLst>
                <a:path w="2603500">
                  <a:moveTo>
                    <a:pt x="0" y="0"/>
                  </a:moveTo>
                  <a:lnTo>
                    <a:pt x="2603500" y="0"/>
                  </a:lnTo>
                </a:path>
              </a:pathLst>
            </a:custGeom>
            <a:ln w="38100">
              <a:solidFill>
                <a:srgbClr val="FFFFFF"/>
              </a:solidFill>
            </a:ln>
          </p:spPr>
          <p:txBody>
            <a:bodyPr wrap="square" lIns="0" tIns="0" rIns="0" bIns="0" rtlCol="0"/>
            <a:lstStyle/>
            <a:p>
              <a:endParaRPr sz="1350"/>
            </a:p>
          </p:txBody>
        </p:sp>
      </p:grpSp>
      <p:sp>
        <p:nvSpPr>
          <p:cNvPr id="19" name="object 19"/>
          <p:cNvSpPr txBox="1"/>
          <p:nvPr/>
        </p:nvSpPr>
        <p:spPr>
          <a:xfrm>
            <a:off x="1291913" y="1982855"/>
            <a:ext cx="1933575" cy="22506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9525" rIns="0" bIns="0" rtlCol="0">
            <a:spAutoFit/>
          </a:bodyPr>
          <a:lstStyle/>
          <a:p>
            <a:pPr marL="63341" marR="403384">
              <a:spcBef>
                <a:spcPts val="75"/>
              </a:spcBef>
              <a:buSzPct val="94444"/>
              <a:buFont typeface="Arial"/>
              <a:buChar char="•"/>
              <a:tabLst>
                <a:tab pos="124778" algn="l"/>
              </a:tabLst>
            </a:pPr>
            <a:r>
              <a:rPr lang="en-MY" sz="1400" b="1" spc="4" dirty="0" err="1">
                <a:latin typeface="Gadugi" panose="020B0502040204020203" pitchFamily="34" charset="0"/>
                <a:ea typeface="Gadugi" panose="020B0502040204020203" pitchFamily="34" charset="0"/>
                <a:cs typeface="Lucida Sans Unicode"/>
              </a:rPr>
              <a:t>Ketua</a:t>
            </a:r>
            <a:r>
              <a:rPr lang="en-MY" sz="1400" b="1" spc="4" dirty="0">
                <a:latin typeface="Gadugi" panose="020B0502040204020203" pitchFamily="34" charset="0"/>
                <a:ea typeface="Gadugi" panose="020B0502040204020203" pitchFamily="34" charset="0"/>
                <a:cs typeface="Lucida Sans Unicode"/>
              </a:rPr>
              <a:t> PTJ</a:t>
            </a:r>
            <a:endParaRPr sz="1400" dirty="0">
              <a:latin typeface="Gadugi" panose="020B0502040204020203" pitchFamily="34" charset="0"/>
              <a:ea typeface="Gadugi" panose="020B0502040204020203" pitchFamily="34" charset="0"/>
              <a:cs typeface="Lucida Sans Unicode"/>
            </a:endParaRPr>
          </a:p>
        </p:txBody>
      </p:sp>
      <p:grpSp>
        <p:nvGrpSpPr>
          <p:cNvPr id="20" name="object 20"/>
          <p:cNvGrpSpPr/>
          <p:nvPr/>
        </p:nvGrpSpPr>
        <p:grpSpPr>
          <a:xfrm>
            <a:off x="6750935" y="1124600"/>
            <a:ext cx="2095500" cy="2530397"/>
            <a:chOff x="6223000" y="1435100"/>
            <a:chExt cx="2794000" cy="259905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reflection blurRad="6350" stA="52000" endA="300" endPos="35000" dir="5400000" sy="-100000" algn="bl" rotWithShape="0"/>
          </a:effectLst>
        </p:grpSpPr>
        <p:sp>
          <p:nvSpPr>
            <p:cNvPr id="21" name="object 21"/>
            <p:cNvSpPr/>
            <p:nvPr/>
          </p:nvSpPr>
          <p:spPr>
            <a:xfrm>
              <a:off x="6248400" y="1447800"/>
              <a:ext cx="2743200" cy="2560955"/>
            </a:xfrm>
            <a:custGeom>
              <a:avLst/>
              <a:gdLst/>
              <a:ahLst/>
              <a:cxnLst/>
              <a:rect l="l" t="t" r="r" b="b"/>
              <a:pathLst>
                <a:path w="2743200" h="2560954">
                  <a:moveTo>
                    <a:pt x="2743200" y="0"/>
                  </a:moveTo>
                  <a:lnTo>
                    <a:pt x="0" y="0"/>
                  </a:lnTo>
                  <a:lnTo>
                    <a:pt x="0" y="2560701"/>
                  </a:lnTo>
                  <a:lnTo>
                    <a:pt x="2743200" y="2560701"/>
                  </a:lnTo>
                  <a:lnTo>
                    <a:pt x="2743200" y="0"/>
                  </a:lnTo>
                  <a:close/>
                </a:path>
              </a:pathLst>
            </a:custGeom>
            <a:grpFill/>
          </p:spPr>
          <p:txBody>
            <a:bodyPr wrap="square" lIns="0" tIns="0" rIns="0" bIns="0" rtlCol="0"/>
            <a:lstStyle/>
            <a:p>
              <a:endParaRPr sz="1350"/>
            </a:p>
          </p:txBody>
        </p:sp>
        <p:sp>
          <p:nvSpPr>
            <p:cNvPr id="22" name="object 22"/>
            <p:cNvSpPr/>
            <p:nvPr/>
          </p:nvSpPr>
          <p:spPr>
            <a:xfrm>
              <a:off x="6248400" y="1441450"/>
              <a:ext cx="2743200" cy="2586355"/>
            </a:xfrm>
            <a:custGeom>
              <a:avLst/>
              <a:gdLst/>
              <a:ahLst/>
              <a:cxnLst/>
              <a:rect l="l" t="t" r="r" b="b"/>
              <a:pathLst>
                <a:path w="2743200" h="2586354">
                  <a:moveTo>
                    <a:pt x="0" y="0"/>
                  </a:moveTo>
                  <a:lnTo>
                    <a:pt x="0" y="2586101"/>
                  </a:lnTo>
                </a:path>
                <a:path w="2743200" h="2586354">
                  <a:moveTo>
                    <a:pt x="2743200" y="0"/>
                  </a:moveTo>
                  <a:lnTo>
                    <a:pt x="2743200" y="2586101"/>
                  </a:lnTo>
                </a:path>
              </a:pathLst>
            </a:custGeom>
            <a:grpFill/>
            <a:ln w="12700">
              <a:solidFill>
                <a:srgbClr val="FFFFFF"/>
              </a:solidFill>
            </a:ln>
          </p:spPr>
          <p:txBody>
            <a:bodyPr wrap="square" lIns="0" tIns="0" rIns="0" bIns="0" rtlCol="0"/>
            <a:lstStyle/>
            <a:p>
              <a:endParaRPr sz="1350"/>
            </a:p>
          </p:txBody>
        </p:sp>
        <p:sp>
          <p:nvSpPr>
            <p:cNvPr id="23" name="object 23"/>
            <p:cNvSpPr/>
            <p:nvPr/>
          </p:nvSpPr>
          <p:spPr>
            <a:xfrm>
              <a:off x="6242050" y="1441450"/>
              <a:ext cx="2755900" cy="12700"/>
            </a:xfrm>
            <a:custGeom>
              <a:avLst/>
              <a:gdLst/>
              <a:ahLst/>
              <a:cxnLst/>
              <a:rect l="l" t="t" r="r" b="b"/>
              <a:pathLst>
                <a:path w="2755900" h="12700">
                  <a:moveTo>
                    <a:pt x="0" y="12700"/>
                  </a:moveTo>
                  <a:lnTo>
                    <a:pt x="2755900" y="12700"/>
                  </a:lnTo>
                  <a:lnTo>
                    <a:pt x="2755900" y="0"/>
                  </a:lnTo>
                  <a:lnTo>
                    <a:pt x="0" y="0"/>
                  </a:lnTo>
                  <a:lnTo>
                    <a:pt x="0" y="12700"/>
                  </a:lnTo>
                  <a:close/>
                </a:path>
              </a:pathLst>
            </a:custGeom>
            <a:grpFill/>
          </p:spPr>
          <p:txBody>
            <a:bodyPr wrap="square" lIns="0" tIns="0" rIns="0" bIns="0" rtlCol="0"/>
            <a:lstStyle/>
            <a:p>
              <a:endParaRPr sz="1350"/>
            </a:p>
          </p:txBody>
        </p:sp>
        <p:sp>
          <p:nvSpPr>
            <p:cNvPr id="24" name="object 24"/>
            <p:cNvSpPr/>
            <p:nvPr/>
          </p:nvSpPr>
          <p:spPr>
            <a:xfrm>
              <a:off x="6242050" y="4008501"/>
              <a:ext cx="2755900" cy="0"/>
            </a:xfrm>
            <a:custGeom>
              <a:avLst/>
              <a:gdLst/>
              <a:ahLst/>
              <a:cxnLst/>
              <a:rect l="l" t="t" r="r" b="b"/>
              <a:pathLst>
                <a:path w="2755900">
                  <a:moveTo>
                    <a:pt x="0" y="0"/>
                  </a:moveTo>
                  <a:lnTo>
                    <a:pt x="2755900" y="0"/>
                  </a:lnTo>
                </a:path>
              </a:pathLst>
            </a:custGeom>
            <a:grpFill/>
            <a:ln w="38100">
              <a:solidFill>
                <a:srgbClr val="FFFFFF"/>
              </a:solidFill>
            </a:ln>
          </p:spPr>
          <p:txBody>
            <a:bodyPr wrap="square" lIns="0" tIns="0" rIns="0" bIns="0" rtlCol="0"/>
            <a:lstStyle/>
            <a:p>
              <a:endParaRPr sz="1350"/>
            </a:p>
          </p:txBody>
        </p:sp>
      </p:grpSp>
      <p:sp>
        <p:nvSpPr>
          <p:cNvPr id="25" name="object 25"/>
          <p:cNvSpPr txBox="1"/>
          <p:nvPr/>
        </p:nvSpPr>
        <p:spPr>
          <a:xfrm>
            <a:off x="6812939" y="1421793"/>
            <a:ext cx="2047875" cy="2143536"/>
          </a:xfrm>
          <a:prstGeom prst="rect">
            <a:avLst/>
          </a:prstGeom>
        </p:spPr>
        <p:txBody>
          <a:bodyPr vert="horz" wrap="square" lIns="0" tIns="9525" rIns="0" bIns="0" rtlCol="0">
            <a:spAutoFit/>
          </a:bodyPr>
          <a:lstStyle/>
          <a:p>
            <a:pPr marL="119539" marR="283369" indent="-55245">
              <a:spcBef>
                <a:spcPts val="75"/>
              </a:spcBef>
              <a:buSzPct val="94444"/>
              <a:buFont typeface="Arial"/>
              <a:buChar char="•"/>
              <a:tabLst>
                <a:tab pos="125730" algn="l"/>
              </a:tabLst>
            </a:pPr>
            <a:r>
              <a:rPr sz="1400" b="1" dirty="0">
                <a:latin typeface="Gadugi" panose="020B0502040204020203" pitchFamily="34" charset="0"/>
                <a:ea typeface="Gadugi" panose="020B0502040204020203" pitchFamily="34" charset="0"/>
                <a:cs typeface="Lucida Sans Unicode"/>
              </a:rPr>
              <a:t>Tertakluk kepada  beban tugas, nilai  </a:t>
            </a:r>
            <a:r>
              <a:rPr sz="1400" b="1" spc="4" dirty="0">
                <a:latin typeface="Gadugi" panose="020B0502040204020203" pitchFamily="34" charset="0"/>
                <a:ea typeface="Gadugi" panose="020B0502040204020203" pitchFamily="34" charset="0"/>
                <a:cs typeface="Lucida Sans Unicode"/>
              </a:rPr>
              <a:t>serta </a:t>
            </a:r>
            <a:r>
              <a:rPr sz="1400" b="1" dirty="0">
                <a:latin typeface="Gadugi" panose="020B0502040204020203" pitchFamily="34" charset="0"/>
                <a:ea typeface="Gadugi" panose="020B0502040204020203" pitchFamily="34" charset="0"/>
                <a:cs typeface="Lucida Sans Unicode"/>
              </a:rPr>
              <a:t>bilangan</a:t>
            </a:r>
            <a:r>
              <a:rPr sz="1400" b="1" spc="-94" dirty="0">
                <a:latin typeface="Gadugi" panose="020B0502040204020203" pitchFamily="34" charset="0"/>
                <a:ea typeface="Gadugi" panose="020B0502040204020203" pitchFamily="34" charset="0"/>
                <a:cs typeface="Lucida Sans Unicode"/>
              </a:rPr>
              <a:t> </a:t>
            </a:r>
            <a:r>
              <a:rPr sz="1400" b="1" spc="4" dirty="0">
                <a:latin typeface="Gadugi" panose="020B0502040204020203" pitchFamily="34" charset="0"/>
                <a:ea typeface="Gadugi" panose="020B0502040204020203" pitchFamily="34" charset="0"/>
                <a:cs typeface="Lucida Sans Unicode"/>
              </a:rPr>
              <a:t>aset.</a:t>
            </a:r>
            <a:endParaRPr sz="1400" dirty="0">
              <a:latin typeface="Gadugi" panose="020B0502040204020203" pitchFamily="34" charset="0"/>
              <a:ea typeface="Gadugi" panose="020B0502040204020203" pitchFamily="34" charset="0"/>
              <a:cs typeface="Lucida Sans Unicode"/>
            </a:endParaRPr>
          </a:p>
          <a:p>
            <a:pPr marL="125254" indent="-60960">
              <a:spcBef>
                <a:spcPts val="1620"/>
              </a:spcBef>
              <a:buSzPct val="94444"/>
              <a:buFont typeface="Arial"/>
              <a:buChar char="•"/>
              <a:tabLst>
                <a:tab pos="125730" algn="l"/>
              </a:tabLst>
            </a:pPr>
            <a:r>
              <a:rPr sz="1400" b="1" spc="4" dirty="0">
                <a:latin typeface="Gadugi" panose="020B0502040204020203" pitchFamily="34" charset="0"/>
                <a:ea typeface="Gadugi" panose="020B0502040204020203" pitchFamily="34" charset="0"/>
                <a:cs typeface="Lucida Sans Unicode"/>
              </a:rPr>
              <a:t>Pegawai</a:t>
            </a:r>
            <a:r>
              <a:rPr sz="1400" b="1" spc="-30" dirty="0">
                <a:latin typeface="Gadugi" panose="020B0502040204020203" pitchFamily="34" charset="0"/>
                <a:ea typeface="Gadugi" panose="020B0502040204020203" pitchFamily="34" charset="0"/>
                <a:cs typeface="Lucida Sans Unicode"/>
              </a:rPr>
              <a:t> </a:t>
            </a:r>
            <a:r>
              <a:rPr sz="1400" b="1" spc="4" dirty="0">
                <a:latin typeface="Gadugi" panose="020B0502040204020203" pitchFamily="34" charset="0"/>
                <a:ea typeface="Gadugi" panose="020B0502040204020203" pitchFamily="34" charset="0"/>
                <a:cs typeface="Lucida Sans Unicode"/>
              </a:rPr>
              <a:t>P&amp;P</a:t>
            </a:r>
            <a:endParaRPr sz="1400" dirty="0">
              <a:latin typeface="Gadugi" panose="020B0502040204020203" pitchFamily="34" charset="0"/>
              <a:ea typeface="Gadugi" panose="020B0502040204020203" pitchFamily="34" charset="0"/>
              <a:cs typeface="Lucida Sans Unicode"/>
            </a:endParaRPr>
          </a:p>
          <a:p>
            <a:pPr marL="119539" marR="57626" indent="-55245">
              <a:spcBef>
                <a:spcPts val="1620"/>
              </a:spcBef>
              <a:buSzPct val="94444"/>
              <a:buFont typeface="Arial"/>
              <a:buChar char="•"/>
              <a:tabLst>
                <a:tab pos="125730" algn="l"/>
              </a:tabLst>
            </a:pPr>
            <a:r>
              <a:rPr sz="1400" b="1" spc="4" dirty="0">
                <a:latin typeface="Gadugi" panose="020B0502040204020203" pitchFamily="34" charset="0"/>
                <a:ea typeface="Gadugi" panose="020B0502040204020203" pitchFamily="34" charset="0"/>
                <a:cs typeface="Lucida Sans Unicode"/>
              </a:rPr>
              <a:t>Peg </a:t>
            </a:r>
            <a:r>
              <a:rPr sz="1400" b="1" dirty="0">
                <a:latin typeface="Gadugi" panose="020B0502040204020203" pitchFamily="34" charset="0"/>
                <a:ea typeface="Gadugi" panose="020B0502040204020203" pitchFamily="34" charset="0"/>
                <a:cs typeface="Lucida Sans Unicode"/>
              </a:rPr>
              <a:t>Kump Pelaksana  </a:t>
            </a:r>
            <a:r>
              <a:rPr sz="1400" b="1" dirty="0" err="1">
                <a:latin typeface="Gadugi" panose="020B0502040204020203" pitchFamily="34" charset="0"/>
                <a:ea typeface="Gadugi" panose="020B0502040204020203" pitchFamily="34" charset="0"/>
                <a:cs typeface="Lucida Sans Unicode"/>
              </a:rPr>
              <a:t>gred</a:t>
            </a:r>
            <a:r>
              <a:rPr sz="1400" b="1" dirty="0">
                <a:latin typeface="Gadugi" panose="020B0502040204020203" pitchFamily="34" charset="0"/>
                <a:ea typeface="Gadugi" panose="020B0502040204020203" pitchFamily="34" charset="0"/>
                <a:cs typeface="Lucida Sans Unicode"/>
              </a:rPr>
              <a:t> 1</a:t>
            </a:r>
            <a:r>
              <a:rPr lang="en-MY" sz="1400" b="1" dirty="0">
                <a:latin typeface="Gadugi" panose="020B0502040204020203" pitchFamily="34" charset="0"/>
                <a:ea typeface="Gadugi" panose="020B0502040204020203" pitchFamily="34" charset="0"/>
                <a:cs typeface="Lucida Sans Unicode"/>
              </a:rPr>
              <a:t>9</a:t>
            </a:r>
            <a:r>
              <a:rPr sz="1400" b="1" dirty="0">
                <a:latin typeface="Gadugi" panose="020B0502040204020203" pitchFamily="34" charset="0"/>
                <a:ea typeface="Gadugi" panose="020B0502040204020203" pitchFamily="34" charset="0"/>
                <a:cs typeface="Lucida Sans Unicode"/>
              </a:rPr>
              <a:t> </a:t>
            </a:r>
            <a:r>
              <a:rPr sz="1400" b="1" spc="4" dirty="0">
                <a:latin typeface="Gadugi" panose="020B0502040204020203" pitchFamily="34" charset="0"/>
                <a:ea typeface="Gadugi" panose="020B0502040204020203" pitchFamily="34" charset="0"/>
                <a:cs typeface="Lucida Sans Unicode"/>
              </a:rPr>
              <a:t>ke atas </a:t>
            </a:r>
            <a:r>
              <a:rPr sz="1400" b="1" dirty="0">
                <a:latin typeface="Gadugi" panose="020B0502040204020203" pitchFamily="34" charset="0"/>
                <a:ea typeface="Gadugi" panose="020B0502040204020203" pitchFamily="34" charset="0"/>
                <a:cs typeface="Lucida Sans Unicode"/>
              </a:rPr>
              <a:t>boleh  dilantik </a:t>
            </a:r>
            <a:r>
              <a:rPr sz="1400" b="1" spc="4" dirty="0">
                <a:latin typeface="Gadugi" panose="020B0502040204020203" pitchFamily="34" charset="0"/>
                <a:ea typeface="Gadugi" panose="020B0502040204020203" pitchFamily="34" charset="0"/>
                <a:cs typeface="Lucida Sans Unicode"/>
              </a:rPr>
              <a:t>jika </a:t>
            </a:r>
            <a:r>
              <a:rPr sz="1400" b="1" dirty="0">
                <a:latin typeface="Gadugi" panose="020B0502040204020203" pitchFamily="34" charset="0"/>
                <a:ea typeface="Gadugi" panose="020B0502040204020203" pitchFamily="34" charset="0"/>
                <a:cs typeface="Lucida Sans Unicode"/>
              </a:rPr>
              <a:t>tiada</a:t>
            </a:r>
            <a:r>
              <a:rPr sz="1400" b="1" spc="-86" dirty="0">
                <a:latin typeface="Gadugi" panose="020B0502040204020203" pitchFamily="34" charset="0"/>
                <a:ea typeface="Gadugi" panose="020B0502040204020203" pitchFamily="34" charset="0"/>
                <a:cs typeface="Lucida Sans Unicode"/>
              </a:rPr>
              <a:t> </a:t>
            </a:r>
            <a:r>
              <a:rPr sz="1400" b="1" spc="4" dirty="0">
                <a:latin typeface="Gadugi" panose="020B0502040204020203" pitchFamily="34" charset="0"/>
                <a:ea typeface="Gadugi" panose="020B0502040204020203" pitchFamily="34" charset="0"/>
                <a:cs typeface="Lucida Sans Unicode"/>
              </a:rPr>
              <a:t>P&amp;P.</a:t>
            </a:r>
            <a:endParaRPr sz="1400" dirty="0">
              <a:latin typeface="Gadugi" panose="020B0502040204020203" pitchFamily="34" charset="0"/>
              <a:ea typeface="Gadugi" panose="020B0502040204020203" pitchFamily="34" charset="0"/>
              <a:cs typeface="Lucida Sans Unicode"/>
            </a:endParaRPr>
          </a:p>
        </p:txBody>
      </p:sp>
      <p:sp>
        <p:nvSpPr>
          <p:cNvPr id="32" name="Title 24">
            <a:extLst>
              <a:ext uri="{FF2B5EF4-FFF2-40B4-BE49-F238E27FC236}">
                <a16:creationId xmlns:a16="http://schemas.microsoft.com/office/drawing/2014/main" id="{DC083A54-0AFA-4347-8A04-114907B1BDAC}"/>
              </a:ext>
            </a:extLst>
          </p:cNvPr>
          <p:cNvSpPr txBox="1">
            <a:spLocks/>
          </p:cNvSpPr>
          <p:nvPr/>
        </p:nvSpPr>
        <p:spPr>
          <a:xfrm>
            <a:off x="1699331" y="544506"/>
            <a:ext cx="5859638" cy="501897"/>
          </a:xfrm>
          <a:prstGeom prst="flowChartAlternateProcess">
            <a:avLst/>
          </a:prstGeom>
          <a:gradFill flip="none" rotWithShape="1">
            <a:gsLst>
              <a:gs pos="0">
                <a:schemeClr val="bg1"/>
              </a:gs>
              <a:gs pos="0">
                <a:srgbClr val="C00000"/>
              </a:gs>
              <a:gs pos="100000">
                <a:schemeClr val="tx1">
                  <a:lumMod val="65000"/>
                  <a:lumOff val="35000"/>
                </a:schemeClr>
              </a:gs>
              <a:gs pos="100000">
                <a:schemeClr val="accent1">
                  <a:lumMod val="30000"/>
                  <a:lumOff val="70000"/>
                </a:schemeClr>
              </a:gs>
            </a:gsLst>
            <a:path path="circle">
              <a:fillToRect t="100000" r="100000"/>
            </a:path>
            <a:tileRect l="-100000" b="-100000"/>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MY" sz="2100" b="1" dirty="0">
                <a:solidFill>
                  <a:schemeClr val="bg1"/>
                </a:solidFill>
                <a:latin typeface="Gadugi" panose="020B0502040204020203" pitchFamily="34" charset="0"/>
                <a:ea typeface="Gadugi" panose="020B0502040204020203" pitchFamily="34" charset="0"/>
              </a:rPr>
              <a:t>PELANTIKAN PEGAWAI ASET</a:t>
            </a:r>
          </a:p>
        </p:txBody>
      </p:sp>
      <p:sp>
        <p:nvSpPr>
          <p:cNvPr id="16" name="Rectangle 15">
            <a:extLst>
              <a:ext uri="{FF2B5EF4-FFF2-40B4-BE49-F238E27FC236}">
                <a16:creationId xmlns:a16="http://schemas.microsoft.com/office/drawing/2014/main" id="{D6150022-9173-44E5-877A-27994FE8091C}"/>
              </a:ext>
            </a:extLst>
          </p:cNvPr>
          <p:cNvSpPr/>
          <p:nvPr/>
        </p:nvSpPr>
        <p:spPr>
          <a:xfrm>
            <a:off x="3296413" y="5397694"/>
            <a:ext cx="2551175" cy="431039"/>
          </a:xfrm>
          <a:prstGeom prst="rect">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MY"/>
          </a:p>
        </p:txBody>
      </p:sp>
      <p:sp>
        <p:nvSpPr>
          <p:cNvPr id="31" name="object 31"/>
          <p:cNvSpPr txBox="1"/>
          <p:nvPr/>
        </p:nvSpPr>
        <p:spPr>
          <a:xfrm>
            <a:off x="3347155" y="5488753"/>
            <a:ext cx="2413117" cy="225062"/>
          </a:xfrm>
          <a:prstGeom prst="rect">
            <a:avLst/>
          </a:prstGeom>
        </p:spPr>
        <p:txBody>
          <a:bodyPr vert="horz" wrap="square" lIns="0" tIns="9525" rIns="0" bIns="0" rtlCol="0">
            <a:spAutoFit/>
          </a:bodyPr>
          <a:lstStyle/>
          <a:p>
            <a:pPr marL="64294" algn="ctr"/>
            <a:r>
              <a:rPr sz="1400" b="1" spc="-4" dirty="0">
                <a:latin typeface="Gadugi" panose="020B0502040204020203" pitchFamily="34" charset="0"/>
                <a:ea typeface="Gadugi" panose="020B0502040204020203" pitchFamily="34" charset="0"/>
                <a:cs typeface="Lucida Sans Unicode"/>
              </a:rPr>
              <a:t>1 – </a:t>
            </a:r>
            <a:r>
              <a:rPr sz="1400" b="1" dirty="0">
                <a:latin typeface="Gadugi" panose="020B0502040204020203" pitchFamily="34" charset="0"/>
                <a:ea typeface="Gadugi" panose="020B0502040204020203" pitchFamily="34" charset="0"/>
                <a:cs typeface="Lucida Sans Unicode"/>
              </a:rPr>
              <a:t>Pegawai </a:t>
            </a:r>
            <a:r>
              <a:rPr sz="1400" b="1" dirty="0" err="1">
                <a:latin typeface="Gadugi" panose="020B0502040204020203" pitchFamily="34" charset="0"/>
                <a:ea typeface="Gadugi" panose="020B0502040204020203" pitchFamily="34" charset="0"/>
                <a:cs typeface="Lucida Sans Unicode"/>
              </a:rPr>
              <a:t>Aset</a:t>
            </a:r>
            <a:r>
              <a:rPr sz="1400" b="1" dirty="0">
                <a:latin typeface="Gadugi" panose="020B0502040204020203" pitchFamily="34" charset="0"/>
                <a:ea typeface="Gadugi" panose="020B0502040204020203" pitchFamily="34" charset="0"/>
                <a:cs typeface="Lucida Sans Unicode"/>
              </a:rPr>
              <a:t> </a:t>
            </a:r>
            <a:r>
              <a:rPr sz="1400" b="1" spc="4" dirty="0">
                <a:latin typeface="Gadugi" panose="020B0502040204020203" pitchFamily="34" charset="0"/>
                <a:ea typeface="Gadugi" panose="020B0502040204020203" pitchFamily="34" charset="0"/>
                <a:cs typeface="Lucida Sans Unicode"/>
              </a:rPr>
              <a:t>PTJ</a:t>
            </a:r>
            <a:endParaRPr sz="1400" dirty="0">
              <a:latin typeface="Gadugi" panose="020B0502040204020203" pitchFamily="34" charset="0"/>
              <a:ea typeface="Gadugi" panose="020B0502040204020203" pitchFamily="34" charset="0"/>
              <a:cs typeface="Lucida Sans Unicode"/>
            </a:endParaRPr>
          </a:p>
        </p:txBody>
      </p:sp>
      <p:grpSp>
        <p:nvGrpSpPr>
          <p:cNvPr id="33" name="Group 32">
            <a:extLst>
              <a:ext uri="{FF2B5EF4-FFF2-40B4-BE49-F238E27FC236}">
                <a16:creationId xmlns:a16="http://schemas.microsoft.com/office/drawing/2014/main" id="{4242D2D9-F80A-44B5-B972-AC2804277269}"/>
              </a:ext>
            </a:extLst>
          </p:cNvPr>
          <p:cNvGrpSpPr/>
          <p:nvPr/>
        </p:nvGrpSpPr>
        <p:grpSpPr>
          <a:xfrm>
            <a:off x="7558969" y="64825"/>
            <a:ext cx="1494399" cy="479681"/>
            <a:chOff x="3878741" y="5454061"/>
            <a:chExt cx="1494399" cy="479681"/>
          </a:xfrm>
        </p:grpSpPr>
        <p:pic>
          <p:nvPicPr>
            <p:cNvPr id="34" name="Picture 33">
              <a:extLst>
                <a:ext uri="{FF2B5EF4-FFF2-40B4-BE49-F238E27FC236}">
                  <a16:creationId xmlns:a16="http://schemas.microsoft.com/office/drawing/2014/main" id="{89C30A7B-F77A-4D62-B6EA-AA3F4222A1E2}"/>
                </a:ext>
              </a:extLst>
            </p:cNvPr>
            <p:cNvPicPr>
              <a:picLocks noChangeAspect="1"/>
            </p:cNvPicPr>
            <p:nvPr/>
          </p:nvPicPr>
          <p:blipFill>
            <a:blip r:embed="rId8"/>
            <a:srcRect/>
            <a:stretch/>
          </p:blipFill>
          <p:spPr>
            <a:xfrm>
              <a:off x="4824441" y="5454061"/>
              <a:ext cx="548699" cy="479681"/>
            </a:xfrm>
            <a:prstGeom prst="rect">
              <a:avLst/>
            </a:prstGeom>
          </p:spPr>
        </p:pic>
        <p:pic>
          <p:nvPicPr>
            <p:cNvPr id="35" name="Picture 34">
              <a:extLst>
                <a:ext uri="{FF2B5EF4-FFF2-40B4-BE49-F238E27FC236}">
                  <a16:creationId xmlns:a16="http://schemas.microsoft.com/office/drawing/2014/main" id="{41DB8852-6E8C-4CF8-9ACF-5ED2BFE6C7D7}"/>
                </a:ext>
              </a:extLst>
            </p:cNvPr>
            <p:cNvPicPr>
              <a:picLocks noChangeAspect="1"/>
            </p:cNvPicPr>
            <p:nvPr/>
          </p:nvPicPr>
          <p:blipFill>
            <a:blip r:embed="rId9"/>
            <a:srcRect/>
            <a:stretch/>
          </p:blipFill>
          <p:spPr>
            <a:xfrm>
              <a:off x="3878741" y="5468921"/>
              <a:ext cx="940203" cy="464820"/>
            </a:xfrm>
            <a:prstGeom prst="rect">
              <a:avLst/>
            </a:prstGeom>
          </p:spPr>
        </p:pic>
      </p:gr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24">
            <a:extLst>
              <a:ext uri="{FF2B5EF4-FFF2-40B4-BE49-F238E27FC236}">
                <a16:creationId xmlns:a16="http://schemas.microsoft.com/office/drawing/2014/main" id="{9B08570E-8CC4-4A53-91B7-B87FE25AD663}"/>
              </a:ext>
            </a:extLst>
          </p:cNvPr>
          <p:cNvSpPr txBox="1">
            <a:spLocks/>
          </p:cNvSpPr>
          <p:nvPr/>
        </p:nvSpPr>
        <p:spPr>
          <a:xfrm>
            <a:off x="1798462" y="520444"/>
            <a:ext cx="5859638" cy="501897"/>
          </a:xfrm>
          <a:prstGeom prst="flowChartAlternateProcess">
            <a:avLst/>
          </a:prstGeom>
          <a:gradFill>
            <a:gsLst>
              <a:gs pos="0">
                <a:schemeClr val="bg1"/>
              </a:gs>
              <a:gs pos="0">
                <a:srgbClr val="C00000"/>
              </a:gs>
              <a:gs pos="100000">
                <a:schemeClr val="tx1">
                  <a:lumMod val="65000"/>
                  <a:lumOff val="35000"/>
                </a:schemeClr>
              </a:gs>
              <a:gs pos="100000">
                <a:schemeClr val="accent1">
                  <a:lumMod val="30000"/>
                  <a:lumOff val="70000"/>
                </a:schemeClr>
              </a:gs>
            </a:gsLst>
            <a:lin ang="5400000" scaled="1"/>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4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300" b="1" dirty="0">
                <a:latin typeface="Gadugi" panose="020B0502040204020203" pitchFamily="34" charset="0"/>
                <a:ea typeface="Gadugi" panose="020B0502040204020203" pitchFamily="34" charset="0"/>
              </a:rPr>
              <a:t>TUGAS DAN TANGGUNGJAWAB PEGAWAI ASET PUSAT TANGGUNGJAWAB</a:t>
            </a:r>
            <a:endParaRPr lang="en-MY" sz="2100" b="1" dirty="0">
              <a:solidFill>
                <a:schemeClr val="bg1"/>
              </a:solidFill>
              <a:latin typeface="Gadugi" panose="020B0502040204020203" pitchFamily="34" charset="0"/>
              <a:ea typeface="Gadugi" panose="020B0502040204020203" pitchFamily="34" charset="0"/>
            </a:endParaRPr>
          </a:p>
        </p:txBody>
      </p:sp>
      <p:sp>
        <p:nvSpPr>
          <p:cNvPr id="33" name="Rectangle 32">
            <a:extLst>
              <a:ext uri="{FF2B5EF4-FFF2-40B4-BE49-F238E27FC236}">
                <a16:creationId xmlns:a16="http://schemas.microsoft.com/office/drawing/2014/main" id="{BB80F8A4-D5E9-4260-8858-4B15EEAEE9A2}"/>
              </a:ext>
            </a:extLst>
          </p:cNvPr>
          <p:cNvSpPr/>
          <p:nvPr/>
        </p:nvSpPr>
        <p:spPr>
          <a:xfrm>
            <a:off x="689317" y="1359747"/>
            <a:ext cx="7765366" cy="4289700"/>
          </a:xfrm>
          <a:prstGeom prst="rect">
            <a:avLst/>
          </a:prstGeom>
        </p:spPr>
        <p:txBody>
          <a:bodyPr wrap="square">
            <a:spAutoFit/>
          </a:bodyPr>
          <a:lstStyle/>
          <a:p>
            <a:pPr marL="257175" indent="-257175" algn="just">
              <a:lnSpc>
                <a:spcPct val="115000"/>
              </a:lnSpc>
              <a:buFont typeface="+mj-lt"/>
              <a:buAutoNum type="arabicPeriod"/>
              <a:tabLst>
                <a:tab pos="0" algn="l"/>
              </a:tabLst>
            </a:pPr>
            <a:r>
              <a:rPr lang="en-US" sz="1400" dirty="0" err="1">
                <a:latin typeface="Calibri" panose="020F0502020204030204" pitchFamily="34" charset="0"/>
                <a:ea typeface="Calibri" panose="020F0502020204030204" pitchFamily="34" charset="0"/>
                <a:cs typeface="Calibri" panose="020F0502020204030204" pitchFamily="34" charset="0"/>
              </a:rPr>
              <a:t>Memastikan</a:t>
            </a:r>
            <a:r>
              <a:rPr lang="en-US" sz="1400" dirty="0">
                <a:latin typeface="Calibri" panose="020F0502020204030204" pitchFamily="34" charset="0"/>
                <a:ea typeface="Calibri" panose="020F0502020204030204" pitchFamily="34" charset="0"/>
                <a:cs typeface="Calibri" panose="020F0502020204030204" pitchFamily="34" charset="0"/>
              </a:rPr>
              <a:t> </a:t>
            </a:r>
            <a:r>
              <a:rPr lang="en-US" sz="1400" dirty="0" err="1">
                <a:latin typeface="Calibri" panose="020F0502020204030204" pitchFamily="34" charset="0"/>
                <a:ea typeface="Calibri" panose="020F0502020204030204" pitchFamily="34" charset="0"/>
                <a:cs typeface="Calibri" panose="020F0502020204030204" pitchFamily="34" charset="0"/>
              </a:rPr>
              <a:t>lantikan</a:t>
            </a:r>
            <a:r>
              <a:rPr lang="en-US" sz="1400" dirty="0">
                <a:latin typeface="Calibri" panose="020F0502020204030204" pitchFamily="34" charset="0"/>
                <a:ea typeface="Calibri" panose="020F0502020204030204" pitchFamily="34" charset="0"/>
                <a:cs typeface="Calibri" panose="020F0502020204030204" pitchFamily="34" charset="0"/>
              </a:rPr>
              <a:t> </a:t>
            </a:r>
            <a:r>
              <a:rPr lang="en-US" sz="1400" dirty="0" err="1">
                <a:latin typeface="Calibri" panose="020F0502020204030204" pitchFamily="34" charset="0"/>
                <a:ea typeface="Calibri" panose="020F0502020204030204" pitchFamily="34" charset="0"/>
                <a:cs typeface="Calibri" panose="020F0502020204030204" pitchFamily="34" charset="0"/>
              </a:rPr>
              <a:t>sebagai</a:t>
            </a:r>
            <a:r>
              <a:rPr lang="en-US" sz="1400" dirty="0">
                <a:latin typeface="Calibri" panose="020F0502020204030204" pitchFamily="34" charset="0"/>
                <a:ea typeface="Calibri" panose="020F0502020204030204" pitchFamily="34" charset="0"/>
                <a:cs typeface="Calibri" panose="020F0502020204030204" pitchFamily="34" charset="0"/>
              </a:rPr>
              <a:t> </a:t>
            </a:r>
            <a:r>
              <a:rPr lang="en-US" sz="1400" dirty="0" err="1">
                <a:latin typeface="Calibri" panose="020F0502020204030204" pitchFamily="34" charset="0"/>
                <a:ea typeface="Calibri" panose="020F0502020204030204" pitchFamily="34" charset="0"/>
                <a:cs typeface="Calibri" panose="020F0502020204030204" pitchFamily="34" charset="0"/>
              </a:rPr>
              <a:t>Pegawai</a:t>
            </a:r>
            <a:r>
              <a:rPr lang="en-US" sz="1400" dirty="0">
                <a:latin typeface="Calibri" panose="020F0502020204030204" pitchFamily="34" charset="0"/>
                <a:ea typeface="Calibri" panose="020F0502020204030204" pitchFamily="34" charset="0"/>
                <a:cs typeface="Calibri" panose="020F0502020204030204" pitchFamily="34" charset="0"/>
              </a:rPr>
              <a:t> </a:t>
            </a:r>
            <a:r>
              <a:rPr lang="en-US" sz="1400" dirty="0" err="1">
                <a:latin typeface="Calibri" panose="020F0502020204030204" pitchFamily="34" charset="0"/>
                <a:ea typeface="Calibri" panose="020F0502020204030204" pitchFamily="34" charset="0"/>
                <a:cs typeface="Calibri" panose="020F0502020204030204" pitchFamily="34" charset="0"/>
              </a:rPr>
              <a:t>Aset</a:t>
            </a:r>
            <a:r>
              <a:rPr lang="en-US" sz="1400" dirty="0">
                <a:latin typeface="Calibri" panose="020F0502020204030204" pitchFamily="34" charset="0"/>
                <a:ea typeface="Calibri" panose="020F0502020204030204" pitchFamily="34" charset="0"/>
                <a:cs typeface="Calibri" panose="020F0502020204030204" pitchFamily="34" charset="0"/>
              </a:rPr>
              <a:t> </a:t>
            </a:r>
            <a:r>
              <a:rPr lang="en-US" sz="1400" dirty="0" err="1">
                <a:latin typeface="Calibri" panose="020F0502020204030204" pitchFamily="34" charset="0"/>
                <a:ea typeface="Calibri" panose="020F0502020204030204" pitchFamily="34" charset="0"/>
                <a:cs typeface="Calibri" panose="020F0502020204030204" pitchFamily="34" charset="0"/>
              </a:rPr>
              <a:t>dibuat</a:t>
            </a:r>
            <a:r>
              <a:rPr lang="en-US" sz="1400" dirty="0">
                <a:latin typeface="Calibri" panose="020F0502020204030204" pitchFamily="34" charset="0"/>
                <a:ea typeface="Calibri" panose="020F0502020204030204" pitchFamily="34" charset="0"/>
                <a:cs typeface="Calibri" panose="020F0502020204030204" pitchFamily="34" charset="0"/>
              </a:rPr>
              <a:t> oleh </a:t>
            </a:r>
            <a:r>
              <a:rPr lang="en-US" sz="1400" dirty="0" err="1">
                <a:latin typeface="Calibri" panose="020F0502020204030204" pitchFamily="34" charset="0"/>
                <a:ea typeface="Calibri" panose="020F0502020204030204" pitchFamily="34" charset="0"/>
                <a:cs typeface="Calibri" panose="020F0502020204030204" pitchFamily="34" charset="0"/>
              </a:rPr>
              <a:t>Ketua</a:t>
            </a:r>
            <a:r>
              <a:rPr lang="en-US" sz="1400" dirty="0">
                <a:latin typeface="Calibri" panose="020F0502020204030204" pitchFamily="34" charset="0"/>
                <a:ea typeface="Calibri" panose="020F0502020204030204" pitchFamily="34" charset="0"/>
                <a:cs typeface="Calibri" panose="020F0502020204030204" pitchFamily="34" charset="0"/>
              </a:rPr>
              <a:t> Pusat </a:t>
            </a:r>
            <a:r>
              <a:rPr lang="en-US" sz="1400" dirty="0" err="1">
                <a:latin typeface="Calibri" panose="020F0502020204030204" pitchFamily="34" charset="0"/>
                <a:ea typeface="Calibri" panose="020F0502020204030204" pitchFamily="34" charset="0"/>
                <a:cs typeface="Calibri" panose="020F0502020204030204" pitchFamily="34" charset="0"/>
              </a:rPr>
              <a:t>Tanggungjawab</a:t>
            </a:r>
            <a:r>
              <a:rPr lang="en-US" sz="1400" dirty="0">
                <a:latin typeface="Calibri" panose="020F0502020204030204" pitchFamily="34" charset="0"/>
                <a:ea typeface="Calibri" panose="020F0502020204030204" pitchFamily="34" charset="0"/>
                <a:cs typeface="Calibri" panose="020F0502020204030204" pitchFamily="34" charset="0"/>
              </a:rPr>
              <a:t>.</a:t>
            </a:r>
          </a:p>
          <a:p>
            <a:pPr marL="257175" indent="-257175" algn="just">
              <a:lnSpc>
                <a:spcPct val="115000"/>
              </a:lnSpc>
              <a:buFont typeface="+mj-lt"/>
              <a:buAutoNum type="arabicPeriod"/>
              <a:tabLst>
                <a:tab pos="0" algn="l"/>
              </a:tabLst>
            </a:pPr>
            <a:r>
              <a:rPr lang="ms-MY" sz="1400" dirty="0">
                <a:latin typeface="Calibri" panose="020F0502020204030204" pitchFamily="34" charset="0"/>
                <a:ea typeface="Calibri" panose="020F0502020204030204" pitchFamily="34" charset="0"/>
                <a:cs typeface="Calibri" panose="020F0502020204030204" pitchFamily="34" charset="0"/>
              </a:rPr>
              <a:t>Menyemak dan mengemaskini maklumat aset (barkod, pengguna am, lokasi am, pengguna sebenar dan lokasi sebenar) dalam sistem pengurusan aset (FAMS) dari semasa ke semasa.</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257175" indent="-257175" algn="just">
              <a:lnSpc>
                <a:spcPct val="115000"/>
              </a:lnSpc>
              <a:buFont typeface="+mj-lt"/>
              <a:buAutoNum type="arabicPeriod"/>
              <a:tabLst>
                <a:tab pos="0" algn="l"/>
              </a:tabLst>
            </a:pPr>
            <a:r>
              <a:rPr lang="ms-MY" sz="1400" dirty="0">
                <a:latin typeface="Calibri" panose="020F0502020204030204" pitchFamily="34" charset="0"/>
                <a:ea typeface="Calibri" panose="020F0502020204030204" pitchFamily="34" charset="0"/>
                <a:cs typeface="Calibri" panose="020F0502020204030204" pitchFamily="34" charset="0"/>
              </a:rPr>
              <a:t>Mengemaskini maklumat aset (barkod, pengguna am, lokasi am, pengguna sebenar dan lokasi sebenar) bagi perolehan baharu samada mengikut Pesanan Belian/Tanpa Pesanan Belian melalui sistem pengurusan aset (FAMS) – </a:t>
            </a:r>
            <a:r>
              <a:rPr lang="ms-MY" sz="1400" b="1" dirty="0">
                <a:latin typeface="Calibri" panose="020F0502020204030204" pitchFamily="34" charset="0"/>
                <a:ea typeface="Calibri" panose="020F0502020204030204" pitchFamily="34" charset="0"/>
                <a:cs typeface="Calibri" panose="020F0502020204030204" pitchFamily="34" charset="0"/>
              </a:rPr>
              <a:t>Rujuk Garis Panduan Pendaftaran ID dan Verifikasi Aset (SOK/KEW/GP019/AST)</a:t>
            </a:r>
            <a:endParaRPr lang="en-US" sz="1400" b="1" dirty="0">
              <a:latin typeface="Calibri" panose="020F0502020204030204" pitchFamily="34" charset="0"/>
              <a:ea typeface="Calibri" panose="020F0502020204030204" pitchFamily="34" charset="0"/>
              <a:cs typeface="Calibri" panose="020F0502020204030204" pitchFamily="34" charset="0"/>
            </a:endParaRPr>
          </a:p>
          <a:p>
            <a:pPr marL="257175" indent="-257175" algn="just">
              <a:lnSpc>
                <a:spcPct val="115000"/>
              </a:lnSpc>
              <a:buFont typeface="+mj-lt"/>
              <a:buAutoNum type="arabicPeriod"/>
              <a:tabLst>
                <a:tab pos="0" algn="l"/>
              </a:tabLst>
            </a:pPr>
            <a:r>
              <a:rPr lang="ms-MY" sz="1400" dirty="0">
                <a:latin typeface="Calibri" panose="020F0502020204030204" pitchFamily="34" charset="0"/>
                <a:ea typeface="Calibri" panose="020F0502020204030204" pitchFamily="34" charset="0"/>
                <a:cs typeface="Calibri" panose="020F0502020204030204" pitchFamily="34" charset="0"/>
              </a:rPr>
              <a:t>Menyemak, mengemaskini dan mencetak daftar aset mengikut lokasi / pengguna terkini sekurang-kurangnya sekali setahun – </a:t>
            </a:r>
            <a:r>
              <a:rPr lang="ms-MY" sz="1400" b="1" dirty="0">
                <a:latin typeface="Calibri" panose="020F0502020204030204" pitchFamily="34" charset="0"/>
                <a:ea typeface="Calibri" panose="020F0502020204030204" pitchFamily="34" charset="0"/>
                <a:cs typeface="Calibri" panose="020F0502020204030204" pitchFamily="34" charset="0"/>
              </a:rPr>
              <a:t>Rujuk Garis Panduan Pendaftaran ID dan Verifikasi Aset (SOK/KEW/GP019/AST) / Kemaskini Daftar Aset Alih</a:t>
            </a:r>
            <a:endParaRPr lang="en-US" sz="1400" b="1" dirty="0">
              <a:latin typeface="Calibri" panose="020F0502020204030204" pitchFamily="34" charset="0"/>
              <a:ea typeface="Calibri" panose="020F0502020204030204" pitchFamily="34" charset="0"/>
              <a:cs typeface="Calibri" panose="020F0502020204030204" pitchFamily="34" charset="0"/>
            </a:endParaRPr>
          </a:p>
          <a:p>
            <a:pPr marL="257175" indent="-257175" algn="just">
              <a:lnSpc>
                <a:spcPct val="115000"/>
              </a:lnSpc>
              <a:buFont typeface="+mj-lt"/>
              <a:buAutoNum type="arabicPeriod"/>
              <a:tabLst>
                <a:tab pos="0" algn="l"/>
              </a:tabLst>
            </a:pPr>
            <a:r>
              <a:rPr lang="ms-MY" sz="1400" dirty="0">
                <a:latin typeface="Calibri" panose="020F0502020204030204" pitchFamily="34" charset="0"/>
                <a:ea typeface="Calibri" panose="020F0502020204030204" pitchFamily="34" charset="0"/>
                <a:cs typeface="Calibri" panose="020F0502020204030204" pitchFamily="34" charset="0"/>
              </a:rPr>
              <a:t>Memastikan aset Universiti disimpan di tempat yang selamat dan sentiasa di bawah kawalan pegawai yang bertanggungjawab. Arahan Keselamatan Universiti hendaklah sentiasa dipatuhi bagi mengelak berlakunya kerosakan atau kehilangan aset.</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257175" indent="-257175" algn="just">
              <a:lnSpc>
                <a:spcPct val="115000"/>
              </a:lnSpc>
              <a:buFont typeface="+mj-lt"/>
              <a:buAutoNum type="arabicPeriod"/>
              <a:tabLst>
                <a:tab pos="0" algn="l"/>
              </a:tabLst>
            </a:pPr>
            <a:r>
              <a:rPr lang="ms-MY" sz="1400" dirty="0">
                <a:latin typeface="Calibri" panose="020F0502020204030204" pitchFamily="34" charset="0"/>
                <a:ea typeface="Calibri" panose="020F0502020204030204" pitchFamily="34" charset="0"/>
                <a:cs typeface="Calibri" panose="020F0502020204030204" pitchFamily="34" charset="0"/>
              </a:rPr>
              <a:t>Menyediakan, menyemak, mengemaskini dan merekod pemeriksaan aset dan inventori yang dilaksanakan oleh pegawai pemeriksa yang telah dilantik sekurang-kurangnya satu (1) kali setahun. – </a:t>
            </a:r>
            <a:r>
              <a:rPr lang="ms-MY" sz="1400" b="1" dirty="0">
                <a:latin typeface="Calibri" panose="020F0502020204030204" pitchFamily="34" charset="0"/>
                <a:ea typeface="Calibri" panose="020F0502020204030204" pitchFamily="34" charset="0"/>
                <a:cs typeface="Calibri" panose="020F0502020204030204" pitchFamily="34" charset="0"/>
              </a:rPr>
              <a:t>Rujuk Garis Panduan Pendaftaran ID dan Verifikasi Aset (SOK/KEW/GP019/AST) / Verifikasi oleh PTJ</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1966920A-0558-4854-8606-3BBBE1CF80F4}"/>
              </a:ext>
            </a:extLst>
          </p:cNvPr>
          <p:cNvGrpSpPr/>
          <p:nvPr/>
        </p:nvGrpSpPr>
        <p:grpSpPr>
          <a:xfrm>
            <a:off x="7553635" y="111901"/>
            <a:ext cx="1494399" cy="479681"/>
            <a:chOff x="3878741" y="5454061"/>
            <a:chExt cx="1494399" cy="479681"/>
          </a:xfrm>
        </p:grpSpPr>
        <p:pic>
          <p:nvPicPr>
            <p:cNvPr id="5" name="Picture 4">
              <a:extLst>
                <a:ext uri="{FF2B5EF4-FFF2-40B4-BE49-F238E27FC236}">
                  <a16:creationId xmlns:a16="http://schemas.microsoft.com/office/drawing/2014/main" id="{5D665E23-FABC-4A19-BD4F-0DB88F46818B}"/>
                </a:ext>
              </a:extLst>
            </p:cNvPr>
            <p:cNvPicPr>
              <a:picLocks noChangeAspect="1"/>
            </p:cNvPicPr>
            <p:nvPr/>
          </p:nvPicPr>
          <p:blipFill>
            <a:blip r:embed="rId2"/>
            <a:srcRect/>
            <a:stretch/>
          </p:blipFill>
          <p:spPr>
            <a:xfrm>
              <a:off x="4824441" y="5454061"/>
              <a:ext cx="548699" cy="479681"/>
            </a:xfrm>
            <a:prstGeom prst="rect">
              <a:avLst/>
            </a:prstGeom>
          </p:spPr>
        </p:pic>
        <p:pic>
          <p:nvPicPr>
            <p:cNvPr id="6" name="Picture 5">
              <a:extLst>
                <a:ext uri="{FF2B5EF4-FFF2-40B4-BE49-F238E27FC236}">
                  <a16:creationId xmlns:a16="http://schemas.microsoft.com/office/drawing/2014/main" id="{7B4E5772-3526-42C8-B041-388083A3ABC1}"/>
                </a:ext>
              </a:extLst>
            </p:cNvPr>
            <p:cNvPicPr>
              <a:picLocks noChangeAspect="1"/>
            </p:cNvPicPr>
            <p:nvPr/>
          </p:nvPicPr>
          <p:blipFill>
            <a:blip r:embed="rId3"/>
            <a:srcRect/>
            <a:stretch/>
          </p:blipFill>
          <p:spPr>
            <a:xfrm>
              <a:off x="3878741" y="5468921"/>
              <a:ext cx="940203" cy="464820"/>
            </a:xfrm>
            <a:prstGeom prst="rect">
              <a:avLst/>
            </a:prstGeom>
          </p:spPr>
        </p:pic>
      </p:grpSp>
    </p:spTree>
    <p:extLst>
      <p:ext uri="{BB962C8B-B14F-4D97-AF65-F5344CB8AC3E}">
        <p14:creationId xmlns:p14="http://schemas.microsoft.com/office/powerpoint/2010/main" val="2936735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24">
            <a:extLst>
              <a:ext uri="{FF2B5EF4-FFF2-40B4-BE49-F238E27FC236}">
                <a16:creationId xmlns:a16="http://schemas.microsoft.com/office/drawing/2014/main" id="{9B08570E-8CC4-4A53-91B7-B87FE25AD663}"/>
              </a:ext>
            </a:extLst>
          </p:cNvPr>
          <p:cNvSpPr txBox="1">
            <a:spLocks/>
          </p:cNvSpPr>
          <p:nvPr/>
        </p:nvSpPr>
        <p:spPr>
          <a:xfrm>
            <a:off x="1798462" y="577036"/>
            <a:ext cx="5859638" cy="501897"/>
          </a:xfrm>
          <a:prstGeom prst="flowChartAlternateProcess">
            <a:avLst/>
          </a:prstGeom>
          <a:gradFill>
            <a:gsLst>
              <a:gs pos="0">
                <a:schemeClr val="bg1"/>
              </a:gs>
              <a:gs pos="0">
                <a:srgbClr val="C00000"/>
              </a:gs>
              <a:gs pos="100000">
                <a:schemeClr val="tx1">
                  <a:lumMod val="65000"/>
                  <a:lumOff val="35000"/>
                </a:schemeClr>
              </a:gs>
              <a:gs pos="100000">
                <a:schemeClr val="accent1">
                  <a:lumMod val="30000"/>
                  <a:lumOff val="70000"/>
                </a:schemeClr>
              </a:gs>
            </a:gsLst>
            <a:lin ang="5400000" scaled="1"/>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9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b="1" dirty="0">
                <a:latin typeface="Gadugi" panose="020B0502040204020203" pitchFamily="34" charset="0"/>
                <a:ea typeface="Gadugi" panose="020B0502040204020203" pitchFamily="34" charset="0"/>
              </a:rPr>
              <a:t>TUGAS DAN TANGGUNGJAWAB PEGAWAI ASET PUSAT TANGGUNGJAWAB</a:t>
            </a:r>
            <a:endParaRPr lang="en-MY" sz="1100" b="1" dirty="0">
              <a:solidFill>
                <a:schemeClr val="bg1"/>
              </a:solidFill>
              <a:latin typeface="Gadugi" panose="020B0502040204020203" pitchFamily="34" charset="0"/>
              <a:ea typeface="Gadugi" panose="020B0502040204020203" pitchFamily="34" charset="0"/>
            </a:endParaRPr>
          </a:p>
        </p:txBody>
      </p:sp>
      <p:sp>
        <p:nvSpPr>
          <p:cNvPr id="33" name="Rectangle 32">
            <a:extLst>
              <a:ext uri="{FF2B5EF4-FFF2-40B4-BE49-F238E27FC236}">
                <a16:creationId xmlns:a16="http://schemas.microsoft.com/office/drawing/2014/main" id="{BB80F8A4-D5E9-4260-8858-4B15EEAEE9A2}"/>
              </a:ext>
            </a:extLst>
          </p:cNvPr>
          <p:cNvSpPr/>
          <p:nvPr/>
        </p:nvSpPr>
        <p:spPr>
          <a:xfrm>
            <a:off x="689317" y="1741028"/>
            <a:ext cx="7571936" cy="3050900"/>
          </a:xfrm>
          <a:prstGeom prst="rect">
            <a:avLst/>
          </a:prstGeom>
        </p:spPr>
        <p:txBody>
          <a:bodyPr wrap="square">
            <a:spAutoFit/>
          </a:bodyPr>
          <a:lstStyle/>
          <a:p>
            <a:pPr marL="257175" indent="-257175" algn="just">
              <a:lnSpc>
                <a:spcPct val="115000"/>
              </a:lnSpc>
              <a:buAutoNum type="arabicPeriod" startAt="7"/>
              <a:tabLst>
                <a:tab pos="0" algn="l"/>
              </a:tabLst>
            </a:pPr>
            <a:r>
              <a:rPr lang="ms-MY" sz="1400" dirty="0">
                <a:latin typeface="Calibri" panose="020F0502020204030204" pitchFamily="34" charset="0"/>
                <a:ea typeface="Calibri" panose="020F0502020204030204" pitchFamily="34" charset="0"/>
                <a:cs typeface="Calibri" panose="020F0502020204030204" pitchFamily="34" charset="0"/>
              </a:rPr>
              <a:t>Memastikan penyelenggaran aset yang berkaitan di Pusat Tanggungjawab (PTJ) dilaksanakan – </a:t>
            </a:r>
            <a:r>
              <a:rPr lang="ms-MY" sz="1400" b="1" dirty="0">
                <a:latin typeface="Calibri" panose="020F0502020204030204" pitchFamily="34" charset="0"/>
                <a:ea typeface="Calibri" panose="020F0502020204030204" pitchFamily="34" charset="0"/>
                <a:cs typeface="Calibri" panose="020F0502020204030204" pitchFamily="34" charset="0"/>
              </a:rPr>
              <a:t>Rujuk Prosedur Pengurusan Aset (UPM/SOK/KEW-AST/P012) Para 6.4</a:t>
            </a:r>
            <a:endParaRPr lang="en-US" sz="1400" b="1" dirty="0">
              <a:latin typeface="Calibri" panose="020F0502020204030204" pitchFamily="34" charset="0"/>
              <a:ea typeface="Calibri" panose="020F0502020204030204" pitchFamily="34" charset="0"/>
              <a:cs typeface="Calibri" panose="020F0502020204030204" pitchFamily="34" charset="0"/>
            </a:endParaRPr>
          </a:p>
          <a:p>
            <a:pPr marL="257175" indent="-257175" algn="just">
              <a:lnSpc>
                <a:spcPct val="115000"/>
              </a:lnSpc>
              <a:buAutoNum type="arabicPeriod" startAt="7"/>
              <a:tabLst>
                <a:tab pos="0" algn="l"/>
              </a:tabLst>
            </a:pPr>
            <a:r>
              <a:rPr lang="ms-MY" sz="1400" dirty="0">
                <a:latin typeface="Calibri" panose="020F0502020204030204" pitchFamily="34" charset="0"/>
                <a:ea typeface="Calibri" panose="020F0502020204030204" pitchFamily="34" charset="0"/>
                <a:cs typeface="Calibri" panose="020F0502020204030204" pitchFamily="34" charset="0"/>
              </a:rPr>
              <a:t>Mendaftar, merekod dan mengemaskini maklumat penyelenggaran aset yang berkaitan melalui sistem pengurusan aset (FAMS/Workorder).</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257175" indent="-257175" algn="just">
              <a:lnSpc>
                <a:spcPct val="115000"/>
              </a:lnSpc>
              <a:buAutoNum type="arabicPeriod" startAt="7"/>
              <a:tabLst>
                <a:tab pos="0" algn="l"/>
              </a:tabLst>
            </a:pPr>
            <a:r>
              <a:rPr lang="ms-MY" sz="1400" dirty="0">
                <a:latin typeface="Calibri" panose="020F0502020204030204" pitchFamily="34" charset="0"/>
                <a:ea typeface="Calibri" panose="020F0502020204030204" pitchFamily="34" charset="0"/>
                <a:cs typeface="Calibri" panose="020F0502020204030204" pitchFamily="34" charset="0"/>
              </a:rPr>
              <a:t>Memastikan proses pelupusan aset adalah mengikut peraturan yang berkuatkuasa. - </a:t>
            </a:r>
            <a:r>
              <a:rPr lang="ms-MY" sz="1400" b="1" dirty="0">
                <a:latin typeface="Calibri" panose="020F0502020204030204" pitchFamily="34" charset="0"/>
                <a:ea typeface="Calibri" panose="020F0502020204030204" pitchFamily="34" charset="0"/>
                <a:cs typeface="Calibri" panose="020F0502020204030204" pitchFamily="34" charset="0"/>
              </a:rPr>
              <a:t>Rujuk Garis Panduan Pelupusan (SOK/KEW/GP020/AST)</a:t>
            </a:r>
            <a:endParaRPr lang="en-US" sz="1400" b="1" dirty="0">
              <a:latin typeface="Calibri" panose="020F0502020204030204" pitchFamily="34" charset="0"/>
              <a:ea typeface="Calibri" panose="020F0502020204030204" pitchFamily="34" charset="0"/>
              <a:cs typeface="Calibri" panose="020F0502020204030204" pitchFamily="34" charset="0"/>
            </a:endParaRPr>
          </a:p>
          <a:p>
            <a:pPr marL="257175" indent="-257175" algn="just">
              <a:lnSpc>
                <a:spcPct val="115000"/>
              </a:lnSpc>
              <a:buAutoNum type="arabicPeriod" startAt="7"/>
              <a:tabLst>
                <a:tab pos="0" algn="l"/>
              </a:tabLst>
            </a:pPr>
            <a:r>
              <a:rPr lang="ms-MY" sz="1400" dirty="0">
                <a:latin typeface="Calibri" panose="020F0502020204030204" pitchFamily="34" charset="0"/>
                <a:ea typeface="Calibri" panose="020F0502020204030204" pitchFamily="34" charset="0"/>
                <a:cs typeface="Calibri" panose="020F0502020204030204" pitchFamily="34" charset="0"/>
              </a:rPr>
              <a:t>Menjadi urus setia pelupusan peringkat PTJ (inventori). - </a:t>
            </a:r>
            <a:r>
              <a:rPr lang="ms-MY" sz="1400" b="1" dirty="0">
                <a:latin typeface="Calibri" panose="020F0502020204030204" pitchFamily="34" charset="0"/>
                <a:ea typeface="Calibri" panose="020F0502020204030204" pitchFamily="34" charset="0"/>
                <a:cs typeface="Calibri" panose="020F0502020204030204" pitchFamily="34" charset="0"/>
              </a:rPr>
              <a:t>Rujuk Garis Panduan Pelupusan (SOK/KEW/GP020/AST)</a:t>
            </a:r>
            <a:endParaRPr lang="en-US" sz="1400" b="1" dirty="0">
              <a:latin typeface="Calibri" panose="020F0502020204030204" pitchFamily="34" charset="0"/>
              <a:ea typeface="Calibri" panose="020F0502020204030204" pitchFamily="34" charset="0"/>
              <a:cs typeface="Calibri" panose="020F0502020204030204" pitchFamily="34" charset="0"/>
            </a:endParaRPr>
          </a:p>
          <a:p>
            <a:pPr marL="257175" indent="-257175" algn="just">
              <a:lnSpc>
                <a:spcPct val="115000"/>
              </a:lnSpc>
              <a:buAutoNum type="arabicPeriod" startAt="7"/>
              <a:tabLst>
                <a:tab pos="0" algn="l"/>
              </a:tabLst>
            </a:pPr>
            <a:r>
              <a:rPr lang="ms-MY" sz="1400" dirty="0">
                <a:latin typeface="Calibri" panose="020F0502020204030204" pitchFamily="34" charset="0"/>
                <a:ea typeface="Calibri" panose="020F0502020204030204" pitchFamily="34" charset="0"/>
                <a:cs typeface="Calibri" panose="020F0502020204030204" pitchFamily="34" charset="0"/>
              </a:rPr>
              <a:t>Memastikan aset yang dilupuskan dibawah program skrap dilaksanakan mengikut kaedah yang telah ditetapkan oleh Bahagian Pengurusan Aset, Pejabat Bursar. </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257175" indent="-257175" algn="just">
              <a:lnSpc>
                <a:spcPct val="115000"/>
              </a:lnSpc>
              <a:buAutoNum type="arabicPeriod" startAt="7"/>
              <a:tabLst>
                <a:tab pos="0" algn="l"/>
              </a:tabLst>
            </a:pPr>
            <a:r>
              <a:rPr lang="ms-MY" sz="1400" dirty="0">
                <a:latin typeface="Calibri" panose="020F0502020204030204" pitchFamily="34" charset="0"/>
                <a:ea typeface="Calibri" panose="020F0502020204030204" pitchFamily="34" charset="0"/>
                <a:cs typeface="Calibri" panose="020F0502020204030204" pitchFamily="34" charset="0"/>
              </a:rPr>
              <a:t>Memastikan sebarang kehilangan aset dilaporkan serta merta. - </a:t>
            </a:r>
            <a:r>
              <a:rPr lang="ms-MY" sz="1400" b="1" dirty="0">
                <a:latin typeface="Calibri" panose="020F0502020204030204" pitchFamily="34" charset="0"/>
                <a:ea typeface="Calibri" panose="020F0502020204030204" pitchFamily="34" charset="0"/>
                <a:cs typeface="Calibri" panose="020F0502020204030204" pitchFamily="34" charset="0"/>
              </a:rPr>
              <a:t>Rujuk </a:t>
            </a:r>
            <a:r>
              <a:rPr lang="en-US" sz="1400" b="1" dirty="0" err="1">
                <a:latin typeface="Calibri" panose="020F0502020204030204" pitchFamily="34" charset="0"/>
                <a:ea typeface="Calibri" panose="020F0502020204030204" pitchFamily="34" charset="0"/>
                <a:cs typeface="Calibri" panose="020F0502020204030204" pitchFamily="34" charset="0"/>
              </a:rPr>
              <a:t>Garis</a:t>
            </a:r>
            <a:r>
              <a:rPr lang="en-US" sz="1400" b="1" dirty="0">
                <a:latin typeface="Calibri" panose="020F0502020204030204" pitchFamily="34" charset="0"/>
                <a:ea typeface="Calibri" panose="020F0502020204030204" pitchFamily="34" charset="0"/>
                <a:cs typeface="Calibri" panose="020F0502020204030204" pitchFamily="34" charset="0"/>
              </a:rPr>
              <a:t> Panduan </a:t>
            </a:r>
            <a:r>
              <a:rPr lang="en-US" sz="1400" b="1" dirty="0" err="1">
                <a:latin typeface="Calibri" panose="020F0502020204030204" pitchFamily="34" charset="0"/>
                <a:ea typeface="Calibri" panose="020F0502020204030204" pitchFamily="34" charset="0"/>
                <a:cs typeface="Calibri" panose="020F0502020204030204" pitchFamily="34" charset="0"/>
              </a:rPr>
              <a:t>Pengendalian</a:t>
            </a:r>
            <a:r>
              <a:rPr lang="en-US" sz="1400" b="1" dirty="0">
                <a:latin typeface="Calibri" panose="020F0502020204030204" pitchFamily="34" charset="0"/>
                <a:ea typeface="Calibri" panose="020F0502020204030204" pitchFamily="34" charset="0"/>
                <a:cs typeface="Calibri" panose="020F0502020204030204" pitchFamily="34" charset="0"/>
              </a:rPr>
              <a:t> </a:t>
            </a:r>
            <a:r>
              <a:rPr lang="en-US" sz="1400" b="1" dirty="0" err="1">
                <a:latin typeface="Calibri" panose="020F0502020204030204" pitchFamily="34" charset="0"/>
                <a:ea typeface="Calibri" panose="020F0502020204030204" pitchFamily="34" charset="0"/>
                <a:cs typeface="Calibri" panose="020F0502020204030204" pitchFamily="34" charset="0"/>
              </a:rPr>
              <a:t>Kehilangan</a:t>
            </a:r>
            <a:r>
              <a:rPr lang="en-US" sz="1400" b="1" dirty="0">
                <a:latin typeface="Calibri" panose="020F0502020204030204" pitchFamily="34" charset="0"/>
                <a:ea typeface="Calibri" panose="020F0502020204030204" pitchFamily="34" charset="0"/>
                <a:cs typeface="Calibri" panose="020F0502020204030204" pitchFamily="34" charset="0"/>
              </a:rPr>
              <a:t> </a:t>
            </a:r>
            <a:r>
              <a:rPr lang="en-US" sz="1400" b="1" dirty="0" err="1">
                <a:latin typeface="Calibri" panose="020F0502020204030204" pitchFamily="34" charset="0"/>
                <a:ea typeface="Calibri" panose="020F0502020204030204" pitchFamily="34" charset="0"/>
                <a:cs typeface="Calibri" panose="020F0502020204030204" pitchFamily="34" charset="0"/>
              </a:rPr>
              <a:t>Aset</a:t>
            </a:r>
            <a:r>
              <a:rPr lang="en-US" sz="1400" b="1" dirty="0">
                <a:latin typeface="Calibri" panose="020F0502020204030204" pitchFamily="34" charset="0"/>
                <a:ea typeface="Calibri" panose="020F0502020204030204" pitchFamily="34" charset="0"/>
                <a:cs typeface="Calibri" panose="020F0502020204030204" pitchFamily="34" charset="0"/>
              </a:rPr>
              <a:t> (SOK/KEW/GP028/AST).</a:t>
            </a:r>
            <a:endParaRPr lang="en-US" sz="1400"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FC40FEE1-7097-4DBC-82DC-FE1333797C56}"/>
              </a:ext>
            </a:extLst>
          </p:cNvPr>
          <p:cNvGrpSpPr/>
          <p:nvPr/>
        </p:nvGrpSpPr>
        <p:grpSpPr>
          <a:xfrm>
            <a:off x="7649601" y="97355"/>
            <a:ext cx="1494399" cy="479681"/>
            <a:chOff x="3878741" y="5454061"/>
            <a:chExt cx="1494399" cy="479681"/>
          </a:xfrm>
        </p:grpSpPr>
        <p:pic>
          <p:nvPicPr>
            <p:cNvPr id="5" name="Picture 4">
              <a:extLst>
                <a:ext uri="{FF2B5EF4-FFF2-40B4-BE49-F238E27FC236}">
                  <a16:creationId xmlns:a16="http://schemas.microsoft.com/office/drawing/2014/main" id="{88F1A889-BDBF-4714-8291-96CCF92BE8BA}"/>
                </a:ext>
              </a:extLst>
            </p:cNvPr>
            <p:cNvPicPr>
              <a:picLocks noChangeAspect="1"/>
            </p:cNvPicPr>
            <p:nvPr/>
          </p:nvPicPr>
          <p:blipFill>
            <a:blip r:embed="rId2"/>
            <a:srcRect/>
            <a:stretch/>
          </p:blipFill>
          <p:spPr>
            <a:xfrm>
              <a:off x="4824441" y="5454061"/>
              <a:ext cx="548699" cy="479681"/>
            </a:xfrm>
            <a:prstGeom prst="rect">
              <a:avLst/>
            </a:prstGeom>
          </p:spPr>
        </p:pic>
        <p:pic>
          <p:nvPicPr>
            <p:cNvPr id="6" name="Picture 5">
              <a:extLst>
                <a:ext uri="{FF2B5EF4-FFF2-40B4-BE49-F238E27FC236}">
                  <a16:creationId xmlns:a16="http://schemas.microsoft.com/office/drawing/2014/main" id="{C19AEA36-F048-494C-A501-7979CDCEB84D}"/>
                </a:ext>
              </a:extLst>
            </p:cNvPr>
            <p:cNvPicPr>
              <a:picLocks noChangeAspect="1"/>
            </p:cNvPicPr>
            <p:nvPr/>
          </p:nvPicPr>
          <p:blipFill>
            <a:blip r:embed="rId3"/>
            <a:srcRect/>
            <a:stretch/>
          </p:blipFill>
          <p:spPr>
            <a:xfrm>
              <a:off x="3878741" y="5468921"/>
              <a:ext cx="940203" cy="464820"/>
            </a:xfrm>
            <a:prstGeom prst="rect">
              <a:avLst/>
            </a:prstGeom>
          </p:spPr>
        </p:pic>
      </p:grpSp>
    </p:spTree>
    <p:extLst>
      <p:ext uri="{BB962C8B-B14F-4D97-AF65-F5344CB8AC3E}">
        <p14:creationId xmlns:p14="http://schemas.microsoft.com/office/powerpoint/2010/main" val="18752050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77F37B-9EB5-4FA5-8A0E-8DBBFF9F310A}"/>
              </a:ext>
            </a:extLst>
          </p:cNvPr>
          <p:cNvSpPr>
            <a:spLocks noGrp="1"/>
          </p:cNvSpPr>
          <p:nvPr>
            <p:ph type="ftr" sz="quarter" idx="11"/>
          </p:nvPr>
        </p:nvSpPr>
        <p:spPr/>
        <p:txBody>
          <a:bodyPr/>
          <a:lstStyle/>
          <a:p>
            <a:endParaRPr lang="en-US"/>
          </a:p>
        </p:txBody>
      </p:sp>
      <p:sp>
        <p:nvSpPr>
          <p:cNvPr id="3" name="Rectangle 2">
            <a:extLst>
              <a:ext uri="{FF2B5EF4-FFF2-40B4-BE49-F238E27FC236}">
                <a16:creationId xmlns:a16="http://schemas.microsoft.com/office/drawing/2014/main" id="{99B5932E-FF4A-4CF8-A140-C3301562395F}"/>
              </a:ext>
            </a:extLst>
          </p:cNvPr>
          <p:cNvSpPr/>
          <p:nvPr/>
        </p:nvSpPr>
        <p:spPr>
          <a:xfrm>
            <a:off x="3028950" y="885098"/>
            <a:ext cx="6184489" cy="3724096"/>
          </a:xfrm>
          <a:prstGeom prst="rect">
            <a:avLst/>
          </a:prstGeom>
          <a:noFill/>
        </p:spPr>
        <p:txBody>
          <a:bodyPr wrap="square" lIns="91440" tIns="45720" rIns="91440" bIns="45720">
            <a:spAutoFit/>
          </a:bodyPr>
          <a:lstStyle/>
          <a:p>
            <a:pPr algn="ctr"/>
            <a:r>
              <a:rPr lang="en-US" sz="5400" dirty="0">
                <a:ln w="0"/>
                <a:gradFill>
                  <a:gsLst>
                    <a:gs pos="21000">
                      <a:srgbClr val="53575C"/>
                    </a:gs>
                    <a:gs pos="88000">
                      <a:srgbClr val="C5C7CA"/>
                    </a:gs>
                  </a:gsLst>
                  <a:lin ang="5400000"/>
                </a:gradFill>
              </a:rPr>
              <a:t>PROSES PENGURUSAN ASET</a:t>
            </a:r>
          </a:p>
          <a:p>
            <a:pPr marL="914400" indent="-914400" algn="ctr">
              <a:buFont typeface="Wingdings" panose="05000000000000000000" pitchFamily="2" charset="2"/>
              <a:buChar char="§"/>
            </a:pPr>
            <a:r>
              <a:rPr lang="en-US" sz="3200" dirty="0">
                <a:ln w="0"/>
                <a:gradFill>
                  <a:gsLst>
                    <a:gs pos="21000">
                      <a:srgbClr val="53575C"/>
                    </a:gs>
                    <a:gs pos="88000">
                      <a:srgbClr val="C5C7CA"/>
                    </a:gs>
                  </a:gsLst>
                  <a:lin ang="5400000"/>
                </a:gradFill>
              </a:rPr>
              <a:t>KLASIFIKASI ASET</a:t>
            </a:r>
          </a:p>
          <a:p>
            <a:pPr marL="914400" indent="-914400" algn="ctr">
              <a:buFont typeface="Wingdings" panose="05000000000000000000" pitchFamily="2" charset="2"/>
              <a:buChar char="§"/>
            </a:pPr>
            <a:r>
              <a:rPr lang="en-US" sz="3200" dirty="0">
                <a:ln w="0"/>
                <a:gradFill>
                  <a:gsLst>
                    <a:gs pos="21000">
                      <a:srgbClr val="53575C"/>
                    </a:gs>
                    <a:gs pos="88000">
                      <a:srgbClr val="C5C7CA"/>
                    </a:gs>
                  </a:gsLst>
                  <a:lin ang="5400000"/>
                </a:gradFill>
              </a:rPr>
              <a:t>PEMERIKSAAN ASET</a:t>
            </a:r>
          </a:p>
          <a:p>
            <a:pPr marL="914400" indent="-914400" algn="ctr">
              <a:buFont typeface="Wingdings" panose="05000000000000000000" pitchFamily="2" charset="2"/>
              <a:buChar char="§"/>
            </a:pPr>
            <a:r>
              <a:rPr lang="en-US" sz="3200" dirty="0">
                <a:ln w="0"/>
                <a:gradFill>
                  <a:gsLst>
                    <a:gs pos="21000">
                      <a:srgbClr val="53575C"/>
                    </a:gs>
                    <a:gs pos="88000">
                      <a:srgbClr val="C5C7CA"/>
                    </a:gs>
                  </a:gsLst>
                  <a:lin ang="5400000"/>
                </a:gradFill>
              </a:rPr>
              <a:t>PEMANTAUAN ASET PEGAWAI BERSARA</a:t>
            </a:r>
          </a:p>
        </p:txBody>
      </p:sp>
    </p:spTree>
    <p:extLst>
      <p:ext uri="{BB962C8B-B14F-4D97-AF65-F5344CB8AC3E}">
        <p14:creationId xmlns:p14="http://schemas.microsoft.com/office/powerpoint/2010/main" val="251234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A85A76D-7DDD-4168-958E-BFA142E994A4}"/>
              </a:ext>
            </a:extLst>
          </p:cNvPr>
          <p:cNvGrpSpPr/>
          <p:nvPr/>
        </p:nvGrpSpPr>
        <p:grpSpPr>
          <a:xfrm>
            <a:off x="292565" y="1083946"/>
            <a:ext cx="8515854" cy="4412524"/>
            <a:chOff x="465188" y="2258917"/>
            <a:chExt cx="8515854" cy="4052207"/>
          </a:xfrm>
        </p:grpSpPr>
        <p:grpSp>
          <p:nvGrpSpPr>
            <p:cNvPr id="38" name="Group 37">
              <a:extLst>
                <a:ext uri="{FF2B5EF4-FFF2-40B4-BE49-F238E27FC236}">
                  <a16:creationId xmlns:a16="http://schemas.microsoft.com/office/drawing/2014/main" id="{3D504AFF-D541-584D-BAF6-4D3F4C107EC6}"/>
                </a:ext>
              </a:extLst>
            </p:cNvPr>
            <p:cNvGrpSpPr/>
            <p:nvPr/>
          </p:nvGrpSpPr>
          <p:grpSpPr>
            <a:xfrm>
              <a:off x="465188" y="5058657"/>
              <a:ext cx="2767572" cy="1252467"/>
              <a:chOff x="84168" y="4885020"/>
              <a:chExt cx="3690097" cy="1669955"/>
            </a:xfrm>
          </p:grpSpPr>
          <p:sp>
            <p:nvSpPr>
              <p:cNvPr id="43" name="TextBox 42">
                <a:extLst>
                  <a:ext uri="{FF2B5EF4-FFF2-40B4-BE49-F238E27FC236}">
                    <a16:creationId xmlns:a16="http://schemas.microsoft.com/office/drawing/2014/main" id="{64C6C249-3AD6-F74B-9772-89243483947A}"/>
                  </a:ext>
                </a:extLst>
              </p:cNvPr>
              <p:cNvSpPr txBox="1"/>
              <p:nvPr/>
            </p:nvSpPr>
            <p:spPr>
              <a:xfrm>
                <a:off x="84168" y="4885020"/>
                <a:ext cx="3542680" cy="584995"/>
              </a:xfrm>
              <a:prstGeom prst="rect">
                <a:avLst/>
              </a:prstGeom>
              <a:noFill/>
            </p:spPr>
            <p:txBody>
              <a:bodyPr wrap="none" rtlCol="0">
                <a:spAutoFit/>
              </a:bodyPr>
              <a:lstStyle/>
              <a:p>
                <a:pPr marL="9525" marR="3810" indent="476" algn="ctr">
                  <a:lnSpc>
                    <a:spcPct val="115399"/>
                  </a:lnSpc>
                  <a:spcBef>
                    <a:spcPts val="75"/>
                  </a:spcBef>
                </a:pPr>
                <a:r>
                  <a:rPr lang="en-US" sz="1100" b="1" dirty="0">
                    <a:latin typeface="Gadugi" panose="020B0502040204020203" pitchFamily="34" charset="0"/>
                    <a:ea typeface="Gadugi" panose="020B0502040204020203" pitchFamily="34" charset="0"/>
                    <a:cs typeface="Lucida Sans Unicode"/>
                  </a:rPr>
                  <a:t>3. PENGGUNAAN,  </a:t>
                </a:r>
                <a:r>
                  <a:rPr lang="en-US" sz="1100" b="1" spc="4" dirty="0">
                    <a:latin typeface="Gadugi" panose="020B0502040204020203" pitchFamily="34" charset="0"/>
                    <a:ea typeface="Gadugi" panose="020B0502040204020203" pitchFamily="34" charset="0"/>
                    <a:cs typeface="Lucida Sans Unicode"/>
                  </a:rPr>
                  <a:t>P</a:t>
                </a:r>
                <a:r>
                  <a:rPr lang="en-US" sz="1100" b="1" spc="8" dirty="0">
                    <a:latin typeface="Gadugi" panose="020B0502040204020203" pitchFamily="34" charset="0"/>
                    <a:ea typeface="Gadugi" panose="020B0502040204020203" pitchFamily="34" charset="0"/>
                    <a:cs typeface="Lucida Sans Unicode"/>
                  </a:rPr>
                  <a:t>E</a:t>
                </a:r>
                <a:r>
                  <a:rPr lang="en-US" sz="1100" b="1" dirty="0">
                    <a:latin typeface="Gadugi" panose="020B0502040204020203" pitchFamily="34" charset="0"/>
                    <a:ea typeface="Gadugi" panose="020B0502040204020203" pitchFamily="34" charset="0"/>
                    <a:cs typeface="Lucida Sans Unicode"/>
                  </a:rPr>
                  <a:t>N</a:t>
                </a:r>
                <a:r>
                  <a:rPr lang="en-US" sz="1100" b="1" spc="-8" dirty="0">
                    <a:latin typeface="Gadugi" panose="020B0502040204020203" pitchFamily="34" charset="0"/>
                    <a:ea typeface="Gadugi" panose="020B0502040204020203" pitchFamily="34" charset="0"/>
                    <a:cs typeface="Lucida Sans Unicode"/>
                  </a:rPr>
                  <a:t>YIMPANAN</a:t>
                </a:r>
              </a:p>
              <a:p>
                <a:pPr marL="9525" marR="3810" indent="476" algn="r">
                  <a:lnSpc>
                    <a:spcPct val="115399"/>
                  </a:lnSpc>
                  <a:spcBef>
                    <a:spcPts val="75"/>
                  </a:spcBef>
                </a:pPr>
                <a:r>
                  <a:rPr lang="en-US" sz="1100" b="1" dirty="0">
                    <a:latin typeface="Gadugi" panose="020B0502040204020203" pitchFamily="34" charset="0"/>
                    <a:ea typeface="Gadugi" panose="020B0502040204020203" pitchFamily="34" charset="0"/>
                    <a:cs typeface="Lucida Sans Unicode"/>
                  </a:rPr>
                  <a:t>DAN  </a:t>
                </a:r>
                <a:r>
                  <a:rPr lang="en-US" sz="1100" b="1" spc="-4" dirty="0">
                    <a:latin typeface="Gadugi" panose="020B0502040204020203" pitchFamily="34" charset="0"/>
                    <a:ea typeface="Gadugi" panose="020B0502040204020203" pitchFamily="34" charset="0"/>
                    <a:cs typeface="Lucida Sans Unicode"/>
                  </a:rPr>
                  <a:t>PEMERIKSAAN</a:t>
                </a:r>
                <a:endParaRPr lang="en-US" sz="1100" dirty="0">
                  <a:latin typeface="Gadugi" panose="020B0502040204020203" pitchFamily="34" charset="0"/>
                  <a:ea typeface="Gadugi" panose="020B0502040204020203" pitchFamily="34" charset="0"/>
                  <a:cs typeface="Lucida Sans Unicode"/>
                </a:endParaRPr>
              </a:p>
            </p:txBody>
          </p:sp>
          <p:sp>
            <p:nvSpPr>
              <p:cNvPr id="44" name="Rectangle 43">
                <a:extLst>
                  <a:ext uri="{FF2B5EF4-FFF2-40B4-BE49-F238E27FC236}">
                    <a16:creationId xmlns:a16="http://schemas.microsoft.com/office/drawing/2014/main" id="{6E614471-B167-C343-BBA3-FD7AF6A709EA}"/>
                  </a:ext>
                </a:extLst>
              </p:cNvPr>
              <p:cNvSpPr/>
              <p:nvPr/>
            </p:nvSpPr>
            <p:spPr>
              <a:xfrm>
                <a:off x="754074" y="5421259"/>
                <a:ext cx="3020191" cy="1133716"/>
              </a:xfrm>
              <a:prstGeom prst="rect">
                <a:avLst/>
              </a:prstGeom>
            </p:spPr>
            <p:txBody>
              <a:bodyPr wrap="square">
                <a:spAutoFit/>
              </a:bodyPr>
              <a:lstStyle/>
              <a:p>
                <a:pPr marL="128588" indent="-128588" algn="r">
                  <a:lnSpc>
                    <a:spcPts val="1313"/>
                  </a:lnSpc>
                  <a:buFontTx/>
                  <a:buChar char="-"/>
                </a:pPr>
                <a:r>
                  <a:rPr lang="en-US" sz="1100" dirty="0" err="1">
                    <a:latin typeface="Gadugi" panose="020B0502040204020203" pitchFamily="34" charset="0"/>
                    <a:ea typeface="Gadugi" panose="020B0502040204020203" pitchFamily="34" charset="0"/>
                    <a:cs typeface="Mukta ExtraLight" panose="020B0000000000000000" pitchFamily="34" charset="77"/>
                  </a:rPr>
                  <a:t>Peraturan</a:t>
                </a:r>
                <a:r>
                  <a:rPr lang="en-US" sz="1100" dirty="0">
                    <a:latin typeface="Gadugi" panose="020B0502040204020203" pitchFamily="34" charset="0"/>
                    <a:ea typeface="Gadugi" panose="020B0502040204020203" pitchFamily="34" charset="0"/>
                    <a:cs typeface="Mukta ExtraLight" panose="020B0000000000000000" pitchFamily="34" charset="77"/>
                  </a:rPr>
                  <a:t> </a:t>
                </a:r>
                <a:r>
                  <a:rPr lang="en-US" sz="1100" dirty="0" err="1">
                    <a:latin typeface="Gadugi" panose="020B0502040204020203" pitchFamily="34" charset="0"/>
                    <a:ea typeface="Gadugi" panose="020B0502040204020203" pitchFamily="34" charset="0"/>
                    <a:cs typeface="Mukta ExtraLight" panose="020B0000000000000000" pitchFamily="34" charset="77"/>
                  </a:rPr>
                  <a:t>penggunaan</a:t>
                </a:r>
                <a:endParaRPr lang="en-US" sz="1100" dirty="0">
                  <a:latin typeface="Gadugi" panose="020B0502040204020203" pitchFamily="34" charset="0"/>
                  <a:ea typeface="Gadugi" panose="020B0502040204020203" pitchFamily="34" charset="0"/>
                  <a:cs typeface="Mukta ExtraLight" panose="020B0000000000000000" pitchFamily="34" charset="77"/>
                </a:endParaRPr>
              </a:p>
              <a:p>
                <a:pPr marL="128588" indent="-128588" algn="r">
                  <a:lnSpc>
                    <a:spcPts val="1313"/>
                  </a:lnSpc>
                  <a:buFontTx/>
                  <a:buChar char="-"/>
                </a:pPr>
                <a:r>
                  <a:rPr lang="en-US" sz="1100" dirty="0" err="1">
                    <a:latin typeface="Gadugi" panose="020B0502040204020203" pitchFamily="34" charset="0"/>
                    <a:ea typeface="Gadugi" panose="020B0502040204020203" pitchFamily="34" charset="0"/>
                    <a:cs typeface="Mukta ExtraLight" panose="020B0000000000000000" pitchFamily="34" charset="77"/>
                  </a:rPr>
                  <a:t>Pinjaman</a:t>
                </a:r>
                <a:r>
                  <a:rPr lang="en-US" sz="1100" dirty="0">
                    <a:latin typeface="Gadugi" panose="020B0502040204020203" pitchFamily="34" charset="0"/>
                    <a:ea typeface="Gadugi" panose="020B0502040204020203" pitchFamily="34" charset="0"/>
                    <a:cs typeface="Mukta ExtraLight" panose="020B0000000000000000" pitchFamily="34" charset="77"/>
                  </a:rPr>
                  <a:t> dan </a:t>
                </a:r>
                <a:r>
                  <a:rPr lang="en-US" sz="1100" dirty="0" err="1">
                    <a:latin typeface="Gadugi" panose="020B0502040204020203" pitchFamily="34" charset="0"/>
                    <a:ea typeface="Gadugi" panose="020B0502040204020203" pitchFamily="34" charset="0"/>
                    <a:cs typeface="Mukta ExtraLight" panose="020B0000000000000000" pitchFamily="34" charset="77"/>
                  </a:rPr>
                  <a:t>pergerakan</a:t>
                </a:r>
                <a:r>
                  <a:rPr lang="en-US" sz="1100" dirty="0">
                    <a:latin typeface="Gadugi" panose="020B0502040204020203" pitchFamily="34" charset="0"/>
                    <a:ea typeface="Gadugi" panose="020B0502040204020203" pitchFamily="34" charset="0"/>
                    <a:cs typeface="Mukta ExtraLight" panose="020B0000000000000000" pitchFamily="34" charset="77"/>
                  </a:rPr>
                  <a:t>  </a:t>
                </a:r>
                <a:r>
                  <a:rPr lang="en-US" sz="1100" dirty="0" err="1">
                    <a:latin typeface="Gadugi" panose="020B0502040204020203" pitchFamily="34" charset="0"/>
                    <a:ea typeface="Gadugi" panose="020B0502040204020203" pitchFamily="34" charset="0"/>
                    <a:cs typeface="Mukta ExtraLight" panose="020B0000000000000000" pitchFamily="34" charset="77"/>
                  </a:rPr>
                  <a:t>aset</a:t>
                </a:r>
                <a:endParaRPr lang="en-US" sz="1100" dirty="0">
                  <a:latin typeface="Gadugi" panose="020B0502040204020203" pitchFamily="34" charset="0"/>
                  <a:ea typeface="Gadugi" panose="020B0502040204020203" pitchFamily="34" charset="0"/>
                  <a:cs typeface="Mukta ExtraLight" panose="020B0000000000000000" pitchFamily="34" charset="77"/>
                </a:endParaRPr>
              </a:p>
              <a:p>
                <a:pPr marL="128588" indent="-128588" algn="r">
                  <a:lnSpc>
                    <a:spcPts val="1313"/>
                  </a:lnSpc>
                  <a:buFontTx/>
                  <a:buChar char="-"/>
                </a:pPr>
                <a:r>
                  <a:rPr lang="en-US" sz="1100" u="sng" dirty="0" err="1">
                    <a:latin typeface="Gadugi" panose="020B0502040204020203" pitchFamily="34" charset="0"/>
                    <a:ea typeface="Gadugi" panose="020B0502040204020203" pitchFamily="34" charset="0"/>
                    <a:cs typeface="Mukta ExtraLight" panose="020B0000000000000000" pitchFamily="34" charset="77"/>
                  </a:rPr>
                  <a:t>Aduan</a:t>
                </a:r>
                <a:r>
                  <a:rPr lang="en-US" sz="1100" u="sng" dirty="0">
                    <a:latin typeface="Gadugi" panose="020B0502040204020203" pitchFamily="34" charset="0"/>
                    <a:ea typeface="Gadugi" panose="020B0502040204020203" pitchFamily="34" charset="0"/>
                    <a:cs typeface="Mukta ExtraLight" panose="020B0000000000000000" pitchFamily="34" charset="77"/>
                  </a:rPr>
                  <a:t> </a:t>
                </a:r>
                <a:r>
                  <a:rPr lang="en-US" sz="1100" u="sng" dirty="0" err="1">
                    <a:latin typeface="Gadugi" panose="020B0502040204020203" pitchFamily="34" charset="0"/>
                    <a:ea typeface="Gadugi" panose="020B0502040204020203" pitchFamily="34" charset="0"/>
                    <a:cs typeface="Mukta ExtraLight" panose="020B0000000000000000" pitchFamily="34" charset="77"/>
                  </a:rPr>
                  <a:t>kerosakan</a:t>
                </a:r>
                <a:endParaRPr lang="en-US" sz="1100" u="sng" dirty="0">
                  <a:latin typeface="Gadugi" panose="020B0502040204020203" pitchFamily="34" charset="0"/>
                  <a:ea typeface="Gadugi" panose="020B0502040204020203" pitchFamily="34" charset="0"/>
                  <a:cs typeface="Mukta ExtraLight" panose="020B0000000000000000" pitchFamily="34" charset="77"/>
                </a:endParaRPr>
              </a:p>
              <a:p>
                <a:pPr marL="128588" indent="-128588" algn="r">
                  <a:lnSpc>
                    <a:spcPts val="1313"/>
                  </a:lnSpc>
                  <a:buFontTx/>
                  <a:buChar char="-"/>
                </a:pPr>
                <a:r>
                  <a:rPr lang="en-US" sz="1100" dirty="0" err="1">
                    <a:latin typeface="Gadugi" panose="020B0502040204020203" pitchFamily="34" charset="0"/>
                    <a:ea typeface="Gadugi" panose="020B0502040204020203" pitchFamily="34" charset="0"/>
                    <a:cs typeface="Mukta ExtraLight" panose="020B0000000000000000" pitchFamily="34" charset="77"/>
                  </a:rPr>
                  <a:t>Penyimpanan</a:t>
                </a:r>
                <a:r>
                  <a:rPr lang="en-US" sz="1100" dirty="0">
                    <a:latin typeface="Gadugi" panose="020B0502040204020203" pitchFamily="34" charset="0"/>
                    <a:ea typeface="Gadugi" panose="020B0502040204020203" pitchFamily="34" charset="0"/>
                    <a:cs typeface="Mukta ExtraLight" panose="020B0000000000000000" pitchFamily="34" charset="77"/>
                  </a:rPr>
                  <a:t> </a:t>
                </a:r>
              </a:p>
              <a:p>
                <a:pPr marL="128588" indent="-128588" algn="r">
                  <a:lnSpc>
                    <a:spcPts val="1313"/>
                  </a:lnSpc>
                  <a:buFontTx/>
                  <a:buChar char="-"/>
                </a:pPr>
                <a:r>
                  <a:rPr lang="en-US" sz="1100" dirty="0" err="1">
                    <a:latin typeface="Gadugi" panose="020B0502040204020203" pitchFamily="34" charset="0"/>
                    <a:ea typeface="Gadugi" panose="020B0502040204020203" pitchFamily="34" charset="0"/>
                    <a:cs typeface="Mukta ExtraLight" panose="020B0000000000000000" pitchFamily="34" charset="77"/>
                  </a:rPr>
                  <a:t>Pemeriksaan</a:t>
                </a:r>
                <a:endParaRPr lang="en-US" sz="1100" dirty="0">
                  <a:latin typeface="Gadugi" panose="020B0502040204020203" pitchFamily="34" charset="0"/>
                  <a:ea typeface="Gadugi" panose="020B0502040204020203" pitchFamily="34" charset="0"/>
                  <a:cs typeface="Mukta ExtraLight" panose="020B0000000000000000" pitchFamily="34" charset="77"/>
                </a:endParaRPr>
              </a:p>
            </p:txBody>
          </p:sp>
        </p:grpSp>
        <p:grpSp>
          <p:nvGrpSpPr>
            <p:cNvPr id="46" name="Group 45">
              <a:extLst>
                <a:ext uri="{FF2B5EF4-FFF2-40B4-BE49-F238E27FC236}">
                  <a16:creationId xmlns:a16="http://schemas.microsoft.com/office/drawing/2014/main" id="{264D5EC7-255F-CE4E-BCE7-8344109E7D22}"/>
                </a:ext>
              </a:extLst>
            </p:cNvPr>
            <p:cNvGrpSpPr/>
            <p:nvPr/>
          </p:nvGrpSpPr>
          <p:grpSpPr>
            <a:xfrm>
              <a:off x="602383" y="3467864"/>
              <a:ext cx="1849838" cy="1505580"/>
              <a:chOff x="874501" y="4261982"/>
              <a:chExt cx="2466450" cy="2007438"/>
            </a:xfrm>
          </p:grpSpPr>
          <p:sp>
            <p:nvSpPr>
              <p:cNvPr id="51" name="TextBox 50">
                <a:extLst>
                  <a:ext uri="{FF2B5EF4-FFF2-40B4-BE49-F238E27FC236}">
                    <a16:creationId xmlns:a16="http://schemas.microsoft.com/office/drawing/2014/main" id="{C09E5C8B-7CE6-C642-AD81-F54B77BA3952}"/>
                  </a:ext>
                </a:extLst>
              </p:cNvPr>
              <p:cNvSpPr txBox="1"/>
              <p:nvPr/>
            </p:nvSpPr>
            <p:spPr>
              <a:xfrm>
                <a:off x="1500277" y="4261982"/>
                <a:ext cx="1840674" cy="320330"/>
              </a:xfrm>
              <a:prstGeom prst="rect">
                <a:avLst/>
              </a:prstGeom>
              <a:noFill/>
            </p:spPr>
            <p:txBody>
              <a:bodyPr wrap="none" rtlCol="0">
                <a:spAutoFit/>
              </a:bodyPr>
              <a:lstStyle/>
              <a:p>
                <a:pPr algn="r"/>
                <a:r>
                  <a:rPr lang="en-US" sz="1100" b="1" dirty="0">
                    <a:latin typeface="Gadugi" panose="020B0502040204020203" pitchFamily="34" charset="0"/>
                    <a:ea typeface="Gadugi" panose="020B0502040204020203" pitchFamily="34" charset="0"/>
                    <a:cs typeface="Open Sans" panose="020B0606030504020204" pitchFamily="34" charset="0"/>
                  </a:rPr>
                  <a:t>2. PENDAFTARAN</a:t>
                </a:r>
              </a:p>
            </p:txBody>
          </p:sp>
          <p:sp>
            <p:nvSpPr>
              <p:cNvPr id="52" name="Rectangle 51">
                <a:extLst>
                  <a:ext uri="{FF2B5EF4-FFF2-40B4-BE49-F238E27FC236}">
                    <a16:creationId xmlns:a16="http://schemas.microsoft.com/office/drawing/2014/main" id="{5527E56F-E1E6-F149-A94D-ECF0BF05BAAC}"/>
                  </a:ext>
                </a:extLst>
              </p:cNvPr>
              <p:cNvSpPr/>
              <p:nvPr/>
            </p:nvSpPr>
            <p:spPr>
              <a:xfrm>
                <a:off x="874501" y="4523310"/>
                <a:ext cx="2404065" cy="1746110"/>
              </a:xfrm>
              <a:prstGeom prst="rect">
                <a:avLst/>
              </a:prstGeom>
            </p:spPr>
            <p:txBody>
              <a:bodyPr wrap="square">
                <a:spAutoFit/>
              </a:bodyPr>
              <a:lstStyle/>
              <a:p>
                <a:pPr marL="128588" indent="-128588" algn="r">
                  <a:lnSpc>
                    <a:spcPts val="1313"/>
                  </a:lnSpc>
                  <a:buFontTx/>
                  <a:buChar char="-"/>
                </a:pPr>
                <a:r>
                  <a:rPr lang="en-MY" sz="1100" dirty="0" err="1">
                    <a:latin typeface="Gadugi" panose="020B0502040204020203" pitchFamily="34" charset="0"/>
                    <a:ea typeface="Gadugi" panose="020B0502040204020203" pitchFamily="34" charset="0"/>
                  </a:rPr>
                  <a:t>Aset</a:t>
                </a:r>
                <a:r>
                  <a:rPr lang="en-MY" sz="1100" dirty="0">
                    <a:latin typeface="Gadugi" panose="020B0502040204020203" pitchFamily="34" charset="0"/>
                    <a:ea typeface="Gadugi" panose="020B0502040204020203" pitchFamily="34" charset="0"/>
                  </a:rPr>
                  <a:t> yang </a:t>
                </a:r>
                <a:r>
                  <a:rPr lang="en-MY" sz="1100" dirty="0" err="1">
                    <a:latin typeface="Gadugi" panose="020B0502040204020203" pitchFamily="34" charset="0"/>
                    <a:ea typeface="Gadugi" panose="020B0502040204020203" pitchFamily="34" charset="0"/>
                  </a:rPr>
                  <a:t>perlu</a:t>
                </a:r>
                <a:r>
                  <a:rPr lang="en-MY" sz="1100" dirty="0">
                    <a:latin typeface="Gadugi" panose="020B0502040204020203" pitchFamily="34" charset="0"/>
                    <a:ea typeface="Gadugi" panose="020B0502040204020203" pitchFamily="34" charset="0"/>
                  </a:rPr>
                  <a:t> </a:t>
                </a:r>
                <a:r>
                  <a:rPr lang="en-MY" sz="1100" dirty="0" err="1">
                    <a:latin typeface="Gadugi" panose="020B0502040204020203" pitchFamily="34" charset="0"/>
                    <a:ea typeface="Gadugi" panose="020B0502040204020203" pitchFamily="34" charset="0"/>
                  </a:rPr>
                  <a:t>didaftarkan</a:t>
                </a:r>
                <a:endParaRPr lang="en-MY" sz="1100" dirty="0">
                  <a:latin typeface="Gadugi" panose="020B0502040204020203" pitchFamily="34" charset="0"/>
                  <a:ea typeface="Gadugi" panose="020B0502040204020203" pitchFamily="34" charset="0"/>
                </a:endParaRPr>
              </a:p>
              <a:p>
                <a:pPr marL="128588" indent="-128588" algn="r">
                  <a:lnSpc>
                    <a:spcPts val="1313"/>
                  </a:lnSpc>
                  <a:buFontTx/>
                  <a:buChar char="-"/>
                </a:pPr>
                <a:r>
                  <a:rPr lang="en-MY" sz="1100" u="sng" dirty="0" err="1">
                    <a:latin typeface="Gadugi" panose="020B0502040204020203" pitchFamily="34" charset="0"/>
                    <a:ea typeface="Gadugi" panose="020B0502040204020203" pitchFamily="34" charset="0"/>
                  </a:rPr>
                  <a:t>Aset</a:t>
                </a:r>
                <a:r>
                  <a:rPr lang="en-MY" sz="1100" u="sng" dirty="0">
                    <a:latin typeface="Gadugi" panose="020B0502040204020203" pitchFamily="34" charset="0"/>
                    <a:ea typeface="Gadugi" panose="020B0502040204020203" pitchFamily="34" charset="0"/>
                  </a:rPr>
                  <a:t> yang </a:t>
                </a:r>
                <a:r>
                  <a:rPr lang="en-MY" sz="1100" u="sng" dirty="0" err="1">
                    <a:latin typeface="Gadugi" panose="020B0502040204020203" pitchFamily="34" charset="0"/>
                    <a:ea typeface="Gadugi" panose="020B0502040204020203" pitchFamily="34" charset="0"/>
                  </a:rPr>
                  <a:t>dijadikan</a:t>
                </a:r>
                <a:r>
                  <a:rPr lang="en-MY" sz="1100" u="sng" dirty="0">
                    <a:latin typeface="Gadugi" panose="020B0502040204020203" pitchFamily="34" charset="0"/>
                    <a:ea typeface="Gadugi" panose="020B0502040204020203" pitchFamily="34" charset="0"/>
                  </a:rPr>
                  <a:t> </a:t>
                </a:r>
                <a:r>
                  <a:rPr lang="en-MY" sz="1100" u="sng" dirty="0" err="1">
                    <a:latin typeface="Gadugi" panose="020B0502040204020203" pitchFamily="34" charset="0"/>
                    <a:ea typeface="Gadugi" panose="020B0502040204020203" pitchFamily="34" charset="0"/>
                  </a:rPr>
                  <a:t>komponen</a:t>
                </a:r>
                <a:r>
                  <a:rPr lang="en-MY" sz="1100" u="sng" dirty="0">
                    <a:latin typeface="Gadugi" panose="020B0502040204020203" pitchFamily="34" charset="0"/>
                    <a:ea typeface="Gadugi" panose="020B0502040204020203" pitchFamily="34" charset="0"/>
                  </a:rPr>
                  <a:t> </a:t>
                </a:r>
                <a:r>
                  <a:rPr lang="en-MY" sz="1100" u="sng" dirty="0" err="1">
                    <a:latin typeface="Gadugi" panose="020B0502040204020203" pitchFamily="34" charset="0"/>
                    <a:ea typeface="Gadugi" panose="020B0502040204020203" pitchFamily="34" charset="0"/>
                  </a:rPr>
                  <a:t>kepada</a:t>
                </a:r>
                <a:r>
                  <a:rPr lang="en-MY" sz="1100" u="sng" dirty="0">
                    <a:latin typeface="Gadugi" panose="020B0502040204020203" pitchFamily="34" charset="0"/>
                    <a:ea typeface="Gadugi" panose="020B0502040204020203" pitchFamily="34" charset="0"/>
                  </a:rPr>
                  <a:t> </a:t>
                </a:r>
                <a:r>
                  <a:rPr lang="en-MY" sz="1100" u="sng" dirty="0" err="1">
                    <a:latin typeface="Gadugi" panose="020B0502040204020203" pitchFamily="34" charset="0"/>
                    <a:ea typeface="Gadugi" panose="020B0502040204020203" pitchFamily="34" charset="0"/>
                  </a:rPr>
                  <a:t>aset</a:t>
                </a:r>
                <a:r>
                  <a:rPr lang="en-MY" sz="1100" u="sng" dirty="0">
                    <a:latin typeface="Gadugi" panose="020B0502040204020203" pitchFamily="34" charset="0"/>
                    <a:ea typeface="Gadugi" panose="020B0502040204020203" pitchFamily="34" charset="0"/>
                  </a:rPr>
                  <a:t> </a:t>
                </a:r>
                <a:r>
                  <a:rPr lang="en-MY" sz="1100" u="sng" dirty="0" err="1">
                    <a:latin typeface="Gadugi" panose="020B0502040204020203" pitchFamily="34" charset="0"/>
                    <a:ea typeface="Gadugi" panose="020B0502040204020203" pitchFamily="34" charset="0"/>
                  </a:rPr>
                  <a:t>alih</a:t>
                </a:r>
                <a:r>
                  <a:rPr lang="en-MY" sz="1100" u="sng" dirty="0">
                    <a:latin typeface="Gadugi" panose="020B0502040204020203" pitchFamily="34" charset="0"/>
                    <a:ea typeface="Gadugi" panose="020B0502040204020203" pitchFamily="34" charset="0"/>
                  </a:rPr>
                  <a:t> lain</a:t>
                </a:r>
              </a:p>
              <a:p>
                <a:pPr marL="128588" indent="-128588" algn="r">
                  <a:lnSpc>
                    <a:spcPts val="1313"/>
                  </a:lnSpc>
                  <a:buFontTx/>
                  <a:buChar char="-"/>
                </a:pPr>
                <a:r>
                  <a:rPr lang="en-MY" sz="1100" dirty="0" err="1">
                    <a:latin typeface="Gadugi" panose="020B0502040204020203" pitchFamily="34" charset="0"/>
                    <a:ea typeface="Gadugi" panose="020B0502040204020203" pitchFamily="34" charset="0"/>
                  </a:rPr>
                  <a:t>Tatacara</a:t>
                </a:r>
                <a:r>
                  <a:rPr lang="en-MY" sz="1100" dirty="0">
                    <a:latin typeface="Gadugi" panose="020B0502040204020203" pitchFamily="34" charset="0"/>
                    <a:ea typeface="Gadugi" panose="020B0502040204020203" pitchFamily="34" charset="0"/>
                  </a:rPr>
                  <a:t> </a:t>
                </a:r>
                <a:r>
                  <a:rPr lang="en-MY" sz="1100" dirty="0" err="1">
                    <a:latin typeface="Gadugi" panose="020B0502040204020203" pitchFamily="34" charset="0"/>
                    <a:ea typeface="Gadugi" panose="020B0502040204020203" pitchFamily="34" charset="0"/>
                  </a:rPr>
                  <a:t>pendaftaran</a:t>
                </a:r>
                <a:r>
                  <a:rPr lang="en-MY" sz="1100" dirty="0">
                    <a:latin typeface="Gadugi" panose="020B0502040204020203" pitchFamily="34" charset="0"/>
                    <a:ea typeface="Gadugi" panose="020B0502040204020203" pitchFamily="34" charset="0"/>
                  </a:rPr>
                  <a:t> </a:t>
                </a:r>
                <a:r>
                  <a:rPr lang="en-MY" sz="1100" dirty="0" err="1">
                    <a:latin typeface="Gadugi" panose="020B0502040204020203" pitchFamily="34" charset="0"/>
                    <a:ea typeface="Gadugi" panose="020B0502040204020203" pitchFamily="34" charset="0"/>
                  </a:rPr>
                  <a:t>aset</a:t>
                </a:r>
                <a:endParaRPr lang="en-MY" sz="1100" dirty="0">
                  <a:latin typeface="Gadugi" panose="020B0502040204020203" pitchFamily="34" charset="0"/>
                  <a:ea typeface="Gadugi" panose="020B0502040204020203" pitchFamily="34" charset="0"/>
                </a:endParaRPr>
              </a:p>
              <a:p>
                <a:pPr marL="128588" indent="-128588" algn="r">
                  <a:lnSpc>
                    <a:spcPts val="1313"/>
                  </a:lnSpc>
                  <a:buFontTx/>
                  <a:buChar char="-"/>
                </a:pPr>
                <a:r>
                  <a:rPr lang="en-MY" sz="1100" dirty="0" err="1">
                    <a:latin typeface="Gadugi" panose="020B0502040204020203" pitchFamily="34" charset="0"/>
                    <a:ea typeface="Gadugi" panose="020B0502040204020203" pitchFamily="34" charset="0"/>
                  </a:rPr>
                  <a:t>Senarai</a:t>
                </a:r>
                <a:r>
                  <a:rPr lang="en-MY" sz="1100" dirty="0">
                    <a:latin typeface="Gadugi" panose="020B0502040204020203" pitchFamily="34" charset="0"/>
                    <a:ea typeface="Gadugi" panose="020B0502040204020203" pitchFamily="34" charset="0"/>
                  </a:rPr>
                  <a:t> </a:t>
                </a:r>
                <a:r>
                  <a:rPr lang="en-MY" sz="1100" dirty="0" err="1">
                    <a:latin typeface="Gadugi" panose="020B0502040204020203" pitchFamily="34" charset="0"/>
                    <a:ea typeface="Gadugi" panose="020B0502040204020203" pitchFamily="34" charset="0"/>
                  </a:rPr>
                  <a:t>aset</a:t>
                </a:r>
                <a:r>
                  <a:rPr lang="en-MY" sz="1100" dirty="0">
                    <a:latin typeface="Gadugi" panose="020B0502040204020203" pitchFamily="34" charset="0"/>
                    <a:ea typeface="Gadugi" panose="020B0502040204020203" pitchFamily="34" charset="0"/>
                  </a:rPr>
                  <a:t> </a:t>
                </a:r>
                <a:r>
                  <a:rPr lang="en-MY" sz="1100" dirty="0" err="1">
                    <a:latin typeface="Gadugi" panose="020B0502040204020203" pitchFamily="34" charset="0"/>
                    <a:ea typeface="Gadugi" panose="020B0502040204020203" pitchFamily="34" charset="0"/>
                  </a:rPr>
                  <a:t>dilokasi</a:t>
                </a:r>
                <a:endParaRPr lang="en-US" sz="1100" dirty="0">
                  <a:latin typeface="Gadugi" panose="020B0502040204020203" pitchFamily="34" charset="0"/>
                  <a:ea typeface="Gadugi" panose="020B0502040204020203" pitchFamily="34" charset="0"/>
                  <a:cs typeface="Mukta ExtraLight" panose="020B0000000000000000" pitchFamily="34" charset="77"/>
                </a:endParaRPr>
              </a:p>
            </p:txBody>
          </p:sp>
        </p:grpSp>
        <p:grpSp>
          <p:nvGrpSpPr>
            <p:cNvPr id="7" name="Group 6">
              <a:extLst>
                <a:ext uri="{FF2B5EF4-FFF2-40B4-BE49-F238E27FC236}">
                  <a16:creationId xmlns:a16="http://schemas.microsoft.com/office/drawing/2014/main" id="{D26837CA-858C-1D47-9410-C122C5789309}"/>
                </a:ext>
              </a:extLst>
            </p:cNvPr>
            <p:cNvGrpSpPr/>
            <p:nvPr/>
          </p:nvGrpSpPr>
          <p:grpSpPr>
            <a:xfrm>
              <a:off x="3038342" y="2358274"/>
              <a:ext cx="3437060" cy="3234108"/>
              <a:chOff x="6594417" y="3149372"/>
              <a:chExt cx="6288210" cy="6271576"/>
            </a:xfrm>
          </p:grpSpPr>
          <p:sp>
            <p:nvSpPr>
              <p:cNvPr id="8" name="Freeform 5">
                <a:extLst>
                  <a:ext uri="{FF2B5EF4-FFF2-40B4-BE49-F238E27FC236}">
                    <a16:creationId xmlns:a16="http://schemas.microsoft.com/office/drawing/2014/main" id="{9D6D0037-EC68-E746-8D58-AFDCA6BCDF30}"/>
                  </a:ext>
                </a:extLst>
              </p:cNvPr>
              <p:cNvSpPr>
                <a:spLocks/>
              </p:cNvSpPr>
              <p:nvPr/>
            </p:nvSpPr>
            <p:spPr bwMode="auto">
              <a:xfrm>
                <a:off x="6594417" y="3149372"/>
                <a:ext cx="2881266" cy="6271576"/>
              </a:xfrm>
              <a:custGeom>
                <a:avLst/>
                <a:gdLst>
                  <a:gd name="T0" fmla="*/ 490 w 490"/>
                  <a:gd name="T1" fmla="*/ 166 h 1067"/>
                  <a:gd name="T2" fmla="*/ 469 w 490"/>
                  <a:gd name="T3" fmla="*/ 0 h 1067"/>
                  <a:gd name="T4" fmla="*/ 0 w 490"/>
                  <a:gd name="T5" fmla="*/ 531 h 1067"/>
                  <a:gd name="T6" fmla="*/ 97 w 490"/>
                  <a:gd name="T7" fmla="*/ 839 h 1067"/>
                  <a:gd name="T8" fmla="*/ 340 w 490"/>
                  <a:gd name="T9" fmla="*/ 1030 h 1067"/>
                  <a:gd name="T10" fmla="*/ 331 w 490"/>
                  <a:gd name="T11" fmla="*/ 1067 h 1067"/>
                  <a:gd name="T12" fmla="*/ 480 w 490"/>
                  <a:gd name="T13" fmla="*/ 979 h 1067"/>
                  <a:gd name="T14" fmla="*/ 392 w 490"/>
                  <a:gd name="T15" fmla="*/ 830 h 1067"/>
                  <a:gd name="T16" fmla="*/ 383 w 490"/>
                  <a:gd name="T17" fmla="*/ 865 h 1067"/>
                  <a:gd name="T18" fmla="*/ 167 w 490"/>
                  <a:gd name="T19" fmla="*/ 531 h 1067"/>
                  <a:gd name="T20" fmla="*/ 490 w 490"/>
                  <a:gd name="T21" fmla="*/ 16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0" h="1067">
                    <a:moveTo>
                      <a:pt x="490" y="166"/>
                    </a:moveTo>
                    <a:cubicBezTo>
                      <a:pt x="469" y="0"/>
                      <a:pt x="469" y="0"/>
                      <a:pt x="469" y="0"/>
                    </a:cubicBezTo>
                    <a:cubicBezTo>
                      <a:pt x="202" y="33"/>
                      <a:pt x="0" y="261"/>
                      <a:pt x="0" y="531"/>
                    </a:cubicBezTo>
                    <a:cubicBezTo>
                      <a:pt x="0" y="642"/>
                      <a:pt x="33" y="749"/>
                      <a:pt x="97" y="839"/>
                    </a:cubicBezTo>
                    <a:cubicBezTo>
                      <a:pt x="158" y="926"/>
                      <a:pt x="242" y="991"/>
                      <a:pt x="340" y="1030"/>
                    </a:cubicBezTo>
                    <a:cubicBezTo>
                      <a:pt x="331" y="1067"/>
                      <a:pt x="331" y="1067"/>
                      <a:pt x="331" y="1067"/>
                    </a:cubicBezTo>
                    <a:cubicBezTo>
                      <a:pt x="480" y="979"/>
                      <a:pt x="480" y="979"/>
                      <a:pt x="480" y="979"/>
                    </a:cubicBezTo>
                    <a:cubicBezTo>
                      <a:pt x="392" y="830"/>
                      <a:pt x="392" y="830"/>
                      <a:pt x="392" y="830"/>
                    </a:cubicBezTo>
                    <a:cubicBezTo>
                      <a:pt x="383" y="865"/>
                      <a:pt x="383" y="865"/>
                      <a:pt x="383" y="865"/>
                    </a:cubicBezTo>
                    <a:cubicBezTo>
                      <a:pt x="253" y="806"/>
                      <a:pt x="167" y="675"/>
                      <a:pt x="167" y="531"/>
                    </a:cubicBezTo>
                    <a:cubicBezTo>
                      <a:pt x="167" y="346"/>
                      <a:pt x="306" y="189"/>
                      <a:pt x="490" y="166"/>
                    </a:cubicBezTo>
                    <a:close/>
                  </a:path>
                </a:pathLst>
              </a:custGeom>
              <a:gradFill>
                <a:gsLst>
                  <a:gs pos="99000">
                    <a:schemeClr val="accent2"/>
                  </a:gs>
                  <a:gs pos="0">
                    <a:schemeClr val="accent1"/>
                  </a:gs>
                </a:gsLst>
                <a:lin ang="3600000" scaled="0"/>
              </a:gradFill>
              <a:ln>
                <a:noFill/>
              </a:ln>
              <a:effectLst>
                <a:outerShdw blurRad="127000" dist="38100" dir="2700000" algn="tl" rotWithShape="0">
                  <a:prstClr val="black">
                    <a:alpha val="10000"/>
                  </a:prstClr>
                </a:outerShdw>
              </a:effectLst>
            </p:spPr>
            <p:txBody>
              <a:bodyPr vert="horz" wrap="square" lIns="146078" tIns="73039" rIns="146078" bIns="73039" numCol="1" anchor="t" anchorCtr="0" compatLnSpc="1">
                <a:prstTxWarp prst="textNoShape">
                  <a:avLst/>
                </a:prstTxWarp>
              </a:bodyPr>
              <a:lstStyle/>
              <a:p>
                <a:endParaRPr lang="id-ID" sz="1100" dirty="0">
                  <a:latin typeface="Gadugi" panose="020B0502040204020203" pitchFamily="34" charset="0"/>
                  <a:ea typeface="Gadugi" panose="020B0502040204020203" pitchFamily="34" charset="0"/>
                </a:endParaRPr>
              </a:p>
            </p:txBody>
          </p:sp>
          <p:sp>
            <p:nvSpPr>
              <p:cNvPr id="9" name="Freeform 6">
                <a:extLst>
                  <a:ext uri="{FF2B5EF4-FFF2-40B4-BE49-F238E27FC236}">
                    <a16:creationId xmlns:a16="http://schemas.microsoft.com/office/drawing/2014/main" id="{4B5E56D8-60B5-D744-9B89-DFD57A9560C7}"/>
                  </a:ext>
                </a:extLst>
              </p:cNvPr>
              <p:cNvSpPr>
                <a:spLocks/>
              </p:cNvSpPr>
              <p:nvPr/>
            </p:nvSpPr>
            <p:spPr bwMode="auto">
              <a:xfrm>
                <a:off x="9998033" y="3149372"/>
                <a:ext cx="2884594" cy="6271576"/>
              </a:xfrm>
              <a:custGeom>
                <a:avLst/>
                <a:gdLst>
                  <a:gd name="T0" fmla="*/ 393 w 490"/>
                  <a:gd name="T1" fmla="*/ 228 h 1067"/>
                  <a:gd name="T2" fmla="*/ 149 w 490"/>
                  <a:gd name="T3" fmla="*/ 38 h 1067"/>
                  <a:gd name="T4" fmla="*/ 159 w 490"/>
                  <a:gd name="T5" fmla="*/ 0 h 1067"/>
                  <a:gd name="T6" fmla="*/ 10 w 490"/>
                  <a:gd name="T7" fmla="*/ 88 h 1067"/>
                  <a:gd name="T8" fmla="*/ 98 w 490"/>
                  <a:gd name="T9" fmla="*/ 237 h 1067"/>
                  <a:gd name="T10" fmla="*/ 107 w 490"/>
                  <a:gd name="T11" fmla="*/ 202 h 1067"/>
                  <a:gd name="T12" fmla="*/ 323 w 490"/>
                  <a:gd name="T13" fmla="*/ 536 h 1067"/>
                  <a:gd name="T14" fmla="*/ 0 w 490"/>
                  <a:gd name="T15" fmla="*/ 901 h 1067"/>
                  <a:gd name="T16" fmla="*/ 20 w 490"/>
                  <a:gd name="T17" fmla="*/ 1067 h 1067"/>
                  <a:gd name="T18" fmla="*/ 490 w 490"/>
                  <a:gd name="T19" fmla="*/ 536 h 1067"/>
                  <a:gd name="T20" fmla="*/ 393 w 490"/>
                  <a:gd name="T21" fmla="*/ 228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0" h="1067">
                    <a:moveTo>
                      <a:pt x="393" y="228"/>
                    </a:moveTo>
                    <a:cubicBezTo>
                      <a:pt x="331" y="141"/>
                      <a:pt x="248" y="76"/>
                      <a:pt x="149" y="38"/>
                    </a:cubicBezTo>
                    <a:cubicBezTo>
                      <a:pt x="159" y="0"/>
                      <a:pt x="159" y="0"/>
                      <a:pt x="159" y="0"/>
                    </a:cubicBezTo>
                    <a:cubicBezTo>
                      <a:pt x="10" y="88"/>
                      <a:pt x="10" y="88"/>
                      <a:pt x="10" y="88"/>
                    </a:cubicBezTo>
                    <a:cubicBezTo>
                      <a:pt x="98" y="237"/>
                      <a:pt x="98" y="237"/>
                      <a:pt x="98" y="237"/>
                    </a:cubicBezTo>
                    <a:cubicBezTo>
                      <a:pt x="107" y="202"/>
                      <a:pt x="107" y="202"/>
                      <a:pt x="107" y="202"/>
                    </a:cubicBezTo>
                    <a:cubicBezTo>
                      <a:pt x="237" y="261"/>
                      <a:pt x="323" y="392"/>
                      <a:pt x="323" y="536"/>
                    </a:cubicBezTo>
                    <a:cubicBezTo>
                      <a:pt x="323" y="722"/>
                      <a:pt x="184" y="878"/>
                      <a:pt x="0" y="901"/>
                    </a:cubicBezTo>
                    <a:cubicBezTo>
                      <a:pt x="20" y="1067"/>
                      <a:pt x="20" y="1067"/>
                      <a:pt x="20" y="1067"/>
                    </a:cubicBezTo>
                    <a:cubicBezTo>
                      <a:pt x="288" y="1035"/>
                      <a:pt x="490" y="806"/>
                      <a:pt x="490" y="536"/>
                    </a:cubicBezTo>
                    <a:cubicBezTo>
                      <a:pt x="490" y="425"/>
                      <a:pt x="457" y="318"/>
                      <a:pt x="393" y="228"/>
                    </a:cubicBezTo>
                    <a:close/>
                  </a:path>
                </a:pathLst>
              </a:custGeom>
              <a:gradFill>
                <a:gsLst>
                  <a:gs pos="99000">
                    <a:schemeClr val="accent4"/>
                  </a:gs>
                  <a:gs pos="0">
                    <a:schemeClr val="accent3"/>
                  </a:gs>
                </a:gsLst>
                <a:lin ang="13800000" scaled="0"/>
              </a:gradFill>
              <a:ln>
                <a:noFill/>
              </a:ln>
              <a:effectLst>
                <a:outerShdw blurRad="127000" dist="38100" dir="2700000" algn="tl" rotWithShape="0">
                  <a:prstClr val="black">
                    <a:alpha val="10000"/>
                  </a:prstClr>
                </a:outerShdw>
              </a:effectLst>
            </p:spPr>
            <p:txBody>
              <a:bodyPr vert="horz" wrap="square" lIns="146078" tIns="73039" rIns="146078" bIns="73039" numCol="1" anchor="t" anchorCtr="0" compatLnSpc="1">
                <a:prstTxWarp prst="textNoShape">
                  <a:avLst/>
                </a:prstTxWarp>
              </a:bodyPr>
              <a:lstStyle/>
              <a:p>
                <a:endParaRPr lang="id-ID" sz="1100">
                  <a:latin typeface="Gadugi" panose="020B0502040204020203" pitchFamily="34" charset="0"/>
                  <a:ea typeface="Gadugi" panose="020B0502040204020203" pitchFamily="34" charset="0"/>
                </a:endParaRPr>
              </a:p>
            </p:txBody>
          </p:sp>
        </p:grpSp>
        <p:sp>
          <p:nvSpPr>
            <p:cNvPr id="12" name="Oval 11">
              <a:extLst>
                <a:ext uri="{FF2B5EF4-FFF2-40B4-BE49-F238E27FC236}">
                  <a16:creationId xmlns:a16="http://schemas.microsoft.com/office/drawing/2014/main" id="{04DD2224-7AE0-5E4D-BC85-F0A8CE4CC87D}"/>
                </a:ext>
              </a:extLst>
            </p:cNvPr>
            <p:cNvSpPr/>
            <p:nvPr/>
          </p:nvSpPr>
          <p:spPr bwMode="auto">
            <a:xfrm flipH="1" flipV="1">
              <a:off x="3294186" y="2613561"/>
              <a:ext cx="491225" cy="463445"/>
            </a:xfrm>
            <a:prstGeom prst="ellipse">
              <a:avLst/>
            </a:prstGeom>
            <a:gradFill>
              <a:gsLst>
                <a:gs pos="99000">
                  <a:schemeClr val="accent2"/>
                </a:gs>
                <a:gs pos="0">
                  <a:schemeClr val="accent1"/>
                </a:gs>
              </a:gsLst>
              <a:lin ang="3600000" scaled="0"/>
            </a:gradFill>
            <a:ln w="19050">
              <a:noFill/>
              <a:round/>
              <a:headEnd/>
              <a:tailEnd/>
            </a:ln>
            <a:effectLst>
              <a:outerShdw blurRad="127000" dist="88900" dir="7080000" sx="99000" sy="99000" algn="ctr" rotWithShape="0">
                <a:srgbClr val="000000">
                  <a:alpha val="15000"/>
                </a:srgbClr>
              </a:outerShdw>
            </a:effectLst>
          </p:spPr>
          <p:txBody>
            <a:bodyPr vert="horz" wrap="none" lIns="68580" tIns="34290" rIns="68580" bIns="34290" numCol="1" rtlCol="0" anchor="ctr" anchorCtr="1" compatLnSpc="1">
              <a:prstTxWarp prst="textNoShape">
                <a:avLst/>
              </a:prstTxWarp>
            </a:bodyPr>
            <a:lstStyle/>
            <a:p>
              <a:pPr algn="ctr" rtl="0"/>
              <a:endParaRPr lang="en-US" sz="1100" b="1" dirty="0">
                <a:latin typeface="Gadugi" panose="020B0502040204020203" pitchFamily="34" charset="0"/>
                <a:ea typeface="Gadugi" panose="020B0502040204020203" pitchFamily="34" charset="0"/>
              </a:endParaRPr>
            </a:p>
          </p:txBody>
        </p:sp>
        <p:sp>
          <p:nvSpPr>
            <p:cNvPr id="13" name="Oval 12">
              <a:extLst>
                <a:ext uri="{FF2B5EF4-FFF2-40B4-BE49-F238E27FC236}">
                  <a16:creationId xmlns:a16="http://schemas.microsoft.com/office/drawing/2014/main" id="{8FC1A380-D8D4-0E45-B8BF-01E82437AA87}"/>
                </a:ext>
              </a:extLst>
            </p:cNvPr>
            <p:cNvSpPr/>
            <p:nvPr/>
          </p:nvSpPr>
          <p:spPr bwMode="auto">
            <a:xfrm flipV="1">
              <a:off x="5792118" y="2613562"/>
              <a:ext cx="491225" cy="463445"/>
            </a:xfrm>
            <a:prstGeom prst="ellipse">
              <a:avLst/>
            </a:prstGeom>
            <a:gradFill>
              <a:gsLst>
                <a:gs pos="99000">
                  <a:schemeClr val="accent4"/>
                </a:gs>
                <a:gs pos="0">
                  <a:schemeClr val="accent3"/>
                </a:gs>
              </a:gsLst>
              <a:lin ang="13800000" scaled="0"/>
            </a:gradFill>
            <a:ln w="19050">
              <a:noFill/>
              <a:round/>
              <a:headEnd/>
              <a:tailEnd/>
            </a:ln>
            <a:effectLst>
              <a:outerShdw blurRad="127000" dist="88900" dir="7080000" sx="99000" sy="99000" algn="ctr" rotWithShape="0">
                <a:srgbClr val="000000">
                  <a:alpha val="15000"/>
                </a:srgbClr>
              </a:outerShdw>
            </a:effectLst>
          </p:spPr>
          <p:txBody>
            <a:bodyPr vert="horz" wrap="none" lIns="68580" tIns="34290" rIns="68580" bIns="34290" numCol="1" rtlCol="0" anchor="ctr" anchorCtr="1" compatLnSpc="1">
              <a:prstTxWarp prst="textNoShape">
                <a:avLst/>
              </a:prstTxWarp>
            </a:bodyPr>
            <a:lstStyle/>
            <a:p>
              <a:pPr algn="ctr" rtl="0"/>
              <a:endParaRPr lang="en-US" sz="1100" b="1" dirty="0">
                <a:latin typeface="Gadugi" panose="020B0502040204020203" pitchFamily="34" charset="0"/>
                <a:ea typeface="Gadugi" panose="020B0502040204020203" pitchFamily="34" charset="0"/>
              </a:endParaRPr>
            </a:p>
          </p:txBody>
        </p:sp>
        <p:sp>
          <p:nvSpPr>
            <p:cNvPr id="14" name="Oval 13">
              <a:extLst>
                <a:ext uri="{FF2B5EF4-FFF2-40B4-BE49-F238E27FC236}">
                  <a16:creationId xmlns:a16="http://schemas.microsoft.com/office/drawing/2014/main" id="{6DD47D30-F494-5048-B4A2-39F061391C79}"/>
                </a:ext>
              </a:extLst>
            </p:cNvPr>
            <p:cNvSpPr/>
            <p:nvPr/>
          </p:nvSpPr>
          <p:spPr bwMode="auto">
            <a:xfrm flipV="1">
              <a:off x="6382151" y="3745590"/>
              <a:ext cx="491225" cy="463445"/>
            </a:xfrm>
            <a:prstGeom prst="ellipse">
              <a:avLst/>
            </a:prstGeom>
            <a:gradFill>
              <a:gsLst>
                <a:gs pos="99000">
                  <a:schemeClr val="accent4"/>
                </a:gs>
                <a:gs pos="0">
                  <a:schemeClr val="accent3"/>
                </a:gs>
              </a:gsLst>
              <a:lin ang="13800000" scaled="0"/>
            </a:gradFill>
            <a:ln w="19050">
              <a:noFill/>
              <a:round/>
              <a:headEnd/>
              <a:tailEnd/>
            </a:ln>
            <a:effectLst>
              <a:outerShdw blurRad="127000" dist="88900" dir="7080000" sx="99000" sy="99000" algn="ctr" rotWithShape="0">
                <a:srgbClr val="000000">
                  <a:alpha val="15000"/>
                </a:srgbClr>
              </a:outerShdw>
            </a:effectLst>
          </p:spPr>
          <p:txBody>
            <a:bodyPr vert="horz" wrap="none" lIns="68580" tIns="34290" rIns="68580" bIns="34290" numCol="1" rtlCol="0" anchor="ctr" anchorCtr="1" compatLnSpc="1">
              <a:prstTxWarp prst="textNoShape">
                <a:avLst/>
              </a:prstTxWarp>
            </a:bodyPr>
            <a:lstStyle/>
            <a:p>
              <a:pPr algn="ctr" rtl="0"/>
              <a:endParaRPr lang="en-US" sz="1100" b="1" dirty="0">
                <a:latin typeface="Gadugi" panose="020B0502040204020203" pitchFamily="34" charset="0"/>
                <a:ea typeface="Gadugi" panose="020B0502040204020203" pitchFamily="34" charset="0"/>
              </a:endParaRPr>
            </a:p>
          </p:txBody>
        </p:sp>
        <p:sp>
          <p:nvSpPr>
            <p:cNvPr id="15" name="Oval 14">
              <a:extLst>
                <a:ext uri="{FF2B5EF4-FFF2-40B4-BE49-F238E27FC236}">
                  <a16:creationId xmlns:a16="http://schemas.microsoft.com/office/drawing/2014/main" id="{626712F7-938E-DE4A-B9A2-C40A50A99097}"/>
                </a:ext>
              </a:extLst>
            </p:cNvPr>
            <p:cNvSpPr/>
            <p:nvPr/>
          </p:nvSpPr>
          <p:spPr bwMode="auto">
            <a:xfrm flipV="1">
              <a:off x="5816698" y="4851076"/>
              <a:ext cx="491225" cy="463445"/>
            </a:xfrm>
            <a:prstGeom prst="ellipse">
              <a:avLst/>
            </a:prstGeom>
            <a:gradFill>
              <a:gsLst>
                <a:gs pos="99000">
                  <a:schemeClr val="accent4"/>
                </a:gs>
                <a:gs pos="0">
                  <a:schemeClr val="accent3"/>
                </a:gs>
              </a:gsLst>
              <a:lin ang="13800000" scaled="0"/>
            </a:gradFill>
            <a:ln w="19050">
              <a:noFill/>
              <a:round/>
              <a:headEnd/>
              <a:tailEnd/>
            </a:ln>
            <a:effectLst>
              <a:outerShdw blurRad="127000" dist="88900" dir="7080000" sx="99000" sy="99000" algn="ctr" rotWithShape="0">
                <a:srgbClr val="000000">
                  <a:alpha val="15000"/>
                </a:srgbClr>
              </a:outerShdw>
            </a:effectLst>
          </p:spPr>
          <p:txBody>
            <a:bodyPr vert="horz" wrap="none" lIns="68580" tIns="34290" rIns="68580" bIns="34290" numCol="1" rtlCol="0" anchor="ctr" anchorCtr="1" compatLnSpc="1">
              <a:prstTxWarp prst="textNoShape">
                <a:avLst/>
              </a:prstTxWarp>
            </a:bodyPr>
            <a:lstStyle/>
            <a:p>
              <a:pPr algn="ctr" rtl="0"/>
              <a:endParaRPr lang="en-US" sz="1100" b="1" dirty="0">
                <a:latin typeface="Gadugi" panose="020B0502040204020203" pitchFamily="34" charset="0"/>
                <a:ea typeface="Gadugi" panose="020B0502040204020203" pitchFamily="34" charset="0"/>
              </a:endParaRPr>
            </a:p>
          </p:txBody>
        </p:sp>
        <p:sp>
          <p:nvSpPr>
            <p:cNvPr id="16" name="Oval 15">
              <a:extLst>
                <a:ext uri="{FF2B5EF4-FFF2-40B4-BE49-F238E27FC236}">
                  <a16:creationId xmlns:a16="http://schemas.microsoft.com/office/drawing/2014/main" id="{FE48CF42-8767-554D-BB32-8F67C8FED761}"/>
                </a:ext>
              </a:extLst>
            </p:cNvPr>
            <p:cNvSpPr/>
            <p:nvPr/>
          </p:nvSpPr>
          <p:spPr bwMode="auto">
            <a:xfrm flipH="1" flipV="1">
              <a:off x="2661599" y="3745590"/>
              <a:ext cx="491225" cy="463445"/>
            </a:xfrm>
            <a:prstGeom prst="ellipse">
              <a:avLst/>
            </a:prstGeom>
            <a:gradFill>
              <a:gsLst>
                <a:gs pos="99000">
                  <a:schemeClr val="accent2"/>
                </a:gs>
                <a:gs pos="0">
                  <a:schemeClr val="accent1"/>
                </a:gs>
              </a:gsLst>
              <a:lin ang="3600000" scaled="0"/>
            </a:gradFill>
            <a:ln w="19050">
              <a:noFill/>
              <a:round/>
              <a:headEnd/>
              <a:tailEnd/>
            </a:ln>
            <a:effectLst>
              <a:outerShdw blurRad="127000" dist="88900" dir="7080000" sx="99000" sy="99000" algn="ctr" rotWithShape="0">
                <a:srgbClr val="000000">
                  <a:alpha val="15000"/>
                </a:srgbClr>
              </a:outerShdw>
            </a:effectLst>
          </p:spPr>
          <p:txBody>
            <a:bodyPr vert="horz" wrap="none" lIns="68580" tIns="34290" rIns="68580" bIns="34290" numCol="1" rtlCol="0" anchor="ctr" anchorCtr="1" compatLnSpc="1">
              <a:prstTxWarp prst="textNoShape">
                <a:avLst/>
              </a:prstTxWarp>
            </a:bodyPr>
            <a:lstStyle/>
            <a:p>
              <a:pPr algn="ctr" rtl="0"/>
              <a:endParaRPr lang="en-US" sz="1100" b="1" dirty="0">
                <a:latin typeface="Gadugi" panose="020B0502040204020203" pitchFamily="34" charset="0"/>
                <a:ea typeface="Gadugi" panose="020B0502040204020203" pitchFamily="34" charset="0"/>
              </a:endParaRPr>
            </a:p>
          </p:txBody>
        </p:sp>
        <p:sp>
          <p:nvSpPr>
            <p:cNvPr id="17" name="Oval 16">
              <a:extLst>
                <a:ext uri="{FF2B5EF4-FFF2-40B4-BE49-F238E27FC236}">
                  <a16:creationId xmlns:a16="http://schemas.microsoft.com/office/drawing/2014/main" id="{30DB63F9-620C-4647-B61C-DE6FFBC63389}"/>
                </a:ext>
              </a:extLst>
            </p:cNvPr>
            <p:cNvSpPr/>
            <p:nvPr/>
          </p:nvSpPr>
          <p:spPr bwMode="auto">
            <a:xfrm flipH="1" flipV="1">
              <a:off x="3152825" y="4851075"/>
              <a:ext cx="491225" cy="463445"/>
            </a:xfrm>
            <a:prstGeom prst="ellipse">
              <a:avLst/>
            </a:prstGeom>
            <a:gradFill>
              <a:gsLst>
                <a:gs pos="99000">
                  <a:schemeClr val="accent2"/>
                </a:gs>
                <a:gs pos="0">
                  <a:schemeClr val="accent1"/>
                </a:gs>
              </a:gsLst>
              <a:lin ang="3600000" scaled="0"/>
            </a:gradFill>
            <a:ln w="19050">
              <a:noFill/>
              <a:round/>
              <a:headEnd/>
              <a:tailEnd/>
            </a:ln>
            <a:effectLst>
              <a:outerShdw blurRad="127000" dist="88900" dir="7080000" sx="99000" sy="99000" algn="ctr" rotWithShape="0">
                <a:srgbClr val="000000">
                  <a:alpha val="15000"/>
                </a:srgbClr>
              </a:outerShdw>
            </a:effectLst>
          </p:spPr>
          <p:txBody>
            <a:bodyPr vert="horz" wrap="none" lIns="68580" tIns="34290" rIns="68580" bIns="34290" numCol="1" rtlCol="0" anchor="ctr" anchorCtr="1" compatLnSpc="1">
              <a:prstTxWarp prst="textNoShape">
                <a:avLst/>
              </a:prstTxWarp>
            </a:bodyPr>
            <a:lstStyle/>
            <a:p>
              <a:pPr algn="ctr" rtl="0"/>
              <a:endParaRPr lang="en-US" sz="1100" b="1" dirty="0">
                <a:latin typeface="Gadugi" panose="020B0502040204020203" pitchFamily="34" charset="0"/>
                <a:ea typeface="Gadugi" panose="020B0502040204020203" pitchFamily="34" charset="0"/>
              </a:endParaRPr>
            </a:p>
          </p:txBody>
        </p:sp>
        <p:grpSp>
          <p:nvGrpSpPr>
            <p:cNvPr id="29" name="Group 28">
              <a:extLst>
                <a:ext uri="{FF2B5EF4-FFF2-40B4-BE49-F238E27FC236}">
                  <a16:creationId xmlns:a16="http://schemas.microsoft.com/office/drawing/2014/main" id="{270CCFDA-7C42-5741-8F4A-64F359CB3E88}"/>
                </a:ext>
              </a:extLst>
            </p:cNvPr>
            <p:cNvGrpSpPr/>
            <p:nvPr/>
          </p:nvGrpSpPr>
          <p:grpSpPr>
            <a:xfrm>
              <a:off x="1209461" y="2258917"/>
              <a:ext cx="2010143" cy="1047850"/>
              <a:chOff x="936152" y="4161473"/>
              <a:chExt cx="2528622" cy="1397132"/>
            </a:xfrm>
          </p:grpSpPr>
          <p:sp>
            <p:nvSpPr>
              <p:cNvPr id="30" name="TextBox 29">
                <a:extLst>
                  <a:ext uri="{FF2B5EF4-FFF2-40B4-BE49-F238E27FC236}">
                    <a16:creationId xmlns:a16="http://schemas.microsoft.com/office/drawing/2014/main" id="{AF30D323-F0B1-B841-AB9B-0158FAB3D9F6}"/>
                  </a:ext>
                </a:extLst>
              </p:cNvPr>
              <p:cNvSpPr txBox="1"/>
              <p:nvPr/>
            </p:nvSpPr>
            <p:spPr>
              <a:xfrm>
                <a:off x="1861278" y="4161473"/>
                <a:ext cx="1603496" cy="320330"/>
              </a:xfrm>
              <a:prstGeom prst="rect">
                <a:avLst/>
              </a:prstGeom>
              <a:noFill/>
            </p:spPr>
            <p:txBody>
              <a:bodyPr wrap="none" rtlCol="0">
                <a:spAutoFit/>
              </a:bodyPr>
              <a:lstStyle/>
              <a:p>
                <a:pPr algn="r"/>
                <a:r>
                  <a:rPr lang="en-US" sz="1100" b="1" dirty="0">
                    <a:latin typeface="Gadugi" panose="020B0502040204020203" pitchFamily="34" charset="0"/>
                    <a:ea typeface="Gadugi" panose="020B0502040204020203" pitchFamily="34" charset="0"/>
                    <a:cs typeface="Open Sans" panose="020B0606030504020204" pitchFamily="34" charset="0"/>
                  </a:rPr>
                  <a:t>1. PENERIMAAN</a:t>
                </a:r>
              </a:p>
            </p:txBody>
          </p:sp>
          <p:sp>
            <p:nvSpPr>
              <p:cNvPr id="31" name="Rectangle 30">
                <a:extLst>
                  <a:ext uri="{FF2B5EF4-FFF2-40B4-BE49-F238E27FC236}">
                    <a16:creationId xmlns:a16="http://schemas.microsoft.com/office/drawing/2014/main" id="{E1A22E4E-603C-2B4C-BB01-DA9E21EE75C3}"/>
                  </a:ext>
                </a:extLst>
              </p:cNvPr>
              <p:cNvSpPr/>
              <p:nvPr/>
            </p:nvSpPr>
            <p:spPr>
              <a:xfrm>
                <a:off x="936152" y="4424889"/>
                <a:ext cx="2351495" cy="1133716"/>
              </a:xfrm>
              <a:prstGeom prst="rect">
                <a:avLst/>
              </a:prstGeom>
            </p:spPr>
            <p:txBody>
              <a:bodyPr wrap="square">
                <a:spAutoFit/>
              </a:bodyPr>
              <a:lstStyle/>
              <a:p>
                <a:pPr marL="128588" indent="-128588" algn="r">
                  <a:lnSpc>
                    <a:spcPts val="1313"/>
                  </a:lnSpc>
                  <a:buFontTx/>
                  <a:buChar char="-"/>
                </a:pPr>
                <a:r>
                  <a:rPr lang="en-US" sz="1100" u="sng" dirty="0" err="1">
                    <a:latin typeface="Gadugi" panose="020B0502040204020203" pitchFamily="34" charset="0"/>
                    <a:ea typeface="Gadugi" panose="020B0502040204020203" pitchFamily="34" charset="0"/>
                    <a:cs typeface="Mukta ExtraLight" panose="020B0000000000000000" pitchFamily="34" charset="77"/>
                  </a:rPr>
                  <a:t>Pegawai</a:t>
                </a:r>
                <a:r>
                  <a:rPr lang="en-US" sz="1100" u="sng" dirty="0">
                    <a:latin typeface="Gadugi" panose="020B0502040204020203" pitchFamily="34" charset="0"/>
                    <a:ea typeface="Gadugi" panose="020B0502040204020203" pitchFamily="34" charset="0"/>
                    <a:cs typeface="Mukta ExtraLight" panose="020B0000000000000000" pitchFamily="34" charset="77"/>
                  </a:rPr>
                  <a:t> </a:t>
                </a:r>
                <a:r>
                  <a:rPr lang="en-US" sz="1100" u="sng" dirty="0" err="1">
                    <a:latin typeface="Gadugi" panose="020B0502040204020203" pitchFamily="34" charset="0"/>
                    <a:ea typeface="Gadugi" panose="020B0502040204020203" pitchFamily="34" charset="0"/>
                    <a:cs typeface="Mukta ExtraLight" panose="020B0000000000000000" pitchFamily="34" charset="77"/>
                  </a:rPr>
                  <a:t>Penerima</a:t>
                </a:r>
                <a:r>
                  <a:rPr lang="en-US" sz="1100" u="sng" dirty="0">
                    <a:latin typeface="Gadugi" panose="020B0502040204020203" pitchFamily="34" charset="0"/>
                    <a:ea typeface="Gadugi" panose="020B0502040204020203" pitchFamily="34" charset="0"/>
                    <a:cs typeface="Mukta ExtraLight" panose="020B0000000000000000" pitchFamily="34" charset="77"/>
                  </a:rPr>
                  <a:t> &amp; </a:t>
                </a:r>
                <a:r>
                  <a:rPr lang="en-US" sz="1100" u="sng" dirty="0" err="1">
                    <a:latin typeface="Gadugi" panose="020B0502040204020203" pitchFamily="34" charset="0"/>
                    <a:ea typeface="Gadugi" panose="020B0502040204020203" pitchFamily="34" charset="0"/>
                    <a:cs typeface="Mukta ExtraLight" panose="020B0000000000000000" pitchFamily="34" charset="77"/>
                  </a:rPr>
                  <a:t>Pegawai</a:t>
                </a:r>
                <a:r>
                  <a:rPr lang="en-US" sz="1100" u="sng" dirty="0">
                    <a:latin typeface="Gadugi" panose="020B0502040204020203" pitchFamily="34" charset="0"/>
                    <a:ea typeface="Gadugi" panose="020B0502040204020203" pitchFamily="34" charset="0"/>
                    <a:cs typeface="Mukta ExtraLight" panose="020B0000000000000000" pitchFamily="34" charset="77"/>
                  </a:rPr>
                  <a:t> </a:t>
                </a:r>
                <a:r>
                  <a:rPr lang="en-US" sz="1100" u="sng" dirty="0" err="1">
                    <a:latin typeface="Gadugi" panose="020B0502040204020203" pitchFamily="34" charset="0"/>
                    <a:ea typeface="Gadugi" panose="020B0502040204020203" pitchFamily="34" charset="0"/>
                    <a:cs typeface="Mukta ExtraLight" panose="020B0000000000000000" pitchFamily="34" charset="77"/>
                  </a:rPr>
                  <a:t>Pengesah</a:t>
                </a:r>
                <a:r>
                  <a:rPr lang="en-US" sz="1100" u="sng" dirty="0">
                    <a:latin typeface="Gadugi" panose="020B0502040204020203" pitchFamily="34" charset="0"/>
                    <a:ea typeface="Gadugi" panose="020B0502040204020203" pitchFamily="34" charset="0"/>
                    <a:cs typeface="Mukta ExtraLight" panose="020B0000000000000000" pitchFamily="34" charset="77"/>
                  </a:rPr>
                  <a:t> </a:t>
                </a:r>
                <a:r>
                  <a:rPr lang="en-US" sz="1100" u="sng" dirty="0" err="1">
                    <a:latin typeface="Gadugi" panose="020B0502040204020203" pitchFamily="34" charset="0"/>
                    <a:ea typeface="Gadugi" panose="020B0502040204020203" pitchFamily="34" charset="0"/>
                    <a:cs typeface="Mukta ExtraLight" panose="020B0000000000000000" pitchFamily="34" charset="77"/>
                  </a:rPr>
                  <a:t>Terimaan</a:t>
                </a:r>
                <a:endParaRPr lang="en-US" sz="1100" u="sng" dirty="0">
                  <a:latin typeface="Gadugi" panose="020B0502040204020203" pitchFamily="34" charset="0"/>
                  <a:ea typeface="Gadugi" panose="020B0502040204020203" pitchFamily="34" charset="0"/>
                  <a:cs typeface="Mukta ExtraLight" panose="020B0000000000000000" pitchFamily="34" charset="77"/>
                </a:endParaRPr>
              </a:p>
              <a:p>
                <a:pPr marL="128588" indent="-128588" algn="r">
                  <a:lnSpc>
                    <a:spcPts val="1313"/>
                  </a:lnSpc>
                  <a:buFontTx/>
                  <a:buChar char="-"/>
                </a:pPr>
                <a:r>
                  <a:rPr lang="en-US" sz="1100" u="sng" dirty="0" err="1">
                    <a:latin typeface="Gadugi" panose="020B0502040204020203" pitchFamily="34" charset="0"/>
                    <a:ea typeface="Gadugi" panose="020B0502040204020203" pitchFamily="34" charset="0"/>
                    <a:cs typeface="Mukta ExtraLight" panose="020B0000000000000000" pitchFamily="34" charset="77"/>
                  </a:rPr>
                  <a:t>Peraturan</a:t>
                </a:r>
                <a:r>
                  <a:rPr lang="en-US" sz="1100" u="sng" dirty="0">
                    <a:latin typeface="Gadugi" panose="020B0502040204020203" pitchFamily="34" charset="0"/>
                    <a:ea typeface="Gadugi" panose="020B0502040204020203" pitchFamily="34" charset="0"/>
                    <a:cs typeface="Mukta ExtraLight" panose="020B0000000000000000" pitchFamily="34" charset="77"/>
                  </a:rPr>
                  <a:t> </a:t>
                </a:r>
                <a:r>
                  <a:rPr lang="en-US" sz="1100" u="sng" dirty="0" err="1">
                    <a:latin typeface="Gadugi" panose="020B0502040204020203" pitchFamily="34" charset="0"/>
                    <a:ea typeface="Gadugi" panose="020B0502040204020203" pitchFamily="34" charset="0"/>
                    <a:cs typeface="Mukta ExtraLight" panose="020B0000000000000000" pitchFamily="34" charset="77"/>
                  </a:rPr>
                  <a:t>Penerimaan</a:t>
                </a:r>
                <a:endParaRPr lang="en-US" sz="1100" u="sng" dirty="0">
                  <a:latin typeface="Gadugi" panose="020B0502040204020203" pitchFamily="34" charset="0"/>
                  <a:ea typeface="Gadugi" panose="020B0502040204020203" pitchFamily="34" charset="0"/>
                  <a:cs typeface="Mukta ExtraLight" panose="020B0000000000000000" pitchFamily="34" charset="77"/>
                </a:endParaRPr>
              </a:p>
              <a:p>
                <a:pPr marL="128588" indent="-128588" algn="r">
                  <a:lnSpc>
                    <a:spcPts val="1313"/>
                  </a:lnSpc>
                  <a:buFontTx/>
                  <a:buChar char="-"/>
                </a:pPr>
                <a:r>
                  <a:rPr lang="en-US" sz="1100" dirty="0" err="1">
                    <a:latin typeface="Gadugi" panose="020B0502040204020203" pitchFamily="34" charset="0"/>
                    <a:ea typeface="Gadugi" panose="020B0502040204020203" pitchFamily="34" charset="0"/>
                    <a:cs typeface="Mukta ExtraLight" panose="020B0000000000000000" pitchFamily="34" charset="77"/>
                  </a:rPr>
                  <a:t>Pengujian</a:t>
                </a:r>
                <a:r>
                  <a:rPr lang="en-US" sz="1100" dirty="0">
                    <a:latin typeface="Gadugi" panose="020B0502040204020203" pitchFamily="34" charset="0"/>
                    <a:ea typeface="Gadugi" panose="020B0502040204020203" pitchFamily="34" charset="0"/>
                    <a:cs typeface="Mukta ExtraLight" panose="020B0000000000000000" pitchFamily="34" charset="77"/>
                  </a:rPr>
                  <a:t> </a:t>
                </a:r>
                <a:r>
                  <a:rPr lang="en-US" sz="1100" dirty="0" err="1">
                    <a:latin typeface="Gadugi" panose="020B0502040204020203" pitchFamily="34" charset="0"/>
                    <a:ea typeface="Gadugi" panose="020B0502040204020203" pitchFamily="34" charset="0"/>
                    <a:cs typeface="Mukta ExtraLight" panose="020B0000000000000000" pitchFamily="34" charset="77"/>
                  </a:rPr>
                  <a:t>Kualiti</a:t>
                </a:r>
                <a:endParaRPr lang="en-US" sz="1100" dirty="0">
                  <a:latin typeface="Gadugi" panose="020B0502040204020203" pitchFamily="34" charset="0"/>
                  <a:ea typeface="Gadugi" panose="020B0502040204020203" pitchFamily="34" charset="0"/>
                  <a:cs typeface="Mukta ExtraLight" panose="020B0000000000000000" pitchFamily="34" charset="77"/>
                </a:endParaRPr>
              </a:p>
            </p:txBody>
          </p:sp>
        </p:grpSp>
        <p:grpSp>
          <p:nvGrpSpPr>
            <p:cNvPr id="32" name="Group 31">
              <a:extLst>
                <a:ext uri="{FF2B5EF4-FFF2-40B4-BE49-F238E27FC236}">
                  <a16:creationId xmlns:a16="http://schemas.microsoft.com/office/drawing/2014/main" id="{C9E622D1-F2F4-DC49-8A76-264C1D701F83}"/>
                </a:ext>
              </a:extLst>
            </p:cNvPr>
            <p:cNvGrpSpPr>
              <a:grpSpLocks noChangeAspect="1"/>
            </p:cNvGrpSpPr>
            <p:nvPr/>
          </p:nvGrpSpPr>
          <p:grpSpPr>
            <a:xfrm rot="5400000">
              <a:off x="2927436" y="2807006"/>
              <a:ext cx="369506" cy="24703"/>
              <a:chOff x="5012716" y="1129776"/>
              <a:chExt cx="2895125" cy="103072"/>
            </a:xfrm>
            <a:gradFill>
              <a:gsLst>
                <a:gs pos="100000">
                  <a:schemeClr val="accent2"/>
                </a:gs>
                <a:gs pos="0">
                  <a:schemeClr val="accent1"/>
                </a:gs>
              </a:gsLst>
              <a:lin ang="0" scaled="0"/>
            </a:gradFill>
          </p:grpSpPr>
          <p:sp>
            <p:nvSpPr>
              <p:cNvPr id="33" name="Rounded Rectangle 32">
                <a:extLst>
                  <a:ext uri="{FF2B5EF4-FFF2-40B4-BE49-F238E27FC236}">
                    <a16:creationId xmlns:a16="http://schemas.microsoft.com/office/drawing/2014/main" id="{5779D00B-02CE-1748-91EC-B6303C2515CB}"/>
                  </a:ext>
                </a:extLst>
              </p:cNvPr>
              <p:cNvSpPr/>
              <p:nvPr/>
            </p:nvSpPr>
            <p:spPr>
              <a:xfrm>
                <a:off x="5012716" y="1129776"/>
                <a:ext cx="1623093" cy="1030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latin typeface="Gadugi" panose="020B0502040204020203" pitchFamily="34" charset="0"/>
                  <a:ea typeface="Gadugi" panose="020B0502040204020203" pitchFamily="34" charset="0"/>
                </a:endParaRPr>
              </a:p>
            </p:txBody>
          </p:sp>
          <p:sp>
            <p:nvSpPr>
              <p:cNvPr id="34" name="Rounded Rectangle 33">
                <a:extLst>
                  <a:ext uri="{FF2B5EF4-FFF2-40B4-BE49-F238E27FC236}">
                    <a16:creationId xmlns:a16="http://schemas.microsoft.com/office/drawing/2014/main" id="{5CBCDF80-9B91-6340-88AA-6EDF999CE844}"/>
                  </a:ext>
                </a:extLst>
              </p:cNvPr>
              <p:cNvSpPr/>
              <p:nvPr/>
            </p:nvSpPr>
            <p:spPr>
              <a:xfrm>
                <a:off x="6776695" y="1129776"/>
                <a:ext cx="660462" cy="1030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latin typeface="Gadugi" panose="020B0502040204020203" pitchFamily="34" charset="0"/>
                  <a:ea typeface="Gadugi" panose="020B0502040204020203" pitchFamily="34" charset="0"/>
                </a:endParaRPr>
              </a:p>
            </p:txBody>
          </p:sp>
          <p:sp>
            <p:nvSpPr>
              <p:cNvPr id="35" name="Rounded Rectangle 34">
                <a:extLst>
                  <a:ext uri="{FF2B5EF4-FFF2-40B4-BE49-F238E27FC236}">
                    <a16:creationId xmlns:a16="http://schemas.microsoft.com/office/drawing/2014/main" id="{E1B362BB-7E0C-CB45-8983-B95892079C79}"/>
                  </a:ext>
                </a:extLst>
              </p:cNvPr>
              <p:cNvSpPr/>
              <p:nvPr/>
            </p:nvSpPr>
            <p:spPr>
              <a:xfrm>
                <a:off x="7577612" y="1129776"/>
                <a:ext cx="330229" cy="1030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latin typeface="Gadugi" panose="020B0502040204020203" pitchFamily="34" charset="0"/>
                  <a:ea typeface="Gadugi" panose="020B0502040204020203" pitchFamily="34" charset="0"/>
                </a:endParaRPr>
              </a:p>
            </p:txBody>
          </p:sp>
        </p:grpSp>
        <p:grpSp>
          <p:nvGrpSpPr>
            <p:cNvPr id="39" name="Group 38">
              <a:extLst>
                <a:ext uri="{FF2B5EF4-FFF2-40B4-BE49-F238E27FC236}">
                  <a16:creationId xmlns:a16="http://schemas.microsoft.com/office/drawing/2014/main" id="{8DD57693-7C2B-6F49-91BE-AB4E03881FA1}"/>
                </a:ext>
              </a:extLst>
            </p:cNvPr>
            <p:cNvGrpSpPr>
              <a:grpSpLocks noChangeAspect="1"/>
            </p:cNvGrpSpPr>
            <p:nvPr/>
          </p:nvGrpSpPr>
          <p:grpSpPr>
            <a:xfrm rot="5400000">
              <a:off x="2799155" y="5086354"/>
              <a:ext cx="369506" cy="24703"/>
              <a:chOff x="5012716" y="1129776"/>
              <a:chExt cx="2895125" cy="103072"/>
            </a:xfrm>
            <a:gradFill>
              <a:gsLst>
                <a:gs pos="100000">
                  <a:schemeClr val="accent2"/>
                </a:gs>
                <a:gs pos="0">
                  <a:schemeClr val="accent1"/>
                </a:gs>
              </a:gsLst>
              <a:lin ang="0" scaled="0"/>
            </a:gradFill>
          </p:grpSpPr>
          <p:sp>
            <p:nvSpPr>
              <p:cNvPr id="40" name="Rounded Rectangle 39">
                <a:extLst>
                  <a:ext uri="{FF2B5EF4-FFF2-40B4-BE49-F238E27FC236}">
                    <a16:creationId xmlns:a16="http://schemas.microsoft.com/office/drawing/2014/main" id="{51B8F6AE-707B-A745-8DF6-32774A261F1C}"/>
                  </a:ext>
                </a:extLst>
              </p:cNvPr>
              <p:cNvSpPr/>
              <p:nvPr/>
            </p:nvSpPr>
            <p:spPr>
              <a:xfrm>
                <a:off x="5012716" y="1129776"/>
                <a:ext cx="1623093" cy="1030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latin typeface="Gadugi" panose="020B0502040204020203" pitchFamily="34" charset="0"/>
                  <a:ea typeface="Gadugi" panose="020B0502040204020203" pitchFamily="34" charset="0"/>
                </a:endParaRPr>
              </a:p>
            </p:txBody>
          </p:sp>
          <p:sp>
            <p:nvSpPr>
              <p:cNvPr id="41" name="Rounded Rectangle 40">
                <a:extLst>
                  <a:ext uri="{FF2B5EF4-FFF2-40B4-BE49-F238E27FC236}">
                    <a16:creationId xmlns:a16="http://schemas.microsoft.com/office/drawing/2014/main" id="{298FBFA8-C66C-8148-B203-C770FB2BC5D4}"/>
                  </a:ext>
                </a:extLst>
              </p:cNvPr>
              <p:cNvSpPr/>
              <p:nvPr/>
            </p:nvSpPr>
            <p:spPr>
              <a:xfrm>
                <a:off x="6776695" y="1129776"/>
                <a:ext cx="660462" cy="1030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latin typeface="Gadugi" panose="020B0502040204020203" pitchFamily="34" charset="0"/>
                  <a:ea typeface="Gadugi" panose="020B0502040204020203" pitchFamily="34" charset="0"/>
                </a:endParaRPr>
              </a:p>
            </p:txBody>
          </p:sp>
          <p:sp>
            <p:nvSpPr>
              <p:cNvPr id="42" name="Rounded Rectangle 41">
                <a:extLst>
                  <a:ext uri="{FF2B5EF4-FFF2-40B4-BE49-F238E27FC236}">
                    <a16:creationId xmlns:a16="http://schemas.microsoft.com/office/drawing/2014/main" id="{6A04845F-5B48-FA41-BAEE-271E1A2BB8D0}"/>
                  </a:ext>
                </a:extLst>
              </p:cNvPr>
              <p:cNvSpPr/>
              <p:nvPr/>
            </p:nvSpPr>
            <p:spPr>
              <a:xfrm>
                <a:off x="7577612" y="1129776"/>
                <a:ext cx="330229" cy="1030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latin typeface="Gadugi" panose="020B0502040204020203" pitchFamily="34" charset="0"/>
                  <a:ea typeface="Gadugi" panose="020B0502040204020203" pitchFamily="34" charset="0"/>
                </a:endParaRPr>
              </a:p>
            </p:txBody>
          </p:sp>
        </p:grpSp>
        <p:grpSp>
          <p:nvGrpSpPr>
            <p:cNvPr id="47" name="Group 46">
              <a:extLst>
                <a:ext uri="{FF2B5EF4-FFF2-40B4-BE49-F238E27FC236}">
                  <a16:creationId xmlns:a16="http://schemas.microsoft.com/office/drawing/2014/main" id="{EB009A9A-192C-C14E-BAEA-41BE53D95D68}"/>
                </a:ext>
              </a:extLst>
            </p:cNvPr>
            <p:cNvGrpSpPr>
              <a:grpSpLocks noChangeAspect="1"/>
            </p:cNvGrpSpPr>
            <p:nvPr/>
          </p:nvGrpSpPr>
          <p:grpSpPr>
            <a:xfrm rot="5400000">
              <a:off x="2316294" y="3962840"/>
              <a:ext cx="369506" cy="24703"/>
              <a:chOff x="5012716" y="1129776"/>
              <a:chExt cx="2895125" cy="103072"/>
            </a:xfrm>
            <a:gradFill>
              <a:gsLst>
                <a:gs pos="100000">
                  <a:schemeClr val="accent2"/>
                </a:gs>
                <a:gs pos="0">
                  <a:schemeClr val="accent1"/>
                </a:gs>
              </a:gsLst>
              <a:lin ang="0" scaled="0"/>
            </a:gradFill>
          </p:grpSpPr>
          <p:sp>
            <p:nvSpPr>
              <p:cNvPr id="48" name="Rounded Rectangle 47">
                <a:extLst>
                  <a:ext uri="{FF2B5EF4-FFF2-40B4-BE49-F238E27FC236}">
                    <a16:creationId xmlns:a16="http://schemas.microsoft.com/office/drawing/2014/main" id="{FDD9A980-B28D-5843-9553-CC5B7A274F8E}"/>
                  </a:ext>
                </a:extLst>
              </p:cNvPr>
              <p:cNvSpPr/>
              <p:nvPr/>
            </p:nvSpPr>
            <p:spPr>
              <a:xfrm>
                <a:off x="5012716" y="1129776"/>
                <a:ext cx="1623093" cy="1030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latin typeface="Gadugi" panose="020B0502040204020203" pitchFamily="34" charset="0"/>
                  <a:ea typeface="Gadugi" panose="020B0502040204020203" pitchFamily="34" charset="0"/>
                </a:endParaRPr>
              </a:p>
            </p:txBody>
          </p:sp>
          <p:sp>
            <p:nvSpPr>
              <p:cNvPr id="49" name="Rounded Rectangle 48">
                <a:extLst>
                  <a:ext uri="{FF2B5EF4-FFF2-40B4-BE49-F238E27FC236}">
                    <a16:creationId xmlns:a16="http://schemas.microsoft.com/office/drawing/2014/main" id="{38D72A4F-0126-C54C-9B95-29A62D15DDF5}"/>
                  </a:ext>
                </a:extLst>
              </p:cNvPr>
              <p:cNvSpPr/>
              <p:nvPr/>
            </p:nvSpPr>
            <p:spPr>
              <a:xfrm>
                <a:off x="6776695" y="1129776"/>
                <a:ext cx="660462" cy="1030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latin typeface="Gadugi" panose="020B0502040204020203" pitchFamily="34" charset="0"/>
                  <a:ea typeface="Gadugi" panose="020B0502040204020203" pitchFamily="34" charset="0"/>
                </a:endParaRPr>
              </a:p>
            </p:txBody>
          </p:sp>
          <p:sp>
            <p:nvSpPr>
              <p:cNvPr id="50" name="Rounded Rectangle 49">
                <a:extLst>
                  <a:ext uri="{FF2B5EF4-FFF2-40B4-BE49-F238E27FC236}">
                    <a16:creationId xmlns:a16="http://schemas.microsoft.com/office/drawing/2014/main" id="{CA11571C-5BEC-914F-8BDF-82470C7FF1AB}"/>
                  </a:ext>
                </a:extLst>
              </p:cNvPr>
              <p:cNvSpPr/>
              <p:nvPr/>
            </p:nvSpPr>
            <p:spPr>
              <a:xfrm>
                <a:off x="7577612" y="1129776"/>
                <a:ext cx="330229" cy="1030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latin typeface="Gadugi" panose="020B0502040204020203" pitchFamily="34" charset="0"/>
                  <a:ea typeface="Gadugi" panose="020B0502040204020203" pitchFamily="34" charset="0"/>
                </a:endParaRPr>
              </a:p>
            </p:txBody>
          </p:sp>
        </p:grpSp>
        <p:grpSp>
          <p:nvGrpSpPr>
            <p:cNvPr id="54" name="Group 53">
              <a:extLst>
                <a:ext uri="{FF2B5EF4-FFF2-40B4-BE49-F238E27FC236}">
                  <a16:creationId xmlns:a16="http://schemas.microsoft.com/office/drawing/2014/main" id="{1C071760-3330-AB48-B75E-E59A21E9F95C}"/>
                </a:ext>
              </a:extLst>
            </p:cNvPr>
            <p:cNvGrpSpPr/>
            <p:nvPr/>
          </p:nvGrpSpPr>
          <p:grpSpPr>
            <a:xfrm flipH="1">
              <a:off x="6489654" y="2584064"/>
              <a:ext cx="2491388" cy="711879"/>
              <a:chOff x="165243" y="4595000"/>
              <a:chExt cx="3133994" cy="949171"/>
            </a:xfrm>
          </p:grpSpPr>
          <p:sp>
            <p:nvSpPr>
              <p:cNvPr id="59" name="TextBox 58">
                <a:extLst>
                  <a:ext uri="{FF2B5EF4-FFF2-40B4-BE49-F238E27FC236}">
                    <a16:creationId xmlns:a16="http://schemas.microsoft.com/office/drawing/2014/main" id="{8C077890-E43D-B84D-BD05-D789094C883B}"/>
                  </a:ext>
                </a:extLst>
              </p:cNvPr>
              <p:cNvSpPr txBox="1"/>
              <p:nvPr/>
            </p:nvSpPr>
            <p:spPr>
              <a:xfrm>
                <a:off x="165243" y="4595000"/>
                <a:ext cx="3133994" cy="320330"/>
              </a:xfrm>
              <a:prstGeom prst="rect">
                <a:avLst/>
              </a:prstGeom>
              <a:noFill/>
            </p:spPr>
            <p:txBody>
              <a:bodyPr wrap="none" rtlCol="0">
                <a:spAutoFit/>
              </a:bodyPr>
              <a:lstStyle/>
              <a:p>
                <a:r>
                  <a:rPr lang="en-US" sz="1100" b="1" dirty="0">
                    <a:latin typeface="Gadugi" panose="020B0502040204020203" pitchFamily="34" charset="0"/>
                    <a:ea typeface="Gadugi" panose="020B0502040204020203" pitchFamily="34" charset="0"/>
                    <a:cs typeface="Open Sans" panose="020B0606030504020204" pitchFamily="34" charset="0"/>
                  </a:rPr>
                  <a:t>6. KEHILANGAN DAN HAPUS KIRA</a:t>
                </a:r>
              </a:p>
            </p:txBody>
          </p:sp>
          <p:sp>
            <p:nvSpPr>
              <p:cNvPr id="60" name="Rectangle 59">
                <a:extLst>
                  <a:ext uri="{FF2B5EF4-FFF2-40B4-BE49-F238E27FC236}">
                    <a16:creationId xmlns:a16="http://schemas.microsoft.com/office/drawing/2014/main" id="{11B7F55C-AE52-D441-A2CA-AD389F00EF36}"/>
                  </a:ext>
                </a:extLst>
              </p:cNvPr>
              <p:cNvSpPr/>
              <p:nvPr/>
            </p:nvSpPr>
            <p:spPr>
              <a:xfrm>
                <a:off x="1315062" y="4818718"/>
                <a:ext cx="1984175" cy="725453"/>
              </a:xfrm>
              <a:prstGeom prst="rect">
                <a:avLst/>
              </a:prstGeom>
            </p:spPr>
            <p:txBody>
              <a:bodyPr wrap="square">
                <a:spAutoFit/>
              </a:bodyPr>
              <a:lstStyle/>
              <a:p>
                <a:pPr marL="128588" indent="-128588">
                  <a:lnSpc>
                    <a:spcPts val="1313"/>
                  </a:lnSpc>
                  <a:buFontTx/>
                  <a:buChar char="-"/>
                </a:pPr>
                <a:r>
                  <a:rPr lang="en-US" sz="1100" dirty="0">
                    <a:latin typeface="Gadugi" panose="020B0502040204020203" pitchFamily="34" charset="0"/>
                    <a:ea typeface="Gadugi" panose="020B0502040204020203" pitchFamily="34" charset="0"/>
                    <a:cs typeface="Mukta ExtraLight" panose="020B0000000000000000" pitchFamily="34" charset="77"/>
                  </a:rPr>
                  <a:t>Kuasa </a:t>
                </a:r>
                <a:r>
                  <a:rPr lang="en-US" sz="1100" dirty="0" err="1">
                    <a:latin typeface="Gadugi" panose="020B0502040204020203" pitchFamily="34" charset="0"/>
                    <a:ea typeface="Gadugi" panose="020B0502040204020203" pitchFamily="34" charset="0"/>
                    <a:cs typeface="Mukta ExtraLight" panose="020B0000000000000000" pitchFamily="34" charset="77"/>
                  </a:rPr>
                  <a:t>Melulus</a:t>
                </a:r>
                <a:endParaRPr lang="en-US" sz="1100" dirty="0">
                  <a:latin typeface="Gadugi" panose="020B0502040204020203" pitchFamily="34" charset="0"/>
                  <a:ea typeface="Gadugi" panose="020B0502040204020203" pitchFamily="34" charset="0"/>
                  <a:cs typeface="Mukta ExtraLight" panose="020B0000000000000000" pitchFamily="34" charset="77"/>
                </a:endParaRPr>
              </a:p>
              <a:p>
                <a:pPr marL="128588" indent="-128588">
                  <a:lnSpc>
                    <a:spcPts val="1313"/>
                  </a:lnSpc>
                  <a:buFontTx/>
                  <a:buChar char="-"/>
                </a:pPr>
                <a:r>
                  <a:rPr lang="en-US" sz="1100" dirty="0" err="1">
                    <a:latin typeface="Gadugi" panose="020B0502040204020203" pitchFamily="34" charset="0"/>
                    <a:ea typeface="Gadugi" panose="020B0502040204020203" pitchFamily="34" charset="0"/>
                    <a:cs typeface="Mukta ExtraLight" panose="020B0000000000000000" pitchFamily="34" charset="77"/>
                  </a:rPr>
                  <a:t>Laporan</a:t>
                </a:r>
                <a:r>
                  <a:rPr lang="en-US" sz="1100" dirty="0">
                    <a:latin typeface="Gadugi" panose="020B0502040204020203" pitchFamily="34" charset="0"/>
                    <a:ea typeface="Gadugi" panose="020B0502040204020203" pitchFamily="34" charset="0"/>
                    <a:cs typeface="Mukta ExtraLight" panose="020B0000000000000000" pitchFamily="34" charset="77"/>
                  </a:rPr>
                  <a:t> </a:t>
                </a:r>
                <a:r>
                  <a:rPr lang="en-US" sz="1100" dirty="0" err="1">
                    <a:latin typeface="Gadugi" panose="020B0502040204020203" pitchFamily="34" charset="0"/>
                    <a:ea typeface="Gadugi" panose="020B0502040204020203" pitchFamily="34" charset="0"/>
                    <a:cs typeface="Mukta ExtraLight" panose="020B0000000000000000" pitchFamily="34" charset="77"/>
                  </a:rPr>
                  <a:t>Kehilangan</a:t>
                </a:r>
                <a:endParaRPr lang="en-US" sz="1100" dirty="0">
                  <a:latin typeface="Gadugi" panose="020B0502040204020203" pitchFamily="34" charset="0"/>
                  <a:ea typeface="Gadugi" panose="020B0502040204020203" pitchFamily="34" charset="0"/>
                  <a:cs typeface="Mukta ExtraLight" panose="020B0000000000000000" pitchFamily="34" charset="77"/>
                </a:endParaRPr>
              </a:p>
              <a:p>
                <a:pPr marL="128588" indent="-128588">
                  <a:lnSpc>
                    <a:spcPts val="1313"/>
                  </a:lnSpc>
                  <a:buFontTx/>
                  <a:buChar char="-"/>
                </a:pPr>
                <a:r>
                  <a:rPr lang="en-US" sz="1100" dirty="0">
                    <a:latin typeface="Gadugi" panose="020B0502040204020203" pitchFamily="34" charset="0"/>
                    <a:ea typeface="Gadugi" panose="020B0502040204020203" pitchFamily="34" charset="0"/>
                    <a:cs typeface="Mukta ExtraLight" panose="020B0000000000000000" pitchFamily="34" charset="77"/>
                  </a:rPr>
                  <a:t>Proses </a:t>
                </a:r>
                <a:r>
                  <a:rPr lang="en-US" sz="1100" dirty="0" err="1">
                    <a:latin typeface="Gadugi" panose="020B0502040204020203" pitchFamily="34" charset="0"/>
                    <a:ea typeface="Gadugi" panose="020B0502040204020203" pitchFamily="34" charset="0"/>
                    <a:cs typeface="Mukta ExtraLight" panose="020B0000000000000000" pitchFamily="34" charset="77"/>
                  </a:rPr>
                  <a:t>Kehilangan</a:t>
                </a:r>
                <a:endParaRPr lang="en-US" sz="1100" dirty="0">
                  <a:latin typeface="Gadugi" panose="020B0502040204020203" pitchFamily="34" charset="0"/>
                  <a:ea typeface="Gadugi" panose="020B0502040204020203" pitchFamily="34" charset="0"/>
                  <a:cs typeface="Mukta ExtraLight" panose="020B0000000000000000" pitchFamily="34" charset="77"/>
                </a:endParaRPr>
              </a:p>
            </p:txBody>
          </p:sp>
        </p:grpSp>
        <p:grpSp>
          <p:nvGrpSpPr>
            <p:cNvPr id="55" name="Group 54">
              <a:extLst>
                <a:ext uri="{FF2B5EF4-FFF2-40B4-BE49-F238E27FC236}">
                  <a16:creationId xmlns:a16="http://schemas.microsoft.com/office/drawing/2014/main" id="{EE64E81F-6B16-884D-BBDC-808A05677E25}"/>
                </a:ext>
              </a:extLst>
            </p:cNvPr>
            <p:cNvGrpSpPr>
              <a:grpSpLocks noChangeAspect="1"/>
            </p:cNvGrpSpPr>
            <p:nvPr/>
          </p:nvGrpSpPr>
          <p:grpSpPr>
            <a:xfrm rot="16200000" flipH="1">
              <a:off x="6266468" y="2807006"/>
              <a:ext cx="369506" cy="24703"/>
              <a:chOff x="5012716" y="1129776"/>
              <a:chExt cx="2895125" cy="103072"/>
            </a:xfrm>
            <a:gradFill>
              <a:gsLst>
                <a:gs pos="100000">
                  <a:schemeClr val="accent4"/>
                </a:gs>
                <a:gs pos="0">
                  <a:schemeClr val="accent3"/>
                </a:gs>
              </a:gsLst>
              <a:lin ang="0" scaled="0"/>
            </a:gradFill>
          </p:grpSpPr>
          <p:sp>
            <p:nvSpPr>
              <p:cNvPr id="56" name="Rounded Rectangle 55">
                <a:extLst>
                  <a:ext uri="{FF2B5EF4-FFF2-40B4-BE49-F238E27FC236}">
                    <a16:creationId xmlns:a16="http://schemas.microsoft.com/office/drawing/2014/main" id="{9ECD9483-21C0-664C-9226-4C4CCDE6C934}"/>
                  </a:ext>
                </a:extLst>
              </p:cNvPr>
              <p:cNvSpPr/>
              <p:nvPr/>
            </p:nvSpPr>
            <p:spPr>
              <a:xfrm>
                <a:off x="5012716" y="1129776"/>
                <a:ext cx="1623093" cy="1030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latin typeface="Gadugi" panose="020B0502040204020203" pitchFamily="34" charset="0"/>
                  <a:ea typeface="Gadugi" panose="020B0502040204020203" pitchFamily="34" charset="0"/>
                </a:endParaRPr>
              </a:p>
            </p:txBody>
          </p:sp>
          <p:sp>
            <p:nvSpPr>
              <p:cNvPr id="57" name="Rounded Rectangle 56">
                <a:extLst>
                  <a:ext uri="{FF2B5EF4-FFF2-40B4-BE49-F238E27FC236}">
                    <a16:creationId xmlns:a16="http://schemas.microsoft.com/office/drawing/2014/main" id="{BAD68361-E5C0-EB48-B42D-A12702AD7420}"/>
                  </a:ext>
                </a:extLst>
              </p:cNvPr>
              <p:cNvSpPr/>
              <p:nvPr/>
            </p:nvSpPr>
            <p:spPr>
              <a:xfrm>
                <a:off x="6776695" y="1129776"/>
                <a:ext cx="660462" cy="1030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latin typeface="Gadugi" panose="020B0502040204020203" pitchFamily="34" charset="0"/>
                  <a:ea typeface="Gadugi" panose="020B0502040204020203" pitchFamily="34" charset="0"/>
                </a:endParaRPr>
              </a:p>
            </p:txBody>
          </p:sp>
          <p:sp>
            <p:nvSpPr>
              <p:cNvPr id="58" name="Rounded Rectangle 57">
                <a:extLst>
                  <a:ext uri="{FF2B5EF4-FFF2-40B4-BE49-F238E27FC236}">
                    <a16:creationId xmlns:a16="http://schemas.microsoft.com/office/drawing/2014/main" id="{6CC7FBBB-12B7-8049-B9BA-9D03B31A74A8}"/>
                  </a:ext>
                </a:extLst>
              </p:cNvPr>
              <p:cNvSpPr/>
              <p:nvPr/>
            </p:nvSpPr>
            <p:spPr>
              <a:xfrm>
                <a:off x="7577612" y="1129776"/>
                <a:ext cx="330229" cy="1030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latin typeface="Gadugi" panose="020B0502040204020203" pitchFamily="34" charset="0"/>
                  <a:ea typeface="Gadugi" panose="020B0502040204020203" pitchFamily="34" charset="0"/>
                </a:endParaRPr>
              </a:p>
            </p:txBody>
          </p:sp>
        </p:grpSp>
        <p:grpSp>
          <p:nvGrpSpPr>
            <p:cNvPr id="62" name="Group 61">
              <a:extLst>
                <a:ext uri="{FF2B5EF4-FFF2-40B4-BE49-F238E27FC236}">
                  <a16:creationId xmlns:a16="http://schemas.microsoft.com/office/drawing/2014/main" id="{FAF3CC0F-C4B6-FB45-B7C1-5B040539A3B7}"/>
                </a:ext>
              </a:extLst>
            </p:cNvPr>
            <p:cNvGrpSpPr/>
            <p:nvPr/>
          </p:nvGrpSpPr>
          <p:grpSpPr>
            <a:xfrm flipH="1">
              <a:off x="6434661" y="5163334"/>
              <a:ext cx="1741182" cy="596040"/>
              <a:chOff x="1213989" y="4994900"/>
              <a:chExt cx="2190287" cy="794720"/>
            </a:xfrm>
          </p:grpSpPr>
          <p:sp>
            <p:nvSpPr>
              <p:cNvPr id="67" name="TextBox 66">
                <a:extLst>
                  <a:ext uri="{FF2B5EF4-FFF2-40B4-BE49-F238E27FC236}">
                    <a16:creationId xmlns:a16="http://schemas.microsoft.com/office/drawing/2014/main" id="{05613B5F-55E2-3240-A19F-2A47DC17F711}"/>
                  </a:ext>
                </a:extLst>
              </p:cNvPr>
              <p:cNvSpPr txBox="1"/>
              <p:nvPr/>
            </p:nvSpPr>
            <p:spPr>
              <a:xfrm>
                <a:off x="1213989" y="4994900"/>
                <a:ext cx="2190287" cy="320330"/>
              </a:xfrm>
              <a:prstGeom prst="rect">
                <a:avLst/>
              </a:prstGeom>
              <a:noFill/>
            </p:spPr>
            <p:txBody>
              <a:bodyPr wrap="none" rtlCol="0">
                <a:spAutoFit/>
              </a:bodyPr>
              <a:lstStyle/>
              <a:p>
                <a:r>
                  <a:rPr lang="en-US" sz="1100" b="1" dirty="0">
                    <a:latin typeface="Gadugi" panose="020B0502040204020203" pitchFamily="34" charset="0"/>
                    <a:ea typeface="Gadugi" panose="020B0502040204020203" pitchFamily="34" charset="0"/>
                    <a:cs typeface="Open Sans" panose="020B0606030504020204" pitchFamily="34" charset="0"/>
                  </a:rPr>
                  <a:t>4. PENYELENGGARAAN</a:t>
                </a:r>
              </a:p>
            </p:txBody>
          </p:sp>
          <p:sp>
            <p:nvSpPr>
              <p:cNvPr id="68" name="Rectangle 67">
                <a:extLst>
                  <a:ext uri="{FF2B5EF4-FFF2-40B4-BE49-F238E27FC236}">
                    <a16:creationId xmlns:a16="http://schemas.microsoft.com/office/drawing/2014/main" id="{09EBF5F0-DA16-CC4F-8729-CAE468A6BED0}"/>
                  </a:ext>
                </a:extLst>
              </p:cNvPr>
              <p:cNvSpPr/>
              <p:nvPr/>
            </p:nvSpPr>
            <p:spPr>
              <a:xfrm>
                <a:off x="1412090" y="5268299"/>
                <a:ext cx="1984175" cy="521321"/>
              </a:xfrm>
              <a:prstGeom prst="rect">
                <a:avLst/>
              </a:prstGeom>
            </p:spPr>
            <p:txBody>
              <a:bodyPr wrap="square">
                <a:spAutoFit/>
              </a:bodyPr>
              <a:lstStyle/>
              <a:p>
                <a:pPr marL="128588" indent="-128588">
                  <a:lnSpc>
                    <a:spcPts val="1313"/>
                  </a:lnSpc>
                  <a:buFontTx/>
                  <a:buChar char="-"/>
                </a:pPr>
                <a:r>
                  <a:rPr lang="en-US" sz="1100" dirty="0" err="1">
                    <a:latin typeface="Gadugi" panose="020B0502040204020203" pitchFamily="34" charset="0"/>
                    <a:ea typeface="Gadugi" panose="020B0502040204020203" pitchFamily="34" charset="0"/>
                    <a:cs typeface="Mukta ExtraLight" panose="020B0000000000000000" pitchFamily="34" charset="77"/>
                  </a:rPr>
                  <a:t>Pelaksanaan</a:t>
                </a:r>
                <a:r>
                  <a:rPr lang="en-US" sz="1100" dirty="0">
                    <a:latin typeface="Gadugi" panose="020B0502040204020203" pitchFamily="34" charset="0"/>
                    <a:ea typeface="Gadugi" panose="020B0502040204020203" pitchFamily="34" charset="0"/>
                    <a:cs typeface="Mukta ExtraLight" panose="020B0000000000000000" pitchFamily="34" charset="77"/>
                  </a:rPr>
                  <a:t> </a:t>
                </a:r>
                <a:r>
                  <a:rPr lang="en-US" sz="1100" dirty="0" err="1">
                    <a:latin typeface="Gadugi" panose="020B0502040204020203" pitchFamily="34" charset="0"/>
                    <a:ea typeface="Gadugi" panose="020B0502040204020203" pitchFamily="34" charset="0"/>
                    <a:cs typeface="Mukta ExtraLight" panose="020B0000000000000000" pitchFamily="34" charset="77"/>
                  </a:rPr>
                  <a:t>penyelenggaraan</a:t>
                </a:r>
                <a:endParaRPr lang="en-US" sz="1100" dirty="0">
                  <a:latin typeface="Gadugi" panose="020B0502040204020203" pitchFamily="34" charset="0"/>
                  <a:ea typeface="Gadugi" panose="020B0502040204020203" pitchFamily="34" charset="0"/>
                  <a:cs typeface="Mukta ExtraLight" panose="020B0000000000000000" pitchFamily="34" charset="77"/>
                </a:endParaRPr>
              </a:p>
            </p:txBody>
          </p:sp>
        </p:grpSp>
        <p:grpSp>
          <p:nvGrpSpPr>
            <p:cNvPr id="63" name="Group 62">
              <a:extLst>
                <a:ext uri="{FF2B5EF4-FFF2-40B4-BE49-F238E27FC236}">
                  <a16:creationId xmlns:a16="http://schemas.microsoft.com/office/drawing/2014/main" id="{8F8CEF22-66C5-F948-82BA-1C3CCB1EBF55}"/>
                </a:ext>
              </a:extLst>
            </p:cNvPr>
            <p:cNvGrpSpPr>
              <a:grpSpLocks noChangeAspect="1"/>
            </p:cNvGrpSpPr>
            <p:nvPr/>
          </p:nvGrpSpPr>
          <p:grpSpPr>
            <a:xfrm rot="16200000" flipH="1">
              <a:off x="6294975" y="5086354"/>
              <a:ext cx="369506" cy="24703"/>
              <a:chOff x="5012716" y="1129776"/>
              <a:chExt cx="2895125" cy="103072"/>
            </a:xfrm>
            <a:gradFill>
              <a:gsLst>
                <a:gs pos="100000">
                  <a:schemeClr val="accent4"/>
                </a:gs>
                <a:gs pos="0">
                  <a:schemeClr val="accent3"/>
                </a:gs>
              </a:gsLst>
              <a:lin ang="0" scaled="0"/>
            </a:gradFill>
          </p:grpSpPr>
          <p:sp>
            <p:nvSpPr>
              <p:cNvPr id="64" name="Rounded Rectangle 63">
                <a:extLst>
                  <a:ext uri="{FF2B5EF4-FFF2-40B4-BE49-F238E27FC236}">
                    <a16:creationId xmlns:a16="http://schemas.microsoft.com/office/drawing/2014/main" id="{34F317B2-D26E-BD48-8C59-6C889B487B9A}"/>
                  </a:ext>
                </a:extLst>
              </p:cNvPr>
              <p:cNvSpPr/>
              <p:nvPr/>
            </p:nvSpPr>
            <p:spPr>
              <a:xfrm>
                <a:off x="5012716" y="1129776"/>
                <a:ext cx="1623093" cy="1030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latin typeface="Gadugi" panose="020B0502040204020203" pitchFamily="34" charset="0"/>
                  <a:ea typeface="Gadugi" panose="020B0502040204020203" pitchFamily="34" charset="0"/>
                </a:endParaRPr>
              </a:p>
            </p:txBody>
          </p:sp>
          <p:sp>
            <p:nvSpPr>
              <p:cNvPr id="65" name="Rounded Rectangle 64">
                <a:extLst>
                  <a:ext uri="{FF2B5EF4-FFF2-40B4-BE49-F238E27FC236}">
                    <a16:creationId xmlns:a16="http://schemas.microsoft.com/office/drawing/2014/main" id="{5D7483BA-945A-2449-A041-B1062CAEBA3C}"/>
                  </a:ext>
                </a:extLst>
              </p:cNvPr>
              <p:cNvSpPr/>
              <p:nvPr/>
            </p:nvSpPr>
            <p:spPr>
              <a:xfrm>
                <a:off x="6776695" y="1129776"/>
                <a:ext cx="660462" cy="1030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latin typeface="Gadugi" panose="020B0502040204020203" pitchFamily="34" charset="0"/>
                  <a:ea typeface="Gadugi" panose="020B0502040204020203" pitchFamily="34" charset="0"/>
                </a:endParaRPr>
              </a:p>
            </p:txBody>
          </p:sp>
          <p:sp>
            <p:nvSpPr>
              <p:cNvPr id="66" name="Rounded Rectangle 65">
                <a:extLst>
                  <a:ext uri="{FF2B5EF4-FFF2-40B4-BE49-F238E27FC236}">
                    <a16:creationId xmlns:a16="http://schemas.microsoft.com/office/drawing/2014/main" id="{3C98F8EE-DB6C-2C4A-8387-C2B2EADD33B8}"/>
                  </a:ext>
                </a:extLst>
              </p:cNvPr>
              <p:cNvSpPr/>
              <p:nvPr/>
            </p:nvSpPr>
            <p:spPr>
              <a:xfrm>
                <a:off x="7577612" y="1129776"/>
                <a:ext cx="330229" cy="1030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latin typeface="Gadugi" panose="020B0502040204020203" pitchFamily="34" charset="0"/>
                  <a:ea typeface="Gadugi" panose="020B0502040204020203" pitchFamily="34" charset="0"/>
                </a:endParaRPr>
              </a:p>
            </p:txBody>
          </p:sp>
        </p:grpSp>
        <p:grpSp>
          <p:nvGrpSpPr>
            <p:cNvPr id="70" name="Group 69">
              <a:extLst>
                <a:ext uri="{FF2B5EF4-FFF2-40B4-BE49-F238E27FC236}">
                  <a16:creationId xmlns:a16="http://schemas.microsoft.com/office/drawing/2014/main" id="{26F8E27E-F554-D64A-A512-E1FEF5AC7CFA}"/>
                </a:ext>
              </a:extLst>
            </p:cNvPr>
            <p:cNvGrpSpPr/>
            <p:nvPr/>
          </p:nvGrpSpPr>
          <p:grpSpPr>
            <a:xfrm flipH="1">
              <a:off x="7061523" y="3739896"/>
              <a:ext cx="1577332" cy="1171176"/>
              <a:chOff x="1315062" y="4595000"/>
              <a:chExt cx="1984175" cy="1561567"/>
            </a:xfrm>
          </p:grpSpPr>
          <p:sp>
            <p:nvSpPr>
              <p:cNvPr id="75" name="TextBox 74">
                <a:extLst>
                  <a:ext uri="{FF2B5EF4-FFF2-40B4-BE49-F238E27FC236}">
                    <a16:creationId xmlns:a16="http://schemas.microsoft.com/office/drawing/2014/main" id="{7A3C2E27-80E9-6642-88CA-C4411D10CC43}"/>
                  </a:ext>
                </a:extLst>
              </p:cNvPr>
              <p:cNvSpPr txBox="1"/>
              <p:nvPr/>
            </p:nvSpPr>
            <p:spPr>
              <a:xfrm>
                <a:off x="1840928" y="4595000"/>
                <a:ext cx="1458309" cy="320330"/>
              </a:xfrm>
              <a:prstGeom prst="rect">
                <a:avLst/>
              </a:prstGeom>
              <a:noFill/>
            </p:spPr>
            <p:txBody>
              <a:bodyPr wrap="none" rtlCol="0">
                <a:spAutoFit/>
              </a:bodyPr>
              <a:lstStyle/>
              <a:p>
                <a:r>
                  <a:rPr lang="en-US" sz="1100" b="1" dirty="0">
                    <a:latin typeface="Gadugi" panose="020B0502040204020203" pitchFamily="34" charset="0"/>
                    <a:ea typeface="Gadugi" panose="020B0502040204020203" pitchFamily="34" charset="0"/>
                    <a:cs typeface="Open Sans" panose="020B0606030504020204" pitchFamily="34" charset="0"/>
                  </a:rPr>
                  <a:t>5. PELUPUSAN</a:t>
                </a:r>
              </a:p>
            </p:txBody>
          </p:sp>
          <p:sp>
            <p:nvSpPr>
              <p:cNvPr id="76" name="Rectangle 75">
                <a:extLst>
                  <a:ext uri="{FF2B5EF4-FFF2-40B4-BE49-F238E27FC236}">
                    <a16:creationId xmlns:a16="http://schemas.microsoft.com/office/drawing/2014/main" id="{B3FAD96F-B5A7-4F48-8DCA-D73A4DC4005E}"/>
                  </a:ext>
                </a:extLst>
              </p:cNvPr>
              <p:cNvSpPr/>
              <p:nvPr/>
            </p:nvSpPr>
            <p:spPr>
              <a:xfrm>
                <a:off x="1315062" y="4818719"/>
                <a:ext cx="1984175" cy="1337848"/>
              </a:xfrm>
              <a:prstGeom prst="rect">
                <a:avLst/>
              </a:prstGeom>
            </p:spPr>
            <p:txBody>
              <a:bodyPr wrap="square">
                <a:spAutoFit/>
              </a:bodyPr>
              <a:lstStyle/>
              <a:p>
                <a:pPr marL="128588" indent="-128588">
                  <a:lnSpc>
                    <a:spcPts val="1313"/>
                  </a:lnSpc>
                  <a:buFontTx/>
                  <a:buChar char="-"/>
                </a:pPr>
                <a:r>
                  <a:rPr lang="en-US" sz="1100" u="sng" dirty="0" err="1">
                    <a:latin typeface="Gadugi" panose="020B0502040204020203" pitchFamily="34" charset="0"/>
                    <a:ea typeface="Gadugi" panose="020B0502040204020203" pitchFamily="34" charset="0"/>
                    <a:cs typeface="Mukta ExtraLight" panose="020B0000000000000000" pitchFamily="34" charset="77"/>
                  </a:rPr>
                  <a:t>Perakuan</a:t>
                </a:r>
                <a:r>
                  <a:rPr lang="en-US" sz="1100" u="sng" dirty="0">
                    <a:latin typeface="Gadugi" panose="020B0502040204020203" pitchFamily="34" charset="0"/>
                    <a:ea typeface="Gadugi" panose="020B0502040204020203" pitchFamily="34" charset="0"/>
                    <a:cs typeface="Mukta ExtraLight" panose="020B0000000000000000" pitchFamily="34" charset="77"/>
                  </a:rPr>
                  <a:t> </a:t>
                </a:r>
                <a:r>
                  <a:rPr lang="en-US" sz="1100" u="sng" dirty="0" err="1">
                    <a:latin typeface="Gadugi" panose="020B0502040204020203" pitchFamily="34" charset="0"/>
                    <a:ea typeface="Gadugi" panose="020B0502040204020203" pitchFamily="34" charset="0"/>
                    <a:cs typeface="Mukta ExtraLight" panose="020B0000000000000000" pitchFamily="34" charset="77"/>
                  </a:rPr>
                  <a:t>Pelupusan</a:t>
                </a:r>
                <a:r>
                  <a:rPr lang="en-US" sz="1100" u="sng" dirty="0">
                    <a:latin typeface="Gadugi" panose="020B0502040204020203" pitchFamily="34" charset="0"/>
                    <a:ea typeface="Gadugi" panose="020B0502040204020203" pitchFamily="34" charset="0"/>
                    <a:cs typeface="Mukta ExtraLight" panose="020B0000000000000000" pitchFamily="34" charset="77"/>
                  </a:rPr>
                  <a:t> (PEP)</a:t>
                </a:r>
              </a:p>
              <a:p>
                <a:pPr marL="128588" indent="-128588">
                  <a:lnSpc>
                    <a:spcPts val="1313"/>
                  </a:lnSpc>
                  <a:buFontTx/>
                  <a:buChar char="-"/>
                </a:pPr>
                <a:r>
                  <a:rPr lang="en-US" sz="1100" u="sng" dirty="0" err="1">
                    <a:latin typeface="Gadugi" panose="020B0502040204020203" pitchFamily="34" charset="0"/>
                    <a:ea typeface="Gadugi" panose="020B0502040204020203" pitchFamily="34" charset="0"/>
                    <a:cs typeface="Mukta ExtraLight" panose="020B0000000000000000" pitchFamily="34" charset="77"/>
                  </a:rPr>
                  <a:t>Kaedah</a:t>
                </a:r>
                <a:r>
                  <a:rPr lang="en-US" sz="1100" u="sng" dirty="0">
                    <a:latin typeface="Gadugi" panose="020B0502040204020203" pitchFamily="34" charset="0"/>
                    <a:ea typeface="Gadugi" panose="020B0502040204020203" pitchFamily="34" charset="0"/>
                    <a:cs typeface="Mukta ExtraLight" panose="020B0000000000000000" pitchFamily="34" charset="77"/>
                  </a:rPr>
                  <a:t> </a:t>
                </a:r>
                <a:r>
                  <a:rPr lang="en-US" sz="1100" u="sng" dirty="0" err="1">
                    <a:latin typeface="Gadugi" panose="020B0502040204020203" pitchFamily="34" charset="0"/>
                    <a:ea typeface="Gadugi" panose="020B0502040204020203" pitchFamily="34" charset="0"/>
                    <a:cs typeface="Mukta ExtraLight" panose="020B0000000000000000" pitchFamily="34" charset="77"/>
                  </a:rPr>
                  <a:t>Pelupusan</a:t>
                </a:r>
                <a:endParaRPr lang="en-US" sz="1100" u="sng" dirty="0">
                  <a:latin typeface="Gadugi" panose="020B0502040204020203" pitchFamily="34" charset="0"/>
                  <a:ea typeface="Gadugi" panose="020B0502040204020203" pitchFamily="34" charset="0"/>
                  <a:cs typeface="Mukta ExtraLight" panose="020B0000000000000000" pitchFamily="34" charset="77"/>
                </a:endParaRPr>
              </a:p>
              <a:p>
                <a:pPr marL="128588" indent="-128588">
                  <a:lnSpc>
                    <a:spcPts val="1313"/>
                  </a:lnSpc>
                  <a:buFontTx/>
                  <a:buChar char="-"/>
                </a:pPr>
                <a:r>
                  <a:rPr lang="en-US" sz="1100" dirty="0">
                    <a:latin typeface="Gadugi" panose="020B0502040204020203" pitchFamily="34" charset="0"/>
                    <a:ea typeface="Gadugi" panose="020B0502040204020203" pitchFamily="34" charset="0"/>
                    <a:cs typeface="Mukta ExtraLight" panose="020B0000000000000000" pitchFamily="34" charset="77"/>
                  </a:rPr>
                  <a:t>Kuasa </a:t>
                </a:r>
                <a:r>
                  <a:rPr lang="en-US" sz="1100" dirty="0" err="1">
                    <a:latin typeface="Gadugi" panose="020B0502040204020203" pitchFamily="34" charset="0"/>
                    <a:ea typeface="Gadugi" panose="020B0502040204020203" pitchFamily="34" charset="0"/>
                    <a:cs typeface="Mukta ExtraLight" panose="020B0000000000000000" pitchFamily="34" charset="77"/>
                  </a:rPr>
                  <a:t>Melulus</a:t>
                </a:r>
                <a:endParaRPr lang="en-US" sz="1100" dirty="0">
                  <a:latin typeface="Gadugi" panose="020B0502040204020203" pitchFamily="34" charset="0"/>
                  <a:ea typeface="Gadugi" panose="020B0502040204020203" pitchFamily="34" charset="0"/>
                  <a:cs typeface="Mukta ExtraLight" panose="020B0000000000000000" pitchFamily="34" charset="77"/>
                </a:endParaRPr>
              </a:p>
              <a:p>
                <a:pPr marL="128588" indent="-128588">
                  <a:lnSpc>
                    <a:spcPts val="1313"/>
                  </a:lnSpc>
                  <a:buFontTx/>
                  <a:buChar char="-"/>
                </a:pPr>
                <a:r>
                  <a:rPr lang="en-US" sz="1100" dirty="0" err="1">
                    <a:latin typeface="Gadugi" panose="020B0502040204020203" pitchFamily="34" charset="0"/>
                    <a:ea typeface="Gadugi" panose="020B0502040204020203" pitchFamily="34" charset="0"/>
                    <a:cs typeface="Mukta ExtraLight" panose="020B0000000000000000" pitchFamily="34" charset="77"/>
                  </a:rPr>
                  <a:t>Pegawai</a:t>
                </a:r>
                <a:r>
                  <a:rPr lang="en-US" sz="1100" dirty="0">
                    <a:latin typeface="Gadugi" panose="020B0502040204020203" pitchFamily="34" charset="0"/>
                    <a:ea typeface="Gadugi" panose="020B0502040204020203" pitchFamily="34" charset="0"/>
                    <a:cs typeface="Mukta ExtraLight" panose="020B0000000000000000" pitchFamily="34" charset="77"/>
                  </a:rPr>
                  <a:t> </a:t>
                </a:r>
                <a:r>
                  <a:rPr lang="en-US" sz="1100" dirty="0" err="1">
                    <a:latin typeface="Gadugi" panose="020B0502040204020203" pitchFamily="34" charset="0"/>
                    <a:ea typeface="Gadugi" panose="020B0502040204020203" pitchFamily="34" charset="0"/>
                    <a:cs typeface="Mukta ExtraLight" panose="020B0000000000000000" pitchFamily="34" charset="77"/>
                  </a:rPr>
                  <a:t>Pemeriksa</a:t>
                </a:r>
                <a:r>
                  <a:rPr lang="en-US" sz="1100" dirty="0">
                    <a:latin typeface="Gadugi" panose="020B0502040204020203" pitchFamily="34" charset="0"/>
                    <a:ea typeface="Gadugi" panose="020B0502040204020203" pitchFamily="34" charset="0"/>
                    <a:cs typeface="Mukta ExtraLight" panose="020B0000000000000000" pitchFamily="34" charset="77"/>
                  </a:rPr>
                  <a:t> </a:t>
                </a:r>
                <a:r>
                  <a:rPr lang="en-US" sz="1100" dirty="0" err="1">
                    <a:latin typeface="Gadugi" panose="020B0502040204020203" pitchFamily="34" charset="0"/>
                    <a:ea typeface="Gadugi" panose="020B0502040204020203" pitchFamily="34" charset="0"/>
                    <a:cs typeface="Mukta ExtraLight" panose="020B0000000000000000" pitchFamily="34" charset="77"/>
                  </a:rPr>
                  <a:t>Pelupusan</a:t>
                </a:r>
                <a:endParaRPr lang="en-US" sz="1100" dirty="0">
                  <a:latin typeface="Gadugi" panose="020B0502040204020203" pitchFamily="34" charset="0"/>
                  <a:ea typeface="Gadugi" panose="020B0502040204020203" pitchFamily="34" charset="0"/>
                  <a:cs typeface="Mukta ExtraLight" panose="020B0000000000000000" pitchFamily="34" charset="77"/>
                </a:endParaRPr>
              </a:p>
            </p:txBody>
          </p:sp>
        </p:grpSp>
        <p:grpSp>
          <p:nvGrpSpPr>
            <p:cNvPr id="71" name="Group 70">
              <a:extLst>
                <a:ext uri="{FF2B5EF4-FFF2-40B4-BE49-F238E27FC236}">
                  <a16:creationId xmlns:a16="http://schemas.microsoft.com/office/drawing/2014/main" id="{4185CFC2-019B-EA49-9405-E53BB45B9D31}"/>
                </a:ext>
              </a:extLst>
            </p:cNvPr>
            <p:cNvGrpSpPr>
              <a:grpSpLocks noChangeAspect="1"/>
            </p:cNvGrpSpPr>
            <p:nvPr/>
          </p:nvGrpSpPr>
          <p:grpSpPr>
            <a:xfrm rot="16200000" flipH="1">
              <a:off x="6838336" y="3962840"/>
              <a:ext cx="369506" cy="24703"/>
              <a:chOff x="5012716" y="1129776"/>
              <a:chExt cx="2895125" cy="103072"/>
            </a:xfrm>
            <a:gradFill>
              <a:gsLst>
                <a:gs pos="100000">
                  <a:schemeClr val="accent4"/>
                </a:gs>
                <a:gs pos="0">
                  <a:schemeClr val="accent3"/>
                </a:gs>
              </a:gsLst>
              <a:lin ang="0" scaled="0"/>
            </a:gradFill>
          </p:grpSpPr>
          <p:sp>
            <p:nvSpPr>
              <p:cNvPr id="72" name="Rounded Rectangle 71">
                <a:extLst>
                  <a:ext uri="{FF2B5EF4-FFF2-40B4-BE49-F238E27FC236}">
                    <a16:creationId xmlns:a16="http://schemas.microsoft.com/office/drawing/2014/main" id="{F397D8D0-A73E-3B4B-89FB-CA4A91B8110D}"/>
                  </a:ext>
                </a:extLst>
              </p:cNvPr>
              <p:cNvSpPr/>
              <p:nvPr/>
            </p:nvSpPr>
            <p:spPr>
              <a:xfrm>
                <a:off x="5012716" y="1129776"/>
                <a:ext cx="1623093" cy="1030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latin typeface="Gadugi" panose="020B0502040204020203" pitchFamily="34" charset="0"/>
                  <a:ea typeface="Gadugi" panose="020B0502040204020203" pitchFamily="34" charset="0"/>
                </a:endParaRPr>
              </a:p>
            </p:txBody>
          </p:sp>
          <p:sp>
            <p:nvSpPr>
              <p:cNvPr id="73" name="Rounded Rectangle 72">
                <a:extLst>
                  <a:ext uri="{FF2B5EF4-FFF2-40B4-BE49-F238E27FC236}">
                    <a16:creationId xmlns:a16="http://schemas.microsoft.com/office/drawing/2014/main" id="{F8B4EB0B-9D39-2146-ADB6-D2CD1ECBD3E2}"/>
                  </a:ext>
                </a:extLst>
              </p:cNvPr>
              <p:cNvSpPr/>
              <p:nvPr/>
            </p:nvSpPr>
            <p:spPr>
              <a:xfrm>
                <a:off x="6776695" y="1129776"/>
                <a:ext cx="660462" cy="1030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latin typeface="Gadugi" panose="020B0502040204020203" pitchFamily="34" charset="0"/>
                  <a:ea typeface="Gadugi" panose="020B0502040204020203" pitchFamily="34" charset="0"/>
                </a:endParaRPr>
              </a:p>
            </p:txBody>
          </p:sp>
          <p:sp>
            <p:nvSpPr>
              <p:cNvPr id="74" name="Rounded Rectangle 73">
                <a:extLst>
                  <a:ext uri="{FF2B5EF4-FFF2-40B4-BE49-F238E27FC236}">
                    <a16:creationId xmlns:a16="http://schemas.microsoft.com/office/drawing/2014/main" id="{3E1479C3-9205-F340-AE0B-274ABF9689DE}"/>
                  </a:ext>
                </a:extLst>
              </p:cNvPr>
              <p:cNvSpPr/>
              <p:nvPr/>
            </p:nvSpPr>
            <p:spPr>
              <a:xfrm>
                <a:off x="7577612" y="1129776"/>
                <a:ext cx="330229" cy="1030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latin typeface="Gadugi" panose="020B0502040204020203" pitchFamily="34" charset="0"/>
                  <a:ea typeface="Gadugi" panose="020B0502040204020203" pitchFamily="34" charset="0"/>
                </a:endParaRPr>
              </a:p>
            </p:txBody>
          </p:sp>
        </p:grpSp>
        <p:grpSp>
          <p:nvGrpSpPr>
            <p:cNvPr id="81" name="Group 80">
              <a:extLst>
                <a:ext uri="{FF2B5EF4-FFF2-40B4-BE49-F238E27FC236}">
                  <a16:creationId xmlns:a16="http://schemas.microsoft.com/office/drawing/2014/main" id="{9F79D440-55AE-0D44-A5C1-4F7E2B820CFD}"/>
                </a:ext>
              </a:extLst>
            </p:cNvPr>
            <p:cNvGrpSpPr/>
            <p:nvPr/>
          </p:nvGrpSpPr>
          <p:grpSpPr>
            <a:xfrm>
              <a:off x="3927714" y="3193062"/>
              <a:ext cx="1658315" cy="1564534"/>
              <a:chOff x="5052978" y="3084726"/>
              <a:chExt cx="2086045" cy="2086045"/>
            </a:xfrm>
          </p:grpSpPr>
          <p:sp>
            <p:nvSpPr>
              <p:cNvPr id="79" name="Oval 78">
                <a:extLst>
                  <a:ext uri="{FF2B5EF4-FFF2-40B4-BE49-F238E27FC236}">
                    <a16:creationId xmlns:a16="http://schemas.microsoft.com/office/drawing/2014/main" id="{7C7F0A18-3E63-EE47-B4B1-40F8965D0047}"/>
                  </a:ext>
                </a:extLst>
              </p:cNvPr>
              <p:cNvSpPr/>
              <p:nvPr/>
            </p:nvSpPr>
            <p:spPr>
              <a:xfrm>
                <a:off x="5052978" y="3084726"/>
                <a:ext cx="2086045" cy="2086045"/>
              </a:xfrm>
              <a:prstGeom prst="ellipse">
                <a:avLst/>
              </a:prstGeom>
              <a:solidFill>
                <a:schemeClr val="bg1"/>
              </a:solidFill>
              <a:ln>
                <a:noFill/>
              </a:ln>
              <a:effectLst>
                <a:outerShdw blurRad="127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latin typeface="Gadugi" panose="020B0502040204020203" pitchFamily="34" charset="0"/>
                  <a:ea typeface="Gadugi" panose="020B0502040204020203" pitchFamily="34" charset="0"/>
                </a:endParaRPr>
              </a:p>
            </p:txBody>
          </p:sp>
          <p:grpSp>
            <p:nvGrpSpPr>
              <p:cNvPr id="80" name="Group 79">
                <a:extLst>
                  <a:ext uri="{FF2B5EF4-FFF2-40B4-BE49-F238E27FC236}">
                    <a16:creationId xmlns:a16="http://schemas.microsoft.com/office/drawing/2014/main" id="{512D3C53-24B9-1540-B432-09049FBE43B4}"/>
                  </a:ext>
                </a:extLst>
              </p:cNvPr>
              <p:cNvGrpSpPr/>
              <p:nvPr/>
            </p:nvGrpSpPr>
            <p:grpSpPr>
              <a:xfrm>
                <a:off x="5462632" y="3388940"/>
                <a:ext cx="1266744" cy="1174222"/>
                <a:chOff x="5462632" y="3297537"/>
                <a:chExt cx="1266744" cy="1174222"/>
              </a:xfrm>
            </p:grpSpPr>
            <p:sp>
              <p:nvSpPr>
                <p:cNvPr id="77" name="Freeform 40">
                  <a:extLst>
                    <a:ext uri="{FF2B5EF4-FFF2-40B4-BE49-F238E27FC236}">
                      <a16:creationId xmlns:a16="http://schemas.microsoft.com/office/drawing/2014/main" id="{35C61577-EB1B-CF4A-88DF-E3C54A26971C}"/>
                    </a:ext>
                  </a:extLst>
                </p:cNvPr>
                <p:cNvSpPr>
                  <a:spLocks/>
                </p:cNvSpPr>
                <p:nvPr/>
              </p:nvSpPr>
              <p:spPr bwMode="auto">
                <a:xfrm flipH="1">
                  <a:off x="5842994" y="3297537"/>
                  <a:ext cx="506011" cy="631641"/>
                </a:xfrm>
                <a:custGeom>
                  <a:avLst/>
                  <a:gdLst/>
                  <a:ahLst/>
                  <a:cxnLst>
                    <a:cxn ang="0">
                      <a:pos x="0" y="68"/>
                    </a:cxn>
                    <a:cxn ang="0">
                      <a:pos x="9" y="61"/>
                    </a:cxn>
                    <a:cxn ang="0">
                      <a:pos x="21" y="62"/>
                    </a:cxn>
                    <a:cxn ang="0">
                      <a:pos x="21" y="62"/>
                    </a:cxn>
                    <a:cxn ang="0">
                      <a:pos x="11" y="61"/>
                    </a:cxn>
                    <a:cxn ang="0">
                      <a:pos x="5" y="53"/>
                    </a:cxn>
                    <a:cxn ang="0">
                      <a:pos x="13" y="46"/>
                    </a:cxn>
                    <a:cxn ang="0">
                      <a:pos x="44" y="49"/>
                    </a:cxn>
                    <a:cxn ang="0">
                      <a:pos x="48" y="49"/>
                    </a:cxn>
                    <a:cxn ang="0">
                      <a:pos x="47" y="23"/>
                    </a:cxn>
                    <a:cxn ang="0">
                      <a:pos x="64" y="9"/>
                    </a:cxn>
                    <a:cxn ang="0">
                      <a:pos x="65" y="31"/>
                    </a:cxn>
                    <a:cxn ang="0">
                      <a:pos x="81" y="63"/>
                    </a:cxn>
                    <a:cxn ang="0">
                      <a:pos x="90" y="68"/>
                    </a:cxn>
                    <a:cxn ang="0">
                      <a:pos x="90" y="107"/>
                    </a:cxn>
                    <a:cxn ang="0">
                      <a:pos x="54" y="112"/>
                    </a:cxn>
                    <a:cxn ang="0">
                      <a:pos x="31" y="110"/>
                    </a:cxn>
                    <a:cxn ang="0">
                      <a:pos x="11" y="108"/>
                    </a:cxn>
                    <a:cxn ang="0">
                      <a:pos x="6" y="99"/>
                    </a:cxn>
                    <a:cxn ang="0">
                      <a:pos x="11" y="92"/>
                    </a:cxn>
                    <a:cxn ang="0">
                      <a:pos x="8" y="92"/>
                    </a:cxn>
                    <a:cxn ang="0">
                      <a:pos x="2" y="84"/>
                    </a:cxn>
                    <a:cxn ang="0">
                      <a:pos x="8" y="77"/>
                    </a:cxn>
                    <a:cxn ang="0">
                      <a:pos x="7" y="77"/>
                    </a:cxn>
                    <a:cxn ang="0">
                      <a:pos x="0" y="68"/>
                    </a:cxn>
                  </a:cxnLst>
                  <a:rect l="0" t="0" r="r" b="b"/>
                  <a:pathLst>
                    <a:path w="90" h="112">
                      <a:moveTo>
                        <a:pt x="0" y="68"/>
                      </a:moveTo>
                      <a:cubicBezTo>
                        <a:pt x="1" y="64"/>
                        <a:pt x="5" y="61"/>
                        <a:pt x="9" y="61"/>
                      </a:cubicBezTo>
                      <a:cubicBezTo>
                        <a:pt x="21" y="62"/>
                        <a:pt x="21" y="62"/>
                        <a:pt x="21" y="62"/>
                      </a:cubicBezTo>
                      <a:cubicBezTo>
                        <a:pt x="21" y="62"/>
                        <a:pt x="21" y="62"/>
                        <a:pt x="21" y="62"/>
                      </a:cubicBezTo>
                      <a:cubicBezTo>
                        <a:pt x="11" y="61"/>
                        <a:pt x="11" y="61"/>
                        <a:pt x="11" y="61"/>
                      </a:cubicBezTo>
                      <a:cubicBezTo>
                        <a:pt x="8" y="61"/>
                        <a:pt x="5" y="57"/>
                        <a:pt x="5" y="53"/>
                      </a:cubicBezTo>
                      <a:cubicBezTo>
                        <a:pt x="6" y="48"/>
                        <a:pt x="9" y="45"/>
                        <a:pt x="13" y="46"/>
                      </a:cubicBezTo>
                      <a:cubicBezTo>
                        <a:pt x="44" y="49"/>
                        <a:pt x="44" y="49"/>
                        <a:pt x="44" y="49"/>
                      </a:cubicBezTo>
                      <a:cubicBezTo>
                        <a:pt x="48" y="49"/>
                        <a:pt x="48" y="49"/>
                        <a:pt x="48" y="49"/>
                      </a:cubicBezTo>
                      <a:cubicBezTo>
                        <a:pt x="48" y="49"/>
                        <a:pt x="42" y="46"/>
                        <a:pt x="47" y="23"/>
                      </a:cubicBezTo>
                      <a:cubicBezTo>
                        <a:pt x="52" y="0"/>
                        <a:pt x="64" y="9"/>
                        <a:pt x="64" y="9"/>
                      </a:cubicBezTo>
                      <a:cubicBezTo>
                        <a:pt x="64" y="9"/>
                        <a:pt x="65" y="28"/>
                        <a:pt x="65" y="31"/>
                      </a:cubicBezTo>
                      <a:cubicBezTo>
                        <a:pt x="66" y="34"/>
                        <a:pt x="81" y="63"/>
                        <a:pt x="81" y="63"/>
                      </a:cubicBezTo>
                      <a:cubicBezTo>
                        <a:pt x="81" y="65"/>
                        <a:pt x="90" y="66"/>
                        <a:pt x="90" y="68"/>
                      </a:cubicBezTo>
                      <a:cubicBezTo>
                        <a:pt x="90" y="81"/>
                        <a:pt x="90" y="93"/>
                        <a:pt x="90" y="107"/>
                      </a:cubicBezTo>
                      <a:cubicBezTo>
                        <a:pt x="80" y="104"/>
                        <a:pt x="75" y="112"/>
                        <a:pt x="54" y="112"/>
                      </a:cubicBezTo>
                      <a:cubicBezTo>
                        <a:pt x="47" y="112"/>
                        <a:pt x="38" y="111"/>
                        <a:pt x="31" y="110"/>
                      </a:cubicBezTo>
                      <a:cubicBezTo>
                        <a:pt x="11" y="108"/>
                        <a:pt x="11" y="108"/>
                        <a:pt x="11" y="108"/>
                      </a:cubicBezTo>
                      <a:cubicBezTo>
                        <a:pt x="8" y="107"/>
                        <a:pt x="6" y="104"/>
                        <a:pt x="6" y="99"/>
                      </a:cubicBezTo>
                      <a:cubicBezTo>
                        <a:pt x="7" y="96"/>
                        <a:pt x="8" y="93"/>
                        <a:pt x="11" y="92"/>
                      </a:cubicBezTo>
                      <a:cubicBezTo>
                        <a:pt x="8" y="92"/>
                        <a:pt x="8" y="92"/>
                        <a:pt x="8" y="92"/>
                      </a:cubicBezTo>
                      <a:cubicBezTo>
                        <a:pt x="5" y="92"/>
                        <a:pt x="2" y="88"/>
                        <a:pt x="2" y="84"/>
                      </a:cubicBezTo>
                      <a:cubicBezTo>
                        <a:pt x="3" y="80"/>
                        <a:pt x="5" y="77"/>
                        <a:pt x="8" y="77"/>
                      </a:cubicBezTo>
                      <a:cubicBezTo>
                        <a:pt x="7" y="77"/>
                        <a:pt x="7" y="77"/>
                        <a:pt x="7" y="77"/>
                      </a:cubicBezTo>
                      <a:cubicBezTo>
                        <a:pt x="3" y="76"/>
                        <a:pt x="0" y="73"/>
                        <a:pt x="0" y="68"/>
                      </a:cubicBezTo>
                      <a:close/>
                    </a:path>
                  </a:pathLst>
                </a:custGeom>
                <a:solidFill>
                  <a:schemeClr val="tx2"/>
                </a:solidFill>
                <a:ln w="9525">
                  <a:noFill/>
                  <a:round/>
                  <a:headEnd/>
                  <a:tailEnd/>
                </a:ln>
              </p:spPr>
              <p:txBody>
                <a:bodyPr vert="horz" wrap="square" lIns="68580" tIns="34290" rIns="68580" bIns="34290" numCol="1" anchor="t" anchorCtr="0" compatLnSpc="1">
                  <a:prstTxWarp prst="textNoShape">
                    <a:avLst/>
                  </a:prstTxWarp>
                </a:bodyPr>
                <a:lstStyle/>
                <a:p>
                  <a:endParaRPr lang="en-US" sz="1100">
                    <a:latin typeface="Gadugi" panose="020B0502040204020203" pitchFamily="34" charset="0"/>
                    <a:ea typeface="Gadugi" panose="020B0502040204020203" pitchFamily="34" charset="0"/>
                  </a:endParaRPr>
                </a:p>
              </p:txBody>
            </p:sp>
            <p:sp>
              <p:nvSpPr>
                <p:cNvPr id="78" name="TextBox 77">
                  <a:extLst>
                    <a:ext uri="{FF2B5EF4-FFF2-40B4-BE49-F238E27FC236}">
                      <a16:creationId xmlns:a16="http://schemas.microsoft.com/office/drawing/2014/main" id="{85996D7D-1695-8D42-820C-42FA8B76EF23}"/>
                    </a:ext>
                  </a:extLst>
                </p:cNvPr>
                <p:cNvSpPr txBox="1"/>
                <p:nvPr/>
              </p:nvSpPr>
              <p:spPr>
                <a:xfrm>
                  <a:off x="5462632" y="3944157"/>
                  <a:ext cx="1266744" cy="527602"/>
                </a:xfrm>
                <a:prstGeom prst="rect">
                  <a:avLst/>
                </a:prstGeom>
                <a:noFill/>
              </p:spPr>
              <p:txBody>
                <a:bodyPr wrap="none" rtlCol="0">
                  <a:spAutoFit/>
                </a:bodyPr>
                <a:lstStyle/>
                <a:p>
                  <a:pPr algn="ctr"/>
                  <a:r>
                    <a:rPr lang="en-US" sz="1100" b="1" dirty="0" err="1">
                      <a:latin typeface="Gadugi" panose="020B0502040204020203" pitchFamily="34" charset="0"/>
                      <a:ea typeface="Gadugi" panose="020B0502040204020203" pitchFamily="34" charset="0"/>
                      <a:cs typeface="Open Sans SemiBold" panose="020B0606030504020204" pitchFamily="34" charset="0"/>
                    </a:rPr>
                    <a:t>Pengurusan</a:t>
                  </a:r>
                  <a:r>
                    <a:rPr lang="en-US" sz="1100" b="1" dirty="0">
                      <a:latin typeface="Gadugi" panose="020B0502040204020203" pitchFamily="34" charset="0"/>
                      <a:ea typeface="Gadugi" panose="020B0502040204020203" pitchFamily="34" charset="0"/>
                      <a:cs typeface="Open Sans SemiBold" panose="020B0606030504020204" pitchFamily="34" charset="0"/>
                    </a:rPr>
                    <a:t> </a:t>
                  </a:r>
                </a:p>
                <a:p>
                  <a:pPr algn="ctr"/>
                  <a:r>
                    <a:rPr lang="en-US" sz="1100" b="1" dirty="0" err="1">
                      <a:latin typeface="Gadugi" panose="020B0502040204020203" pitchFamily="34" charset="0"/>
                      <a:ea typeface="Gadugi" panose="020B0502040204020203" pitchFamily="34" charset="0"/>
                      <a:cs typeface="Open Sans SemiBold" panose="020B0606030504020204" pitchFamily="34" charset="0"/>
                    </a:rPr>
                    <a:t>Aset</a:t>
                  </a:r>
                  <a:endParaRPr lang="en-US" sz="1100" b="1" dirty="0">
                    <a:latin typeface="Gadugi" panose="020B0502040204020203" pitchFamily="34" charset="0"/>
                    <a:ea typeface="Gadugi" panose="020B0502040204020203" pitchFamily="34" charset="0"/>
                    <a:cs typeface="Open Sans SemiBold" panose="020B0606030504020204" pitchFamily="34" charset="0"/>
                  </a:endParaRPr>
                </a:p>
              </p:txBody>
            </p:sp>
          </p:grpSp>
        </p:grpSp>
        <p:sp>
          <p:nvSpPr>
            <p:cNvPr id="84" name="Freeform 30">
              <a:extLst>
                <a:ext uri="{FF2B5EF4-FFF2-40B4-BE49-F238E27FC236}">
                  <a16:creationId xmlns:a16="http://schemas.microsoft.com/office/drawing/2014/main" id="{178406B2-8228-D546-BEBC-4F1A6CDF3D66}"/>
                </a:ext>
              </a:extLst>
            </p:cNvPr>
            <p:cNvSpPr>
              <a:spLocks noChangeAspect="1" noEditPoints="1"/>
            </p:cNvSpPr>
            <p:nvPr/>
          </p:nvSpPr>
          <p:spPr bwMode="auto">
            <a:xfrm>
              <a:off x="5908070" y="2741882"/>
              <a:ext cx="259322" cy="206804"/>
            </a:xfrm>
            <a:custGeom>
              <a:avLst/>
              <a:gdLst/>
              <a:ahLst/>
              <a:cxnLst>
                <a:cxn ang="0">
                  <a:pos x="246" y="216"/>
                </a:cxn>
                <a:cxn ang="0">
                  <a:pos x="10" y="216"/>
                </a:cxn>
                <a:cxn ang="0">
                  <a:pos x="0" y="206"/>
                </a:cxn>
                <a:cxn ang="0">
                  <a:pos x="0" y="202"/>
                </a:cxn>
                <a:cxn ang="0">
                  <a:pos x="10" y="192"/>
                </a:cxn>
                <a:cxn ang="0">
                  <a:pos x="246" y="192"/>
                </a:cxn>
                <a:cxn ang="0">
                  <a:pos x="256" y="202"/>
                </a:cxn>
                <a:cxn ang="0">
                  <a:pos x="256" y="206"/>
                </a:cxn>
                <a:cxn ang="0">
                  <a:pos x="246" y="216"/>
                </a:cxn>
                <a:cxn ang="0">
                  <a:pos x="220" y="168"/>
                </a:cxn>
                <a:cxn ang="0">
                  <a:pos x="208" y="180"/>
                </a:cxn>
                <a:cxn ang="0">
                  <a:pos x="184" y="180"/>
                </a:cxn>
                <a:cxn ang="0">
                  <a:pos x="172" y="168"/>
                </a:cxn>
                <a:cxn ang="0">
                  <a:pos x="172" y="84"/>
                </a:cxn>
                <a:cxn ang="0">
                  <a:pos x="172" y="60"/>
                </a:cxn>
                <a:cxn ang="0">
                  <a:pos x="184" y="48"/>
                </a:cxn>
                <a:cxn ang="0">
                  <a:pos x="208" y="48"/>
                </a:cxn>
                <a:cxn ang="0">
                  <a:pos x="220" y="60"/>
                </a:cxn>
                <a:cxn ang="0">
                  <a:pos x="220" y="144"/>
                </a:cxn>
                <a:cxn ang="0">
                  <a:pos x="220" y="168"/>
                </a:cxn>
                <a:cxn ang="0">
                  <a:pos x="140" y="180"/>
                </a:cxn>
                <a:cxn ang="0">
                  <a:pos x="116" y="180"/>
                </a:cxn>
                <a:cxn ang="0">
                  <a:pos x="104" y="168"/>
                </a:cxn>
                <a:cxn ang="0">
                  <a:pos x="104" y="144"/>
                </a:cxn>
                <a:cxn ang="0">
                  <a:pos x="104" y="36"/>
                </a:cxn>
                <a:cxn ang="0">
                  <a:pos x="104" y="12"/>
                </a:cxn>
                <a:cxn ang="0">
                  <a:pos x="116" y="0"/>
                </a:cxn>
                <a:cxn ang="0">
                  <a:pos x="140" y="0"/>
                </a:cxn>
                <a:cxn ang="0">
                  <a:pos x="152" y="12"/>
                </a:cxn>
                <a:cxn ang="0">
                  <a:pos x="152" y="36"/>
                </a:cxn>
                <a:cxn ang="0">
                  <a:pos x="152" y="144"/>
                </a:cxn>
                <a:cxn ang="0">
                  <a:pos x="152" y="168"/>
                </a:cxn>
                <a:cxn ang="0">
                  <a:pos x="140" y="180"/>
                </a:cxn>
                <a:cxn ang="0">
                  <a:pos x="72" y="180"/>
                </a:cxn>
                <a:cxn ang="0">
                  <a:pos x="48" y="180"/>
                </a:cxn>
                <a:cxn ang="0">
                  <a:pos x="36" y="168"/>
                </a:cxn>
                <a:cxn ang="0">
                  <a:pos x="36" y="144"/>
                </a:cxn>
                <a:cxn ang="0">
                  <a:pos x="36" y="120"/>
                </a:cxn>
                <a:cxn ang="0">
                  <a:pos x="48" y="108"/>
                </a:cxn>
                <a:cxn ang="0">
                  <a:pos x="72" y="108"/>
                </a:cxn>
                <a:cxn ang="0">
                  <a:pos x="84" y="120"/>
                </a:cxn>
                <a:cxn ang="0">
                  <a:pos x="84" y="144"/>
                </a:cxn>
                <a:cxn ang="0">
                  <a:pos x="84" y="168"/>
                </a:cxn>
                <a:cxn ang="0">
                  <a:pos x="72" y="180"/>
                </a:cxn>
              </a:cxnLst>
              <a:rect l="0" t="0" r="r" b="b"/>
              <a:pathLst>
                <a:path w="256" h="216">
                  <a:moveTo>
                    <a:pt x="246" y="216"/>
                  </a:moveTo>
                  <a:cubicBezTo>
                    <a:pt x="10" y="216"/>
                    <a:pt x="10" y="216"/>
                    <a:pt x="10" y="216"/>
                  </a:cubicBezTo>
                  <a:cubicBezTo>
                    <a:pt x="4" y="216"/>
                    <a:pt x="0" y="212"/>
                    <a:pt x="0" y="206"/>
                  </a:cubicBezTo>
                  <a:cubicBezTo>
                    <a:pt x="0" y="202"/>
                    <a:pt x="0" y="202"/>
                    <a:pt x="0" y="202"/>
                  </a:cubicBezTo>
                  <a:cubicBezTo>
                    <a:pt x="0" y="196"/>
                    <a:pt x="4" y="192"/>
                    <a:pt x="10" y="192"/>
                  </a:cubicBezTo>
                  <a:cubicBezTo>
                    <a:pt x="246" y="192"/>
                    <a:pt x="246" y="192"/>
                    <a:pt x="246" y="192"/>
                  </a:cubicBezTo>
                  <a:cubicBezTo>
                    <a:pt x="252" y="192"/>
                    <a:pt x="256" y="196"/>
                    <a:pt x="256" y="202"/>
                  </a:cubicBezTo>
                  <a:cubicBezTo>
                    <a:pt x="256" y="206"/>
                    <a:pt x="256" y="206"/>
                    <a:pt x="256" y="206"/>
                  </a:cubicBezTo>
                  <a:cubicBezTo>
                    <a:pt x="256" y="212"/>
                    <a:pt x="252" y="216"/>
                    <a:pt x="246" y="216"/>
                  </a:cubicBezTo>
                  <a:moveTo>
                    <a:pt x="220" y="168"/>
                  </a:moveTo>
                  <a:cubicBezTo>
                    <a:pt x="220" y="175"/>
                    <a:pt x="215" y="180"/>
                    <a:pt x="208" y="180"/>
                  </a:cubicBezTo>
                  <a:cubicBezTo>
                    <a:pt x="184" y="180"/>
                    <a:pt x="184" y="180"/>
                    <a:pt x="184" y="180"/>
                  </a:cubicBezTo>
                  <a:cubicBezTo>
                    <a:pt x="177" y="180"/>
                    <a:pt x="172" y="175"/>
                    <a:pt x="172" y="168"/>
                  </a:cubicBezTo>
                  <a:cubicBezTo>
                    <a:pt x="172" y="84"/>
                    <a:pt x="172" y="84"/>
                    <a:pt x="172" y="84"/>
                  </a:cubicBezTo>
                  <a:cubicBezTo>
                    <a:pt x="172" y="60"/>
                    <a:pt x="172" y="60"/>
                    <a:pt x="172" y="60"/>
                  </a:cubicBezTo>
                  <a:cubicBezTo>
                    <a:pt x="172" y="53"/>
                    <a:pt x="177" y="48"/>
                    <a:pt x="184" y="48"/>
                  </a:cubicBezTo>
                  <a:cubicBezTo>
                    <a:pt x="208" y="48"/>
                    <a:pt x="208" y="48"/>
                    <a:pt x="208" y="48"/>
                  </a:cubicBezTo>
                  <a:cubicBezTo>
                    <a:pt x="215" y="48"/>
                    <a:pt x="220" y="53"/>
                    <a:pt x="220" y="60"/>
                  </a:cubicBezTo>
                  <a:cubicBezTo>
                    <a:pt x="220" y="144"/>
                    <a:pt x="220" y="144"/>
                    <a:pt x="220" y="144"/>
                  </a:cubicBezTo>
                  <a:lnTo>
                    <a:pt x="220" y="168"/>
                  </a:lnTo>
                  <a:close/>
                  <a:moveTo>
                    <a:pt x="140" y="180"/>
                  </a:moveTo>
                  <a:cubicBezTo>
                    <a:pt x="116" y="180"/>
                    <a:pt x="116" y="180"/>
                    <a:pt x="116" y="180"/>
                  </a:cubicBezTo>
                  <a:cubicBezTo>
                    <a:pt x="109" y="180"/>
                    <a:pt x="104" y="175"/>
                    <a:pt x="104" y="168"/>
                  </a:cubicBezTo>
                  <a:cubicBezTo>
                    <a:pt x="104" y="144"/>
                    <a:pt x="104" y="144"/>
                    <a:pt x="104" y="144"/>
                  </a:cubicBezTo>
                  <a:cubicBezTo>
                    <a:pt x="104" y="36"/>
                    <a:pt x="104" y="36"/>
                    <a:pt x="104" y="36"/>
                  </a:cubicBezTo>
                  <a:cubicBezTo>
                    <a:pt x="104" y="12"/>
                    <a:pt x="104" y="12"/>
                    <a:pt x="104" y="12"/>
                  </a:cubicBezTo>
                  <a:cubicBezTo>
                    <a:pt x="104" y="5"/>
                    <a:pt x="109" y="0"/>
                    <a:pt x="116" y="0"/>
                  </a:cubicBezTo>
                  <a:cubicBezTo>
                    <a:pt x="140" y="0"/>
                    <a:pt x="140" y="0"/>
                    <a:pt x="140" y="0"/>
                  </a:cubicBezTo>
                  <a:cubicBezTo>
                    <a:pt x="147" y="0"/>
                    <a:pt x="152" y="5"/>
                    <a:pt x="152" y="12"/>
                  </a:cubicBezTo>
                  <a:cubicBezTo>
                    <a:pt x="152" y="36"/>
                    <a:pt x="152" y="36"/>
                    <a:pt x="152" y="36"/>
                  </a:cubicBezTo>
                  <a:cubicBezTo>
                    <a:pt x="152" y="144"/>
                    <a:pt x="152" y="144"/>
                    <a:pt x="152" y="144"/>
                  </a:cubicBezTo>
                  <a:cubicBezTo>
                    <a:pt x="152" y="168"/>
                    <a:pt x="152" y="168"/>
                    <a:pt x="152" y="168"/>
                  </a:cubicBezTo>
                  <a:cubicBezTo>
                    <a:pt x="152" y="175"/>
                    <a:pt x="147" y="180"/>
                    <a:pt x="140" y="180"/>
                  </a:cubicBezTo>
                  <a:moveTo>
                    <a:pt x="72" y="180"/>
                  </a:moveTo>
                  <a:cubicBezTo>
                    <a:pt x="48" y="180"/>
                    <a:pt x="48" y="180"/>
                    <a:pt x="48" y="180"/>
                  </a:cubicBezTo>
                  <a:cubicBezTo>
                    <a:pt x="41" y="180"/>
                    <a:pt x="36" y="175"/>
                    <a:pt x="36" y="168"/>
                  </a:cubicBezTo>
                  <a:cubicBezTo>
                    <a:pt x="36" y="144"/>
                    <a:pt x="36" y="144"/>
                    <a:pt x="36" y="144"/>
                  </a:cubicBezTo>
                  <a:cubicBezTo>
                    <a:pt x="36" y="120"/>
                    <a:pt x="36" y="120"/>
                    <a:pt x="36" y="120"/>
                  </a:cubicBezTo>
                  <a:cubicBezTo>
                    <a:pt x="36" y="113"/>
                    <a:pt x="41" y="108"/>
                    <a:pt x="48" y="108"/>
                  </a:cubicBezTo>
                  <a:cubicBezTo>
                    <a:pt x="72" y="108"/>
                    <a:pt x="72" y="108"/>
                    <a:pt x="72" y="108"/>
                  </a:cubicBezTo>
                  <a:cubicBezTo>
                    <a:pt x="79" y="108"/>
                    <a:pt x="84" y="113"/>
                    <a:pt x="84" y="120"/>
                  </a:cubicBezTo>
                  <a:cubicBezTo>
                    <a:pt x="84" y="144"/>
                    <a:pt x="84" y="144"/>
                    <a:pt x="84" y="144"/>
                  </a:cubicBezTo>
                  <a:cubicBezTo>
                    <a:pt x="84" y="168"/>
                    <a:pt x="84" y="168"/>
                    <a:pt x="84" y="168"/>
                  </a:cubicBezTo>
                  <a:cubicBezTo>
                    <a:pt x="84" y="175"/>
                    <a:pt x="79" y="180"/>
                    <a:pt x="72" y="180"/>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100">
                <a:latin typeface="Gadugi" panose="020B0502040204020203" pitchFamily="34" charset="0"/>
                <a:ea typeface="Gadugi" panose="020B0502040204020203" pitchFamily="34" charset="0"/>
              </a:endParaRPr>
            </a:p>
          </p:txBody>
        </p:sp>
        <p:sp>
          <p:nvSpPr>
            <p:cNvPr id="85" name="Freeform 31">
              <a:extLst>
                <a:ext uri="{FF2B5EF4-FFF2-40B4-BE49-F238E27FC236}">
                  <a16:creationId xmlns:a16="http://schemas.microsoft.com/office/drawing/2014/main" id="{1EB1C929-28EE-A847-8116-AD61E40AFC6B}"/>
                </a:ext>
              </a:extLst>
            </p:cNvPr>
            <p:cNvSpPr>
              <a:spLocks noChangeAspect="1" noEditPoints="1"/>
            </p:cNvSpPr>
            <p:nvPr/>
          </p:nvSpPr>
          <p:spPr bwMode="auto">
            <a:xfrm>
              <a:off x="3410137" y="2741882"/>
              <a:ext cx="259322" cy="206804"/>
            </a:xfrm>
            <a:custGeom>
              <a:avLst/>
              <a:gdLst/>
              <a:ahLst/>
              <a:cxnLst>
                <a:cxn ang="0">
                  <a:pos x="246" y="216"/>
                </a:cxn>
                <a:cxn ang="0">
                  <a:pos x="10" y="216"/>
                </a:cxn>
                <a:cxn ang="0">
                  <a:pos x="0" y="206"/>
                </a:cxn>
                <a:cxn ang="0">
                  <a:pos x="0" y="202"/>
                </a:cxn>
                <a:cxn ang="0">
                  <a:pos x="10" y="192"/>
                </a:cxn>
                <a:cxn ang="0">
                  <a:pos x="246" y="192"/>
                </a:cxn>
                <a:cxn ang="0">
                  <a:pos x="256" y="202"/>
                </a:cxn>
                <a:cxn ang="0">
                  <a:pos x="256" y="206"/>
                </a:cxn>
                <a:cxn ang="0">
                  <a:pos x="246" y="216"/>
                </a:cxn>
                <a:cxn ang="0">
                  <a:pos x="208" y="180"/>
                </a:cxn>
                <a:cxn ang="0">
                  <a:pos x="184" y="180"/>
                </a:cxn>
                <a:cxn ang="0">
                  <a:pos x="172" y="168"/>
                </a:cxn>
                <a:cxn ang="0">
                  <a:pos x="172" y="12"/>
                </a:cxn>
                <a:cxn ang="0">
                  <a:pos x="184" y="0"/>
                </a:cxn>
                <a:cxn ang="0">
                  <a:pos x="208" y="0"/>
                </a:cxn>
                <a:cxn ang="0">
                  <a:pos x="220" y="12"/>
                </a:cxn>
                <a:cxn ang="0">
                  <a:pos x="220" y="168"/>
                </a:cxn>
                <a:cxn ang="0">
                  <a:pos x="208" y="180"/>
                </a:cxn>
                <a:cxn ang="0">
                  <a:pos x="140" y="180"/>
                </a:cxn>
                <a:cxn ang="0">
                  <a:pos x="116" y="180"/>
                </a:cxn>
                <a:cxn ang="0">
                  <a:pos x="104" y="168"/>
                </a:cxn>
                <a:cxn ang="0">
                  <a:pos x="104" y="68"/>
                </a:cxn>
                <a:cxn ang="0">
                  <a:pos x="116" y="56"/>
                </a:cxn>
                <a:cxn ang="0">
                  <a:pos x="140" y="56"/>
                </a:cxn>
                <a:cxn ang="0">
                  <a:pos x="152" y="68"/>
                </a:cxn>
                <a:cxn ang="0">
                  <a:pos x="152" y="168"/>
                </a:cxn>
                <a:cxn ang="0">
                  <a:pos x="140" y="180"/>
                </a:cxn>
                <a:cxn ang="0">
                  <a:pos x="72" y="180"/>
                </a:cxn>
                <a:cxn ang="0">
                  <a:pos x="48" y="180"/>
                </a:cxn>
                <a:cxn ang="0">
                  <a:pos x="36" y="168"/>
                </a:cxn>
                <a:cxn ang="0">
                  <a:pos x="36" y="124"/>
                </a:cxn>
                <a:cxn ang="0">
                  <a:pos x="48" y="112"/>
                </a:cxn>
                <a:cxn ang="0">
                  <a:pos x="72" y="112"/>
                </a:cxn>
                <a:cxn ang="0">
                  <a:pos x="84" y="124"/>
                </a:cxn>
                <a:cxn ang="0">
                  <a:pos x="84" y="168"/>
                </a:cxn>
                <a:cxn ang="0">
                  <a:pos x="72" y="180"/>
                </a:cxn>
              </a:cxnLst>
              <a:rect l="0" t="0" r="r" b="b"/>
              <a:pathLst>
                <a:path w="256" h="216">
                  <a:moveTo>
                    <a:pt x="246" y="216"/>
                  </a:moveTo>
                  <a:cubicBezTo>
                    <a:pt x="10" y="216"/>
                    <a:pt x="10" y="216"/>
                    <a:pt x="10" y="216"/>
                  </a:cubicBezTo>
                  <a:cubicBezTo>
                    <a:pt x="4" y="216"/>
                    <a:pt x="0" y="212"/>
                    <a:pt x="0" y="206"/>
                  </a:cubicBezTo>
                  <a:cubicBezTo>
                    <a:pt x="0" y="202"/>
                    <a:pt x="0" y="202"/>
                    <a:pt x="0" y="202"/>
                  </a:cubicBezTo>
                  <a:cubicBezTo>
                    <a:pt x="0" y="196"/>
                    <a:pt x="4" y="192"/>
                    <a:pt x="10" y="192"/>
                  </a:cubicBezTo>
                  <a:cubicBezTo>
                    <a:pt x="246" y="192"/>
                    <a:pt x="246" y="192"/>
                    <a:pt x="246" y="192"/>
                  </a:cubicBezTo>
                  <a:cubicBezTo>
                    <a:pt x="252" y="192"/>
                    <a:pt x="256" y="196"/>
                    <a:pt x="256" y="202"/>
                  </a:cubicBezTo>
                  <a:cubicBezTo>
                    <a:pt x="256" y="206"/>
                    <a:pt x="256" y="206"/>
                    <a:pt x="256" y="206"/>
                  </a:cubicBezTo>
                  <a:cubicBezTo>
                    <a:pt x="256" y="212"/>
                    <a:pt x="252" y="216"/>
                    <a:pt x="246" y="216"/>
                  </a:cubicBezTo>
                  <a:moveTo>
                    <a:pt x="208" y="180"/>
                  </a:moveTo>
                  <a:cubicBezTo>
                    <a:pt x="184" y="180"/>
                    <a:pt x="184" y="180"/>
                    <a:pt x="184" y="180"/>
                  </a:cubicBezTo>
                  <a:cubicBezTo>
                    <a:pt x="177" y="180"/>
                    <a:pt x="172" y="175"/>
                    <a:pt x="172" y="168"/>
                  </a:cubicBezTo>
                  <a:cubicBezTo>
                    <a:pt x="172" y="12"/>
                    <a:pt x="172" y="12"/>
                    <a:pt x="172" y="12"/>
                  </a:cubicBezTo>
                  <a:cubicBezTo>
                    <a:pt x="172" y="5"/>
                    <a:pt x="177" y="0"/>
                    <a:pt x="184" y="0"/>
                  </a:cubicBezTo>
                  <a:cubicBezTo>
                    <a:pt x="208" y="0"/>
                    <a:pt x="208" y="0"/>
                    <a:pt x="208" y="0"/>
                  </a:cubicBezTo>
                  <a:cubicBezTo>
                    <a:pt x="215" y="0"/>
                    <a:pt x="220" y="5"/>
                    <a:pt x="220" y="12"/>
                  </a:cubicBezTo>
                  <a:cubicBezTo>
                    <a:pt x="220" y="168"/>
                    <a:pt x="220" y="168"/>
                    <a:pt x="220" y="168"/>
                  </a:cubicBezTo>
                  <a:cubicBezTo>
                    <a:pt x="220" y="175"/>
                    <a:pt x="215" y="180"/>
                    <a:pt x="208" y="180"/>
                  </a:cubicBezTo>
                  <a:moveTo>
                    <a:pt x="140" y="180"/>
                  </a:moveTo>
                  <a:cubicBezTo>
                    <a:pt x="116" y="180"/>
                    <a:pt x="116" y="180"/>
                    <a:pt x="116" y="180"/>
                  </a:cubicBezTo>
                  <a:cubicBezTo>
                    <a:pt x="109" y="180"/>
                    <a:pt x="104" y="175"/>
                    <a:pt x="104" y="168"/>
                  </a:cubicBezTo>
                  <a:cubicBezTo>
                    <a:pt x="104" y="68"/>
                    <a:pt x="104" y="68"/>
                    <a:pt x="104" y="68"/>
                  </a:cubicBezTo>
                  <a:cubicBezTo>
                    <a:pt x="104" y="61"/>
                    <a:pt x="109" y="56"/>
                    <a:pt x="116" y="56"/>
                  </a:cubicBezTo>
                  <a:cubicBezTo>
                    <a:pt x="140" y="56"/>
                    <a:pt x="140" y="56"/>
                    <a:pt x="140" y="56"/>
                  </a:cubicBezTo>
                  <a:cubicBezTo>
                    <a:pt x="147" y="56"/>
                    <a:pt x="152" y="61"/>
                    <a:pt x="152" y="68"/>
                  </a:cubicBezTo>
                  <a:cubicBezTo>
                    <a:pt x="152" y="168"/>
                    <a:pt x="152" y="168"/>
                    <a:pt x="152" y="168"/>
                  </a:cubicBezTo>
                  <a:cubicBezTo>
                    <a:pt x="152" y="175"/>
                    <a:pt x="147" y="180"/>
                    <a:pt x="140" y="180"/>
                  </a:cubicBezTo>
                  <a:moveTo>
                    <a:pt x="72" y="180"/>
                  </a:moveTo>
                  <a:cubicBezTo>
                    <a:pt x="48" y="180"/>
                    <a:pt x="48" y="180"/>
                    <a:pt x="48" y="180"/>
                  </a:cubicBezTo>
                  <a:cubicBezTo>
                    <a:pt x="41" y="180"/>
                    <a:pt x="36" y="175"/>
                    <a:pt x="36" y="168"/>
                  </a:cubicBezTo>
                  <a:cubicBezTo>
                    <a:pt x="36" y="124"/>
                    <a:pt x="36" y="124"/>
                    <a:pt x="36" y="124"/>
                  </a:cubicBezTo>
                  <a:cubicBezTo>
                    <a:pt x="36" y="117"/>
                    <a:pt x="41" y="112"/>
                    <a:pt x="48" y="112"/>
                  </a:cubicBezTo>
                  <a:cubicBezTo>
                    <a:pt x="72" y="112"/>
                    <a:pt x="72" y="112"/>
                    <a:pt x="72" y="112"/>
                  </a:cubicBezTo>
                  <a:cubicBezTo>
                    <a:pt x="79" y="112"/>
                    <a:pt x="84" y="117"/>
                    <a:pt x="84" y="124"/>
                  </a:cubicBezTo>
                  <a:cubicBezTo>
                    <a:pt x="84" y="168"/>
                    <a:pt x="84" y="168"/>
                    <a:pt x="84" y="168"/>
                  </a:cubicBezTo>
                  <a:cubicBezTo>
                    <a:pt x="84" y="175"/>
                    <a:pt x="79" y="180"/>
                    <a:pt x="72" y="180"/>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100">
                <a:latin typeface="Gadugi" panose="020B0502040204020203" pitchFamily="34" charset="0"/>
                <a:ea typeface="Gadugi" panose="020B0502040204020203" pitchFamily="34" charset="0"/>
              </a:endParaRPr>
            </a:p>
          </p:txBody>
        </p:sp>
        <p:sp>
          <p:nvSpPr>
            <p:cNvPr id="86" name="Freeform 63">
              <a:extLst>
                <a:ext uri="{FF2B5EF4-FFF2-40B4-BE49-F238E27FC236}">
                  <a16:creationId xmlns:a16="http://schemas.microsoft.com/office/drawing/2014/main" id="{F30E9115-2B8F-FC4C-B71E-AA549B2DFF5E}"/>
                </a:ext>
              </a:extLst>
            </p:cNvPr>
            <p:cNvSpPr>
              <a:spLocks noChangeAspect="1" noEditPoints="1"/>
            </p:cNvSpPr>
            <p:nvPr/>
          </p:nvSpPr>
          <p:spPr bwMode="auto">
            <a:xfrm>
              <a:off x="2770913" y="3845686"/>
              <a:ext cx="272597" cy="263254"/>
            </a:xfrm>
            <a:custGeom>
              <a:avLst/>
              <a:gdLst/>
              <a:ahLst/>
              <a:cxnLst>
                <a:cxn ang="0">
                  <a:pos x="59" y="50"/>
                </a:cxn>
                <a:cxn ang="0">
                  <a:pos x="58" y="51"/>
                </a:cxn>
                <a:cxn ang="0">
                  <a:pos x="50" y="51"/>
                </a:cxn>
                <a:cxn ang="0">
                  <a:pos x="50" y="59"/>
                </a:cxn>
                <a:cxn ang="0">
                  <a:pos x="49" y="60"/>
                </a:cxn>
                <a:cxn ang="0">
                  <a:pos x="42" y="60"/>
                </a:cxn>
                <a:cxn ang="0">
                  <a:pos x="41" y="59"/>
                </a:cxn>
                <a:cxn ang="0">
                  <a:pos x="41" y="51"/>
                </a:cxn>
                <a:cxn ang="0">
                  <a:pos x="10" y="51"/>
                </a:cxn>
                <a:cxn ang="0">
                  <a:pos x="9" y="50"/>
                </a:cxn>
                <a:cxn ang="0">
                  <a:pos x="9" y="19"/>
                </a:cxn>
                <a:cxn ang="0">
                  <a:pos x="1" y="19"/>
                </a:cxn>
                <a:cxn ang="0">
                  <a:pos x="0" y="18"/>
                </a:cxn>
                <a:cxn ang="0">
                  <a:pos x="0" y="11"/>
                </a:cxn>
                <a:cxn ang="0">
                  <a:pos x="1" y="10"/>
                </a:cxn>
                <a:cxn ang="0">
                  <a:pos x="9" y="10"/>
                </a:cxn>
                <a:cxn ang="0">
                  <a:pos x="9" y="2"/>
                </a:cxn>
                <a:cxn ang="0">
                  <a:pos x="10" y="1"/>
                </a:cxn>
                <a:cxn ang="0">
                  <a:pos x="17" y="1"/>
                </a:cxn>
                <a:cxn ang="0">
                  <a:pos x="18" y="2"/>
                </a:cxn>
                <a:cxn ang="0">
                  <a:pos x="18" y="10"/>
                </a:cxn>
                <a:cxn ang="0">
                  <a:pos x="48" y="10"/>
                </a:cxn>
                <a:cxn ang="0">
                  <a:pos x="57" y="1"/>
                </a:cxn>
                <a:cxn ang="0">
                  <a:pos x="59" y="1"/>
                </a:cxn>
                <a:cxn ang="0">
                  <a:pos x="59" y="2"/>
                </a:cxn>
                <a:cxn ang="0">
                  <a:pos x="50" y="11"/>
                </a:cxn>
                <a:cxn ang="0">
                  <a:pos x="50" y="42"/>
                </a:cxn>
                <a:cxn ang="0">
                  <a:pos x="58" y="42"/>
                </a:cxn>
                <a:cxn ang="0">
                  <a:pos x="59" y="43"/>
                </a:cxn>
                <a:cxn ang="0">
                  <a:pos x="59" y="50"/>
                </a:cxn>
                <a:cxn ang="0">
                  <a:pos x="39" y="19"/>
                </a:cxn>
                <a:cxn ang="0">
                  <a:pos x="18" y="19"/>
                </a:cxn>
                <a:cxn ang="0">
                  <a:pos x="18" y="40"/>
                </a:cxn>
                <a:cxn ang="0">
                  <a:pos x="39" y="19"/>
                </a:cxn>
                <a:cxn ang="0">
                  <a:pos x="41" y="42"/>
                </a:cxn>
                <a:cxn ang="0">
                  <a:pos x="41" y="20"/>
                </a:cxn>
                <a:cxn ang="0">
                  <a:pos x="20" y="42"/>
                </a:cxn>
                <a:cxn ang="0">
                  <a:pos x="41" y="42"/>
                </a:cxn>
              </a:cxnLst>
              <a:rect l="0" t="0" r="r" b="b"/>
              <a:pathLst>
                <a:path w="59" h="60">
                  <a:moveTo>
                    <a:pt x="59" y="50"/>
                  </a:moveTo>
                  <a:cubicBezTo>
                    <a:pt x="59" y="50"/>
                    <a:pt x="59" y="51"/>
                    <a:pt x="58" y="51"/>
                  </a:cubicBezTo>
                  <a:cubicBezTo>
                    <a:pt x="50" y="51"/>
                    <a:pt x="50" y="51"/>
                    <a:pt x="50" y="51"/>
                  </a:cubicBezTo>
                  <a:cubicBezTo>
                    <a:pt x="50" y="59"/>
                    <a:pt x="50" y="59"/>
                    <a:pt x="50" y="59"/>
                  </a:cubicBezTo>
                  <a:cubicBezTo>
                    <a:pt x="50" y="59"/>
                    <a:pt x="50" y="60"/>
                    <a:pt x="49" y="60"/>
                  </a:cubicBezTo>
                  <a:cubicBezTo>
                    <a:pt x="42" y="60"/>
                    <a:pt x="42" y="60"/>
                    <a:pt x="42" y="60"/>
                  </a:cubicBezTo>
                  <a:cubicBezTo>
                    <a:pt x="41" y="60"/>
                    <a:pt x="41" y="59"/>
                    <a:pt x="41" y="59"/>
                  </a:cubicBezTo>
                  <a:cubicBezTo>
                    <a:pt x="41" y="51"/>
                    <a:pt x="41" y="51"/>
                    <a:pt x="41" y="51"/>
                  </a:cubicBezTo>
                  <a:cubicBezTo>
                    <a:pt x="10" y="51"/>
                    <a:pt x="10" y="51"/>
                    <a:pt x="10" y="51"/>
                  </a:cubicBezTo>
                  <a:cubicBezTo>
                    <a:pt x="9" y="51"/>
                    <a:pt x="9" y="50"/>
                    <a:pt x="9" y="50"/>
                  </a:cubicBezTo>
                  <a:cubicBezTo>
                    <a:pt x="9" y="19"/>
                    <a:pt x="9" y="19"/>
                    <a:pt x="9" y="19"/>
                  </a:cubicBezTo>
                  <a:cubicBezTo>
                    <a:pt x="1" y="19"/>
                    <a:pt x="1" y="19"/>
                    <a:pt x="1" y="19"/>
                  </a:cubicBezTo>
                  <a:cubicBezTo>
                    <a:pt x="0" y="19"/>
                    <a:pt x="0" y="18"/>
                    <a:pt x="0" y="18"/>
                  </a:cubicBezTo>
                  <a:cubicBezTo>
                    <a:pt x="0" y="11"/>
                    <a:pt x="0" y="11"/>
                    <a:pt x="0" y="11"/>
                  </a:cubicBezTo>
                  <a:cubicBezTo>
                    <a:pt x="0" y="10"/>
                    <a:pt x="0" y="10"/>
                    <a:pt x="1" y="10"/>
                  </a:cubicBezTo>
                  <a:cubicBezTo>
                    <a:pt x="9" y="10"/>
                    <a:pt x="9" y="10"/>
                    <a:pt x="9" y="10"/>
                  </a:cubicBezTo>
                  <a:cubicBezTo>
                    <a:pt x="9" y="2"/>
                    <a:pt x="9" y="2"/>
                    <a:pt x="9" y="2"/>
                  </a:cubicBezTo>
                  <a:cubicBezTo>
                    <a:pt x="9" y="1"/>
                    <a:pt x="9" y="1"/>
                    <a:pt x="10" y="1"/>
                  </a:cubicBezTo>
                  <a:cubicBezTo>
                    <a:pt x="17" y="1"/>
                    <a:pt x="17" y="1"/>
                    <a:pt x="17" y="1"/>
                  </a:cubicBezTo>
                  <a:cubicBezTo>
                    <a:pt x="18" y="1"/>
                    <a:pt x="18" y="1"/>
                    <a:pt x="18" y="2"/>
                  </a:cubicBezTo>
                  <a:cubicBezTo>
                    <a:pt x="18" y="10"/>
                    <a:pt x="18" y="10"/>
                    <a:pt x="18" y="10"/>
                  </a:cubicBezTo>
                  <a:cubicBezTo>
                    <a:pt x="48" y="10"/>
                    <a:pt x="48" y="10"/>
                    <a:pt x="48" y="10"/>
                  </a:cubicBezTo>
                  <a:cubicBezTo>
                    <a:pt x="57" y="1"/>
                    <a:pt x="57" y="1"/>
                    <a:pt x="57" y="1"/>
                  </a:cubicBezTo>
                  <a:cubicBezTo>
                    <a:pt x="58" y="0"/>
                    <a:pt x="58" y="0"/>
                    <a:pt x="59" y="1"/>
                  </a:cubicBezTo>
                  <a:cubicBezTo>
                    <a:pt x="59" y="1"/>
                    <a:pt x="59" y="2"/>
                    <a:pt x="59" y="2"/>
                  </a:cubicBezTo>
                  <a:cubicBezTo>
                    <a:pt x="50" y="11"/>
                    <a:pt x="50" y="11"/>
                    <a:pt x="50" y="11"/>
                  </a:cubicBezTo>
                  <a:cubicBezTo>
                    <a:pt x="50" y="42"/>
                    <a:pt x="50" y="42"/>
                    <a:pt x="50" y="42"/>
                  </a:cubicBezTo>
                  <a:cubicBezTo>
                    <a:pt x="58" y="42"/>
                    <a:pt x="58" y="42"/>
                    <a:pt x="58" y="42"/>
                  </a:cubicBezTo>
                  <a:cubicBezTo>
                    <a:pt x="59" y="42"/>
                    <a:pt x="59" y="42"/>
                    <a:pt x="59" y="43"/>
                  </a:cubicBezTo>
                  <a:lnTo>
                    <a:pt x="59" y="50"/>
                  </a:lnTo>
                  <a:close/>
                  <a:moveTo>
                    <a:pt x="39" y="19"/>
                  </a:moveTo>
                  <a:cubicBezTo>
                    <a:pt x="18" y="19"/>
                    <a:pt x="18" y="19"/>
                    <a:pt x="18" y="19"/>
                  </a:cubicBezTo>
                  <a:cubicBezTo>
                    <a:pt x="18" y="40"/>
                    <a:pt x="18" y="40"/>
                    <a:pt x="18" y="40"/>
                  </a:cubicBezTo>
                  <a:lnTo>
                    <a:pt x="39" y="19"/>
                  </a:lnTo>
                  <a:close/>
                  <a:moveTo>
                    <a:pt x="41" y="42"/>
                  </a:moveTo>
                  <a:cubicBezTo>
                    <a:pt x="41" y="20"/>
                    <a:pt x="41" y="20"/>
                    <a:pt x="41" y="20"/>
                  </a:cubicBezTo>
                  <a:cubicBezTo>
                    <a:pt x="20" y="42"/>
                    <a:pt x="20" y="42"/>
                    <a:pt x="20" y="42"/>
                  </a:cubicBezTo>
                  <a:lnTo>
                    <a:pt x="41" y="42"/>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100">
                <a:latin typeface="Gadugi" panose="020B0502040204020203" pitchFamily="34" charset="0"/>
                <a:ea typeface="Gadugi" panose="020B0502040204020203" pitchFamily="34" charset="0"/>
              </a:endParaRPr>
            </a:p>
          </p:txBody>
        </p:sp>
        <p:sp>
          <p:nvSpPr>
            <p:cNvPr id="87" name="Freeform 101">
              <a:extLst>
                <a:ext uri="{FF2B5EF4-FFF2-40B4-BE49-F238E27FC236}">
                  <a16:creationId xmlns:a16="http://schemas.microsoft.com/office/drawing/2014/main" id="{B014CC4A-699E-F748-A540-47B140A9E42B}"/>
                </a:ext>
              </a:extLst>
            </p:cNvPr>
            <p:cNvSpPr>
              <a:spLocks noChangeAspect="1" noEditPoints="1"/>
            </p:cNvSpPr>
            <p:nvPr/>
          </p:nvSpPr>
          <p:spPr bwMode="auto">
            <a:xfrm>
              <a:off x="3240673" y="4945095"/>
              <a:ext cx="315527" cy="27540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100">
                <a:latin typeface="Gadugi" panose="020B0502040204020203" pitchFamily="34" charset="0"/>
                <a:ea typeface="Gadugi" panose="020B0502040204020203" pitchFamily="34" charset="0"/>
              </a:endParaRPr>
            </a:p>
          </p:txBody>
        </p:sp>
        <p:sp>
          <p:nvSpPr>
            <p:cNvPr id="88" name="Freeform 106">
              <a:extLst>
                <a:ext uri="{FF2B5EF4-FFF2-40B4-BE49-F238E27FC236}">
                  <a16:creationId xmlns:a16="http://schemas.microsoft.com/office/drawing/2014/main" id="{41356459-538A-4C41-8A7E-5D04159F12DF}"/>
                </a:ext>
              </a:extLst>
            </p:cNvPr>
            <p:cNvSpPr>
              <a:spLocks noChangeAspect="1" noEditPoints="1"/>
            </p:cNvSpPr>
            <p:nvPr/>
          </p:nvSpPr>
          <p:spPr bwMode="auto">
            <a:xfrm>
              <a:off x="6478584" y="3856823"/>
              <a:ext cx="298356" cy="240980"/>
            </a:xfrm>
            <a:custGeom>
              <a:avLst/>
              <a:gdLst/>
              <a:ahLst/>
              <a:cxnLst>
                <a:cxn ang="0">
                  <a:pos x="55" y="32"/>
                </a:cxn>
                <a:cxn ang="0">
                  <a:pos x="49" y="32"/>
                </a:cxn>
                <a:cxn ang="0">
                  <a:pos x="47" y="36"/>
                </a:cxn>
                <a:cxn ang="0">
                  <a:pos x="47" y="38"/>
                </a:cxn>
                <a:cxn ang="0">
                  <a:pos x="45" y="44"/>
                </a:cxn>
                <a:cxn ang="0">
                  <a:pos x="34" y="55"/>
                </a:cxn>
                <a:cxn ang="0">
                  <a:pos x="23" y="52"/>
                </a:cxn>
                <a:cxn ang="0">
                  <a:pos x="15" y="50"/>
                </a:cxn>
                <a:cxn ang="0">
                  <a:pos x="4" y="50"/>
                </a:cxn>
                <a:cxn ang="0">
                  <a:pos x="0" y="45"/>
                </a:cxn>
                <a:cxn ang="0">
                  <a:pos x="0" y="23"/>
                </a:cxn>
                <a:cxn ang="0">
                  <a:pos x="4" y="18"/>
                </a:cxn>
                <a:cxn ang="0">
                  <a:pos x="15" y="18"/>
                </a:cxn>
                <a:cxn ang="0">
                  <a:pos x="20" y="14"/>
                </a:cxn>
                <a:cxn ang="0">
                  <a:pos x="23" y="9"/>
                </a:cxn>
                <a:cxn ang="0">
                  <a:pos x="32" y="0"/>
                </a:cxn>
                <a:cxn ang="0">
                  <a:pos x="42" y="9"/>
                </a:cxn>
                <a:cxn ang="0">
                  <a:pos x="41" y="13"/>
                </a:cxn>
                <a:cxn ang="0">
                  <a:pos x="55" y="13"/>
                </a:cxn>
                <a:cxn ang="0">
                  <a:pos x="64" y="23"/>
                </a:cxn>
                <a:cxn ang="0">
                  <a:pos x="55" y="32"/>
                </a:cxn>
                <a:cxn ang="0">
                  <a:pos x="7" y="41"/>
                </a:cxn>
                <a:cxn ang="0">
                  <a:pos x="4" y="43"/>
                </a:cxn>
                <a:cxn ang="0">
                  <a:pos x="7" y="45"/>
                </a:cxn>
                <a:cxn ang="0">
                  <a:pos x="9" y="43"/>
                </a:cxn>
                <a:cxn ang="0">
                  <a:pos x="7" y="41"/>
                </a:cxn>
                <a:cxn ang="0">
                  <a:pos x="55" y="18"/>
                </a:cxn>
                <a:cxn ang="0">
                  <a:pos x="34" y="18"/>
                </a:cxn>
                <a:cxn ang="0">
                  <a:pos x="37" y="9"/>
                </a:cxn>
                <a:cxn ang="0">
                  <a:pos x="32" y="4"/>
                </a:cxn>
                <a:cxn ang="0">
                  <a:pos x="29" y="9"/>
                </a:cxn>
                <a:cxn ang="0">
                  <a:pos x="27" y="12"/>
                </a:cxn>
                <a:cxn ang="0">
                  <a:pos x="23" y="17"/>
                </a:cxn>
                <a:cxn ang="0">
                  <a:pos x="15" y="23"/>
                </a:cxn>
                <a:cxn ang="0">
                  <a:pos x="13" y="23"/>
                </a:cxn>
                <a:cxn ang="0">
                  <a:pos x="13" y="45"/>
                </a:cxn>
                <a:cxn ang="0">
                  <a:pos x="15" y="45"/>
                </a:cxn>
                <a:cxn ang="0">
                  <a:pos x="34" y="50"/>
                </a:cxn>
                <a:cxn ang="0">
                  <a:pos x="41" y="44"/>
                </a:cxn>
                <a:cxn ang="0">
                  <a:pos x="40" y="42"/>
                </a:cxn>
                <a:cxn ang="0">
                  <a:pos x="43" y="38"/>
                </a:cxn>
                <a:cxn ang="0">
                  <a:pos x="42" y="35"/>
                </a:cxn>
                <a:cxn ang="0">
                  <a:pos x="44" y="31"/>
                </a:cxn>
                <a:cxn ang="0">
                  <a:pos x="43" y="27"/>
                </a:cxn>
                <a:cxn ang="0">
                  <a:pos x="55" y="27"/>
                </a:cxn>
                <a:cxn ang="0">
                  <a:pos x="59" y="23"/>
                </a:cxn>
                <a:cxn ang="0">
                  <a:pos x="55" y="18"/>
                </a:cxn>
              </a:cxnLst>
              <a:rect l="0" t="0" r="r" b="b"/>
              <a:pathLst>
                <a:path w="64" h="55">
                  <a:moveTo>
                    <a:pt x="55" y="32"/>
                  </a:moveTo>
                  <a:cubicBezTo>
                    <a:pt x="49" y="32"/>
                    <a:pt x="49" y="32"/>
                    <a:pt x="49" y="32"/>
                  </a:cubicBezTo>
                  <a:cubicBezTo>
                    <a:pt x="48" y="33"/>
                    <a:pt x="48" y="35"/>
                    <a:pt x="47" y="36"/>
                  </a:cubicBezTo>
                  <a:cubicBezTo>
                    <a:pt x="47" y="36"/>
                    <a:pt x="47" y="37"/>
                    <a:pt x="47" y="38"/>
                  </a:cubicBezTo>
                  <a:cubicBezTo>
                    <a:pt x="47" y="40"/>
                    <a:pt x="47" y="42"/>
                    <a:pt x="45" y="44"/>
                  </a:cubicBezTo>
                  <a:cubicBezTo>
                    <a:pt x="45" y="51"/>
                    <a:pt x="41" y="55"/>
                    <a:pt x="34" y="55"/>
                  </a:cubicBezTo>
                  <a:cubicBezTo>
                    <a:pt x="30" y="55"/>
                    <a:pt x="26" y="53"/>
                    <a:pt x="23" y="52"/>
                  </a:cubicBezTo>
                  <a:cubicBezTo>
                    <a:pt x="20" y="51"/>
                    <a:pt x="17" y="50"/>
                    <a:pt x="15" y="50"/>
                  </a:cubicBezTo>
                  <a:cubicBezTo>
                    <a:pt x="4" y="50"/>
                    <a:pt x="4" y="50"/>
                    <a:pt x="4" y="50"/>
                  </a:cubicBezTo>
                  <a:cubicBezTo>
                    <a:pt x="2" y="50"/>
                    <a:pt x="0" y="48"/>
                    <a:pt x="0" y="45"/>
                  </a:cubicBezTo>
                  <a:cubicBezTo>
                    <a:pt x="0" y="23"/>
                    <a:pt x="0" y="23"/>
                    <a:pt x="0" y="23"/>
                  </a:cubicBezTo>
                  <a:cubicBezTo>
                    <a:pt x="0" y="20"/>
                    <a:pt x="2" y="18"/>
                    <a:pt x="4" y="18"/>
                  </a:cubicBezTo>
                  <a:cubicBezTo>
                    <a:pt x="15" y="18"/>
                    <a:pt x="15" y="18"/>
                    <a:pt x="15" y="18"/>
                  </a:cubicBezTo>
                  <a:cubicBezTo>
                    <a:pt x="16" y="18"/>
                    <a:pt x="19" y="15"/>
                    <a:pt x="20" y="14"/>
                  </a:cubicBezTo>
                  <a:cubicBezTo>
                    <a:pt x="21" y="12"/>
                    <a:pt x="22" y="11"/>
                    <a:pt x="23" y="9"/>
                  </a:cubicBezTo>
                  <a:cubicBezTo>
                    <a:pt x="25" y="6"/>
                    <a:pt x="27" y="0"/>
                    <a:pt x="32" y="0"/>
                  </a:cubicBezTo>
                  <a:cubicBezTo>
                    <a:pt x="37" y="0"/>
                    <a:pt x="42" y="3"/>
                    <a:pt x="42" y="9"/>
                  </a:cubicBezTo>
                  <a:cubicBezTo>
                    <a:pt x="42" y="10"/>
                    <a:pt x="42" y="12"/>
                    <a:pt x="41" y="13"/>
                  </a:cubicBezTo>
                  <a:cubicBezTo>
                    <a:pt x="55" y="13"/>
                    <a:pt x="55" y="13"/>
                    <a:pt x="55" y="13"/>
                  </a:cubicBezTo>
                  <a:cubicBezTo>
                    <a:pt x="60" y="13"/>
                    <a:pt x="64" y="18"/>
                    <a:pt x="64" y="23"/>
                  </a:cubicBezTo>
                  <a:cubicBezTo>
                    <a:pt x="64" y="28"/>
                    <a:pt x="60" y="32"/>
                    <a:pt x="55" y="32"/>
                  </a:cubicBezTo>
                  <a:close/>
                  <a:moveTo>
                    <a:pt x="7" y="41"/>
                  </a:moveTo>
                  <a:cubicBezTo>
                    <a:pt x="5" y="41"/>
                    <a:pt x="4" y="42"/>
                    <a:pt x="4" y="43"/>
                  </a:cubicBezTo>
                  <a:cubicBezTo>
                    <a:pt x="4" y="44"/>
                    <a:pt x="5" y="45"/>
                    <a:pt x="7" y="45"/>
                  </a:cubicBezTo>
                  <a:cubicBezTo>
                    <a:pt x="8" y="45"/>
                    <a:pt x="9" y="44"/>
                    <a:pt x="9" y="43"/>
                  </a:cubicBezTo>
                  <a:cubicBezTo>
                    <a:pt x="9" y="42"/>
                    <a:pt x="8" y="41"/>
                    <a:pt x="7" y="41"/>
                  </a:cubicBezTo>
                  <a:close/>
                  <a:moveTo>
                    <a:pt x="55" y="18"/>
                  </a:moveTo>
                  <a:cubicBezTo>
                    <a:pt x="34" y="18"/>
                    <a:pt x="34" y="18"/>
                    <a:pt x="34" y="18"/>
                  </a:cubicBezTo>
                  <a:cubicBezTo>
                    <a:pt x="34" y="16"/>
                    <a:pt x="37" y="13"/>
                    <a:pt x="37" y="9"/>
                  </a:cubicBezTo>
                  <a:cubicBezTo>
                    <a:pt x="37" y="5"/>
                    <a:pt x="35" y="4"/>
                    <a:pt x="32" y="4"/>
                  </a:cubicBezTo>
                  <a:cubicBezTo>
                    <a:pt x="31" y="4"/>
                    <a:pt x="29" y="8"/>
                    <a:pt x="29" y="9"/>
                  </a:cubicBezTo>
                  <a:cubicBezTo>
                    <a:pt x="28" y="10"/>
                    <a:pt x="28" y="11"/>
                    <a:pt x="27" y="12"/>
                  </a:cubicBezTo>
                  <a:cubicBezTo>
                    <a:pt x="26" y="13"/>
                    <a:pt x="25" y="15"/>
                    <a:pt x="23" y="17"/>
                  </a:cubicBezTo>
                  <a:cubicBezTo>
                    <a:pt x="21" y="19"/>
                    <a:pt x="18" y="23"/>
                    <a:pt x="15" y="23"/>
                  </a:cubicBezTo>
                  <a:cubicBezTo>
                    <a:pt x="13" y="23"/>
                    <a:pt x="13" y="23"/>
                    <a:pt x="13" y="23"/>
                  </a:cubicBezTo>
                  <a:cubicBezTo>
                    <a:pt x="13" y="45"/>
                    <a:pt x="13" y="45"/>
                    <a:pt x="13" y="45"/>
                  </a:cubicBezTo>
                  <a:cubicBezTo>
                    <a:pt x="15" y="45"/>
                    <a:pt x="15" y="45"/>
                    <a:pt x="15" y="45"/>
                  </a:cubicBezTo>
                  <a:cubicBezTo>
                    <a:pt x="21" y="45"/>
                    <a:pt x="27" y="50"/>
                    <a:pt x="34" y="50"/>
                  </a:cubicBezTo>
                  <a:cubicBezTo>
                    <a:pt x="38" y="50"/>
                    <a:pt x="41" y="48"/>
                    <a:pt x="41" y="44"/>
                  </a:cubicBezTo>
                  <a:cubicBezTo>
                    <a:pt x="41" y="43"/>
                    <a:pt x="41" y="43"/>
                    <a:pt x="40" y="42"/>
                  </a:cubicBezTo>
                  <a:cubicBezTo>
                    <a:pt x="42" y="41"/>
                    <a:pt x="43" y="39"/>
                    <a:pt x="43" y="38"/>
                  </a:cubicBezTo>
                  <a:cubicBezTo>
                    <a:pt x="43" y="37"/>
                    <a:pt x="43" y="36"/>
                    <a:pt x="42" y="35"/>
                  </a:cubicBezTo>
                  <a:cubicBezTo>
                    <a:pt x="43" y="34"/>
                    <a:pt x="44" y="33"/>
                    <a:pt x="44" y="31"/>
                  </a:cubicBezTo>
                  <a:cubicBezTo>
                    <a:pt x="44" y="30"/>
                    <a:pt x="44" y="28"/>
                    <a:pt x="43" y="27"/>
                  </a:cubicBezTo>
                  <a:cubicBezTo>
                    <a:pt x="55" y="27"/>
                    <a:pt x="55" y="27"/>
                    <a:pt x="55" y="27"/>
                  </a:cubicBezTo>
                  <a:cubicBezTo>
                    <a:pt x="57" y="27"/>
                    <a:pt x="59" y="25"/>
                    <a:pt x="59" y="23"/>
                  </a:cubicBezTo>
                  <a:cubicBezTo>
                    <a:pt x="59" y="20"/>
                    <a:pt x="57" y="18"/>
                    <a:pt x="55" y="18"/>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100">
                <a:latin typeface="Gadugi" panose="020B0502040204020203" pitchFamily="34" charset="0"/>
                <a:ea typeface="Gadugi" panose="020B0502040204020203" pitchFamily="34" charset="0"/>
              </a:endParaRPr>
            </a:p>
          </p:txBody>
        </p:sp>
        <p:sp>
          <p:nvSpPr>
            <p:cNvPr id="89" name="Freeform 138">
              <a:extLst>
                <a:ext uri="{FF2B5EF4-FFF2-40B4-BE49-F238E27FC236}">
                  <a16:creationId xmlns:a16="http://schemas.microsoft.com/office/drawing/2014/main" id="{377C6317-F526-9548-885B-8666ABCE93F5}"/>
                </a:ext>
              </a:extLst>
            </p:cNvPr>
            <p:cNvSpPr>
              <a:spLocks noChangeAspect="1" noEditPoints="1"/>
            </p:cNvSpPr>
            <p:nvPr/>
          </p:nvSpPr>
          <p:spPr bwMode="auto">
            <a:xfrm>
              <a:off x="5950362" y="4973446"/>
              <a:ext cx="298356" cy="218704"/>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100">
                <a:latin typeface="Gadugi" panose="020B0502040204020203" pitchFamily="34" charset="0"/>
                <a:ea typeface="Gadugi" panose="020B0502040204020203" pitchFamily="34" charset="0"/>
              </a:endParaRPr>
            </a:p>
          </p:txBody>
        </p:sp>
      </p:grpSp>
      <p:sp>
        <p:nvSpPr>
          <p:cNvPr id="82" name="Title 24">
            <a:extLst>
              <a:ext uri="{FF2B5EF4-FFF2-40B4-BE49-F238E27FC236}">
                <a16:creationId xmlns:a16="http://schemas.microsoft.com/office/drawing/2014/main" id="{FB1C8C47-9395-42B4-85C8-61038D3AA4F4}"/>
              </a:ext>
            </a:extLst>
          </p:cNvPr>
          <p:cNvSpPr txBox="1">
            <a:spLocks/>
          </p:cNvSpPr>
          <p:nvPr/>
        </p:nvSpPr>
        <p:spPr>
          <a:xfrm>
            <a:off x="1545169" y="363078"/>
            <a:ext cx="6184145" cy="501897"/>
          </a:xfrm>
          <a:prstGeom prst="flowChartAlternateProcess">
            <a:avLst/>
          </a:prstGeom>
          <a:gradFill>
            <a:gsLst>
              <a:gs pos="0">
                <a:schemeClr val="bg1"/>
              </a:gs>
              <a:gs pos="74000">
                <a:srgbClr val="C00000"/>
              </a:gs>
              <a:gs pos="100000">
                <a:schemeClr val="tx1">
                  <a:lumMod val="65000"/>
                  <a:lumOff val="35000"/>
                </a:schemeClr>
              </a:gs>
              <a:gs pos="100000">
                <a:schemeClr val="accent1">
                  <a:lumMod val="30000"/>
                  <a:lumOff val="70000"/>
                </a:schemeClr>
              </a:gs>
            </a:gsLst>
            <a:lin ang="5400000" scaled="1"/>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MY" sz="2100" b="1" dirty="0">
                <a:solidFill>
                  <a:schemeClr val="bg1"/>
                </a:solidFill>
                <a:latin typeface="Gadugi" panose="020B0502040204020203" pitchFamily="34" charset="0"/>
                <a:ea typeface="Gadugi" panose="020B0502040204020203" pitchFamily="34" charset="0"/>
              </a:rPr>
              <a:t>PROSES PENGURUSAN ASET</a:t>
            </a:r>
          </a:p>
        </p:txBody>
      </p:sp>
      <p:sp>
        <p:nvSpPr>
          <p:cNvPr id="2" name="Left Brace 1">
            <a:extLst>
              <a:ext uri="{FF2B5EF4-FFF2-40B4-BE49-F238E27FC236}">
                <a16:creationId xmlns:a16="http://schemas.microsoft.com/office/drawing/2014/main" id="{0323800E-CB2D-4C8C-ABB9-AF0011CA4D5E}"/>
              </a:ext>
            </a:extLst>
          </p:cNvPr>
          <p:cNvSpPr/>
          <p:nvPr/>
        </p:nvSpPr>
        <p:spPr>
          <a:xfrm>
            <a:off x="617603" y="1073252"/>
            <a:ext cx="195269" cy="1923553"/>
          </a:xfrm>
          <a:prstGeom prst="leftBrace">
            <a:avLst>
              <a:gd name="adj1" fmla="val 8333"/>
              <a:gd name="adj2" fmla="val 519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ms-MY" dirty="0">
              <a:ln w="0"/>
              <a:gradFill>
                <a:gsLst>
                  <a:gs pos="21000">
                    <a:srgbClr val="53575C"/>
                  </a:gs>
                  <a:gs pos="88000">
                    <a:srgbClr val="C5C7CA"/>
                  </a:gs>
                </a:gsLst>
                <a:lin ang="5400000"/>
              </a:gradFill>
            </a:endParaRPr>
          </a:p>
        </p:txBody>
      </p:sp>
      <p:sp>
        <p:nvSpPr>
          <p:cNvPr id="3" name="Rectangle 2">
            <a:extLst>
              <a:ext uri="{FF2B5EF4-FFF2-40B4-BE49-F238E27FC236}">
                <a16:creationId xmlns:a16="http://schemas.microsoft.com/office/drawing/2014/main" id="{A590A7FE-37C7-4C69-9293-3909A3EBD3D6}"/>
              </a:ext>
            </a:extLst>
          </p:cNvPr>
          <p:cNvSpPr/>
          <p:nvPr/>
        </p:nvSpPr>
        <p:spPr>
          <a:xfrm rot="16200000">
            <a:off x="-707103" y="1596160"/>
            <a:ext cx="2127505" cy="40011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 b="1" cap="none" spc="0" dirty="0" err="1">
                <a:ln/>
                <a:solidFill>
                  <a:srgbClr val="C00000"/>
                </a:solidFill>
                <a:effectLst/>
              </a:rPr>
              <a:t>Pengwujudan</a:t>
            </a:r>
            <a:r>
              <a:rPr lang="en-US" sz="2000" b="1" cap="none" spc="0" dirty="0">
                <a:ln/>
                <a:solidFill>
                  <a:srgbClr val="C00000"/>
                </a:solidFill>
                <a:effectLst/>
              </a:rPr>
              <a:t> </a:t>
            </a:r>
            <a:r>
              <a:rPr lang="en-US" sz="2000" b="1" cap="none" spc="0" dirty="0" err="1">
                <a:ln/>
                <a:solidFill>
                  <a:srgbClr val="C00000"/>
                </a:solidFill>
                <a:effectLst/>
              </a:rPr>
              <a:t>aset</a:t>
            </a:r>
            <a:endParaRPr lang="en-US" sz="2000" b="1" cap="none" spc="0" dirty="0">
              <a:ln/>
              <a:solidFill>
                <a:srgbClr val="C00000"/>
              </a:solidFill>
              <a:effectLst/>
            </a:endParaRPr>
          </a:p>
        </p:txBody>
      </p:sp>
      <p:grpSp>
        <p:nvGrpSpPr>
          <p:cNvPr id="69" name="Group 68">
            <a:extLst>
              <a:ext uri="{FF2B5EF4-FFF2-40B4-BE49-F238E27FC236}">
                <a16:creationId xmlns:a16="http://schemas.microsoft.com/office/drawing/2014/main" id="{007F8809-EB4D-454B-B37D-0D2CD77DA9B0}"/>
              </a:ext>
            </a:extLst>
          </p:cNvPr>
          <p:cNvGrpSpPr/>
          <p:nvPr/>
        </p:nvGrpSpPr>
        <p:grpSpPr>
          <a:xfrm>
            <a:off x="7678224" y="172179"/>
            <a:ext cx="1494399" cy="479681"/>
            <a:chOff x="3878741" y="5454061"/>
            <a:chExt cx="1494399" cy="479681"/>
          </a:xfrm>
        </p:grpSpPr>
        <p:pic>
          <p:nvPicPr>
            <p:cNvPr id="83" name="Picture 82">
              <a:extLst>
                <a:ext uri="{FF2B5EF4-FFF2-40B4-BE49-F238E27FC236}">
                  <a16:creationId xmlns:a16="http://schemas.microsoft.com/office/drawing/2014/main" id="{3770D635-1D60-440D-91E8-0C6DA2BC8148}"/>
                </a:ext>
              </a:extLst>
            </p:cNvPr>
            <p:cNvPicPr>
              <a:picLocks noChangeAspect="1"/>
            </p:cNvPicPr>
            <p:nvPr/>
          </p:nvPicPr>
          <p:blipFill>
            <a:blip r:embed="rId2"/>
            <a:srcRect/>
            <a:stretch/>
          </p:blipFill>
          <p:spPr>
            <a:xfrm>
              <a:off x="4824441" y="5454061"/>
              <a:ext cx="548699" cy="479681"/>
            </a:xfrm>
            <a:prstGeom prst="rect">
              <a:avLst/>
            </a:prstGeom>
          </p:spPr>
        </p:pic>
        <p:pic>
          <p:nvPicPr>
            <p:cNvPr id="90" name="Picture 89">
              <a:extLst>
                <a:ext uri="{FF2B5EF4-FFF2-40B4-BE49-F238E27FC236}">
                  <a16:creationId xmlns:a16="http://schemas.microsoft.com/office/drawing/2014/main" id="{0E4A7A15-3A2F-4491-8E52-FA84791BA30E}"/>
                </a:ext>
              </a:extLst>
            </p:cNvPr>
            <p:cNvPicPr>
              <a:picLocks noChangeAspect="1"/>
            </p:cNvPicPr>
            <p:nvPr/>
          </p:nvPicPr>
          <p:blipFill>
            <a:blip r:embed="rId3"/>
            <a:srcRect/>
            <a:stretch/>
          </p:blipFill>
          <p:spPr>
            <a:xfrm>
              <a:off x="3878741" y="5468921"/>
              <a:ext cx="940203" cy="464820"/>
            </a:xfrm>
            <a:prstGeom prst="rect">
              <a:avLst/>
            </a:prstGeom>
          </p:spPr>
        </p:pic>
      </p:grpSp>
    </p:spTree>
    <p:extLst>
      <p:ext uri="{BB962C8B-B14F-4D97-AF65-F5344CB8AC3E}">
        <p14:creationId xmlns:p14="http://schemas.microsoft.com/office/powerpoint/2010/main" val="141118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6" name="Shape 2116"/>
          <p:cNvSpPr/>
          <p:nvPr/>
        </p:nvSpPr>
        <p:spPr>
          <a:xfrm>
            <a:off x="8311899" y="5549272"/>
            <a:ext cx="38537" cy="176972"/>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lgn="ctr">
              <a:defRPr sz="2400" b="1" cap="none">
                <a:solidFill>
                  <a:srgbClr val="FFFFFF"/>
                </a:solidFill>
              </a:defRPr>
            </a:lvl1pPr>
          </a:lstStyle>
          <a:p>
            <a:endParaRPr sz="900" dirty="0"/>
          </a:p>
        </p:txBody>
      </p:sp>
      <p:sp>
        <p:nvSpPr>
          <p:cNvPr id="2120" name="Shape 2120"/>
          <p:cNvSpPr/>
          <p:nvPr/>
        </p:nvSpPr>
        <p:spPr>
          <a:xfrm>
            <a:off x="1108588" y="2603535"/>
            <a:ext cx="2737470" cy="5800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053" y="21600"/>
                </a:lnTo>
                <a:lnTo>
                  <a:pt x="0" y="21600"/>
                </a:lnTo>
                <a:lnTo>
                  <a:pt x="0" y="0"/>
                </a:lnTo>
                <a:close/>
              </a:path>
            </a:pathLst>
          </a:custGeom>
          <a:solidFill>
            <a:srgbClr val="10B899"/>
          </a:solidFill>
          <a:ln w="12700">
            <a:miter lim="400000"/>
          </a:ln>
        </p:spPr>
        <p:txBody>
          <a:bodyPr lIns="19050" tIns="19050" rIns="19050" bIns="19050" anchor="ctr"/>
          <a:lstStyle/>
          <a:p>
            <a:pPr algn="ctr">
              <a:defRPr sz="3200" cap="none">
                <a:solidFill>
                  <a:srgbClr val="FFFFFF"/>
                </a:solidFill>
                <a:latin typeface="+mn-lt"/>
                <a:ea typeface="+mn-ea"/>
                <a:cs typeface="+mn-cs"/>
                <a:sym typeface="Helvetica Light"/>
              </a:defRPr>
            </a:pPr>
            <a:endParaRPr sz="1200"/>
          </a:p>
        </p:txBody>
      </p:sp>
      <p:sp>
        <p:nvSpPr>
          <p:cNvPr id="2121" name="Shape 2121"/>
          <p:cNvSpPr/>
          <p:nvPr/>
        </p:nvSpPr>
        <p:spPr>
          <a:xfrm rot="10800000" flipH="1">
            <a:off x="1108588" y="4626121"/>
            <a:ext cx="2737470" cy="5800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053" y="21600"/>
                </a:lnTo>
                <a:lnTo>
                  <a:pt x="0" y="21600"/>
                </a:lnTo>
                <a:lnTo>
                  <a:pt x="0" y="0"/>
                </a:lnTo>
                <a:close/>
              </a:path>
            </a:pathLst>
          </a:custGeom>
          <a:solidFill>
            <a:srgbClr val="DC4133"/>
          </a:solidFill>
          <a:ln w="12700">
            <a:miter lim="400000"/>
          </a:ln>
        </p:spPr>
        <p:txBody>
          <a:bodyPr lIns="19050" tIns="19050" rIns="19050" bIns="19050" anchor="ctr"/>
          <a:lstStyle/>
          <a:p>
            <a:pPr algn="ctr">
              <a:defRPr sz="3200" cap="none">
                <a:solidFill>
                  <a:srgbClr val="FFFFFF"/>
                </a:solidFill>
                <a:latin typeface="+mn-lt"/>
                <a:ea typeface="+mn-ea"/>
                <a:cs typeface="+mn-cs"/>
                <a:sym typeface="Helvetica Light"/>
              </a:defRPr>
            </a:pPr>
            <a:endParaRPr sz="1200"/>
          </a:p>
        </p:txBody>
      </p:sp>
      <p:sp>
        <p:nvSpPr>
          <p:cNvPr id="2122" name="Shape 2122"/>
          <p:cNvSpPr/>
          <p:nvPr/>
        </p:nvSpPr>
        <p:spPr>
          <a:xfrm flipH="1">
            <a:off x="5296268" y="2603535"/>
            <a:ext cx="2737470" cy="5800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053" y="21600"/>
                </a:lnTo>
                <a:lnTo>
                  <a:pt x="0" y="21600"/>
                </a:lnTo>
                <a:lnTo>
                  <a:pt x="0" y="0"/>
                </a:lnTo>
                <a:close/>
              </a:path>
            </a:pathLst>
          </a:custGeom>
          <a:solidFill>
            <a:srgbClr val="8BAA4F"/>
          </a:solidFill>
          <a:ln w="12700">
            <a:miter lim="400000"/>
          </a:ln>
        </p:spPr>
        <p:txBody>
          <a:bodyPr lIns="19050" tIns="19050" rIns="19050" bIns="19050" anchor="ctr"/>
          <a:lstStyle/>
          <a:p>
            <a:pPr algn="ctr">
              <a:defRPr sz="3200" cap="none">
                <a:solidFill>
                  <a:srgbClr val="FFFFFF"/>
                </a:solidFill>
                <a:latin typeface="+mn-lt"/>
                <a:ea typeface="+mn-ea"/>
                <a:cs typeface="+mn-cs"/>
                <a:sym typeface="Helvetica Light"/>
              </a:defRPr>
            </a:pPr>
            <a:endParaRPr sz="1200"/>
          </a:p>
        </p:txBody>
      </p:sp>
      <p:sp>
        <p:nvSpPr>
          <p:cNvPr id="2123" name="Shape 2123"/>
          <p:cNvSpPr/>
          <p:nvPr/>
        </p:nvSpPr>
        <p:spPr>
          <a:xfrm rot="10800000">
            <a:off x="5296268" y="4626121"/>
            <a:ext cx="2737470" cy="5800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053" y="21600"/>
                </a:lnTo>
                <a:lnTo>
                  <a:pt x="0" y="21600"/>
                </a:lnTo>
                <a:lnTo>
                  <a:pt x="0" y="0"/>
                </a:lnTo>
                <a:close/>
              </a:path>
            </a:pathLst>
          </a:custGeom>
          <a:solidFill>
            <a:srgbClr val="516681"/>
          </a:solidFill>
          <a:ln w="12700">
            <a:miter lim="400000"/>
          </a:ln>
        </p:spPr>
        <p:txBody>
          <a:bodyPr lIns="19050" tIns="19050" rIns="19050" bIns="19050" anchor="ctr"/>
          <a:lstStyle/>
          <a:p>
            <a:pPr algn="ctr">
              <a:defRPr sz="3200" cap="none">
                <a:solidFill>
                  <a:srgbClr val="FFFFFF"/>
                </a:solidFill>
                <a:latin typeface="+mn-lt"/>
                <a:ea typeface="+mn-ea"/>
                <a:cs typeface="+mn-cs"/>
                <a:sym typeface="Helvetica Light"/>
              </a:defRPr>
            </a:pPr>
            <a:endParaRPr sz="1200"/>
          </a:p>
        </p:txBody>
      </p:sp>
      <p:sp>
        <p:nvSpPr>
          <p:cNvPr id="2124" name="Shape 2124"/>
          <p:cNvSpPr/>
          <p:nvPr/>
        </p:nvSpPr>
        <p:spPr>
          <a:xfrm>
            <a:off x="828003" y="2602538"/>
            <a:ext cx="577896" cy="577895"/>
          </a:xfrm>
          <a:prstGeom prst="ellipse">
            <a:avLst/>
          </a:prstGeom>
          <a:solidFill>
            <a:srgbClr val="10B899"/>
          </a:solidFill>
          <a:ln w="12700">
            <a:miter lim="400000"/>
          </a:ln>
        </p:spPr>
        <p:txBody>
          <a:bodyPr lIns="14288" tIns="14288" rIns="14288" bIns="14288" anchor="ctr"/>
          <a:lstStyle/>
          <a:p>
            <a:pPr algn="ctr">
              <a:defRPr sz="3200" cap="none">
                <a:solidFill>
                  <a:srgbClr val="FFFFFF"/>
                </a:solidFill>
                <a:latin typeface="+mn-lt"/>
                <a:ea typeface="+mn-ea"/>
                <a:cs typeface="+mn-cs"/>
                <a:sym typeface="Helvetica Light"/>
              </a:defRPr>
            </a:pPr>
            <a:endParaRPr sz="1200"/>
          </a:p>
        </p:txBody>
      </p:sp>
      <p:sp>
        <p:nvSpPr>
          <p:cNvPr id="2125" name="Shape 2125"/>
          <p:cNvSpPr/>
          <p:nvPr/>
        </p:nvSpPr>
        <p:spPr>
          <a:xfrm>
            <a:off x="828003" y="4614479"/>
            <a:ext cx="577896" cy="577895"/>
          </a:xfrm>
          <a:prstGeom prst="ellipse">
            <a:avLst/>
          </a:prstGeom>
          <a:solidFill>
            <a:srgbClr val="DC4133"/>
          </a:solidFill>
          <a:ln w="12700">
            <a:miter lim="400000"/>
          </a:ln>
        </p:spPr>
        <p:txBody>
          <a:bodyPr lIns="14288" tIns="14288" rIns="14288" bIns="14288" anchor="ctr"/>
          <a:lstStyle/>
          <a:p>
            <a:pPr algn="ctr">
              <a:defRPr sz="3200" cap="none">
                <a:solidFill>
                  <a:srgbClr val="FFFFFF"/>
                </a:solidFill>
                <a:latin typeface="+mn-lt"/>
                <a:ea typeface="+mn-ea"/>
                <a:cs typeface="+mn-cs"/>
                <a:sym typeface="Helvetica Light"/>
              </a:defRPr>
            </a:pPr>
            <a:endParaRPr sz="1200"/>
          </a:p>
        </p:txBody>
      </p:sp>
      <p:sp>
        <p:nvSpPr>
          <p:cNvPr id="2126" name="Shape 2126"/>
          <p:cNvSpPr/>
          <p:nvPr/>
        </p:nvSpPr>
        <p:spPr>
          <a:xfrm>
            <a:off x="7738101" y="2602538"/>
            <a:ext cx="577895" cy="577895"/>
          </a:xfrm>
          <a:prstGeom prst="ellipse">
            <a:avLst/>
          </a:prstGeom>
          <a:solidFill>
            <a:srgbClr val="8BAA4F"/>
          </a:solidFill>
          <a:ln w="12700">
            <a:miter lim="400000"/>
          </a:ln>
        </p:spPr>
        <p:txBody>
          <a:bodyPr lIns="14288" tIns="14288" rIns="14288" bIns="14288" anchor="ctr"/>
          <a:lstStyle/>
          <a:p>
            <a:pPr algn="ctr">
              <a:defRPr sz="3200" cap="none">
                <a:solidFill>
                  <a:srgbClr val="FFFFFF"/>
                </a:solidFill>
                <a:latin typeface="+mn-lt"/>
                <a:ea typeface="+mn-ea"/>
                <a:cs typeface="+mn-cs"/>
                <a:sym typeface="Helvetica Light"/>
              </a:defRPr>
            </a:pPr>
            <a:endParaRPr sz="1200"/>
          </a:p>
        </p:txBody>
      </p:sp>
      <p:sp>
        <p:nvSpPr>
          <p:cNvPr id="2127" name="Shape 2127"/>
          <p:cNvSpPr/>
          <p:nvPr/>
        </p:nvSpPr>
        <p:spPr>
          <a:xfrm>
            <a:off x="7738101" y="4614479"/>
            <a:ext cx="577895" cy="577895"/>
          </a:xfrm>
          <a:prstGeom prst="ellipse">
            <a:avLst/>
          </a:prstGeom>
          <a:solidFill>
            <a:srgbClr val="1D79A1"/>
          </a:solidFill>
          <a:ln w="12700">
            <a:miter lim="400000"/>
          </a:ln>
        </p:spPr>
        <p:txBody>
          <a:bodyPr lIns="14288" tIns="14288" rIns="14288" bIns="14288" anchor="ctr"/>
          <a:lstStyle/>
          <a:p>
            <a:pPr algn="ctr">
              <a:defRPr sz="8000" cap="none">
                <a:solidFill>
                  <a:srgbClr val="53585F"/>
                </a:solidFill>
                <a:latin typeface="Open Sans"/>
                <a:ea typeface="Open Sans"/>
                <a:cs typeface="Open Sans"/>
                <a:sym typeface="Open Sans"/>
              </a:defRPr>
            </a:pPr>
            <a:endParaRPr sz="3000"/>
          </a:p>
        </p:txBody>
      </p:sp>
      <p:sp>
        <p:nvSpPr>
          <p:cNvPr id="2128" name="Shape 2128"/>
          <p:cNvSpPr/>
          <p:nvPr/>
        </p:nvSpPr>
        <p:spPr>
          <a:xfrm>
            <a:off x="328601" y="3340269"/>
            <a:ext cx="3449063" cy="61064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lstStyle>
            <a:lvl1pPr>
              <a:defRPr sz="1800" cap="none" spc="0">
                <a:solidFill>
                  <a:srgbClr val="5E5E5E"/>
                </a:solidFill>
              </a:defRPr>
            </a:lvl1pPr>
          </a:lstStyle>
          <a:p>
            <a:r>
              <a:rPr lang="en-US" sz="1400" dirty="0" err="1">
                <a:latin typeface="Abadi" panose="020B0604020104020204" pitchFamily="34" charset="0"/>
              </a:rPr>
              <a:t>Aset</a:t>
            </a:r>
            <a:r>
              <a:rPr lang="en-US" sz="1400" dirty="0">
                <a:latin typeface="Abadi" panose="020B0604020104020204" pitchFamily="34" charset="0"/>
              </a:rPr>
              <a:t> </a:t>
            </a:r>
            <a:r>
              <a:rPr lang="en-US" sz="1400" dirty="0" err="1">
                <a:latin typeface="Abadi" panose="020B0604020104020204" pitchFamily="34" charset="0"/>
              </a:rPr>
              <a:t>Tak</a:t>
            </a:r>
            <a:r>
              <a:rPr lang="en-US" sz="1400" dirty="0">
                <a:latin typeface="Abadi" panose="020B0604020104020204" pitchFamily="34" charset="0"/>
              </a:rPr>
              <a:t> </a:t>
            </a:r>
            <a:r>
              <a:rPr lang="en-US" sz="1400" dirty="0" err="1">
                <a:latin typeface="Abadi" panose="020B0604020104020204" pitchFamily="34" charset="0"/>
              </a:rPr>
              <a:t>Alih</a:t>
            </a:r>
            <a:r>
              <a:rPr lang="en-US" sz="1400" dirty="0">
                <a:latin typeface="Abadi" panose="020B0604020104020204" pitchFamily="34" charset="0"/>
              </a:rPr>
              <a:t> </a:t>
            </a:r>
            <a:r>
              <a:rPr lang="en-US" sz="1400" dirty="0" err="1">
                <a:latin typeface="Abadi" panose="020B0604020104020204" pitchFamily="34" charset="0"/>
              </a:rPr>
              <a:t>bermaksud</a:t>
            </a:r>
            <a:r>
              <a:rPr lang="en-US" sz="1400" dirty="0">
                <a:latin typeface="Abadi" panose="020B0604020104020204" pitchFamily="34" charset="0"/>
              </a:rPr>
              <a:t> </a:t>
            </a:r>
            <a:r>
              <a:rPr lang="en-US" sz="1400" dirty="0" err="1">
                <a:latin typeface="Abadi" panose="020B0604020104020204" pitchFamily="34" charset="0"/>
              </a:rPr>
              <a:t>aset</a:t>
            </a:r>
            <a:r>
              <a:rPr lang="en-US" sz="1400" dirty="0">
                <a:latin typeface="Abadi" panose="020B0604020104020204" pitchFamily="34" charset="0"/>
              </a:rPr>
              <a:t> yang </a:t>
            </a:r>
            <a:r>
              <a:rPr lang="en-US" sz="1400" dirty="0" err="1">
                <a:latin typeface="Abadi" panose="020B0604020104020204" pitchFamily="34" charset="0"/>
              </a:rPr>
              <a:t>kekal</a:t>
            </a:r>
            <a:r>
              <a:rPr lang="en-US" sz="1400" dirty="0">
                <a:latin typeface="Abadi" panose="020B0604020104020204" pitchFamily="34" charset="0"/>
              </a:rPr>
              <a:t> dan </a:t>
            </a:r>
            <a:r>
              <a:rPr lang="en-US" sz="1400" dirty="0" err="1">
                <a:latin typeface="Abadi" panose="020B0604020104020204" pitchFamily="34" charset="0"/>
              </a:rPr>
              <a:t>tidak</a:t>
            </a:r>
            <a:r>
              <a:rPr lang="en-US" sz="1400" dirty="0">
                <a:latin typeface="Abadi" panose="020B0604020104020204" pitchFamily="34" charset="0"/>
              </a:rPr>
              <a:t> </a:t>
            </a:r>
            <a:r>
              <a:rPr lang="en-US" sz="1400" dirty="0" err="1">
                <a:latin typeface="Abadi" panose="020B0604020104020204" pitchFamily="34" charset="0"/>
              </a:rPr>
              <a:t>boleh</a:t>
            </a:r>
            <a:r>
              <a:rPr lang="en-US" sz="1400" dirty="0">
                <a:latin typeface="Abadi" panose="020B0604020104020204" pitchFamily="34" charset="0"/>
              </a:rPr>
              <a:t> </a:t>
            </a:r>
            <a:r>
              <a:rPr lang="en-US" sz="1400" dirty="0" err="1">
                <a:latin typeface="Abadi" panose="020B0604020104020204" pitchFamily="34" charset="0"/>
              </a:rPr>
              <a:t>dialih</a:t>
            </a:r>
            <a:r>
              <a:rPr lang="en-US" sz="1400" dirty="0">
                <a:latin typeface="Abadi" panose="020B0604020104020204" pitchFamily="34" charset="0"/>
              </a:rPr>
              <a:t> </a:t>
            </a:r>
            <a:r>
              <a:rPr lang="en-US" sz="1400" dirty="0" err="1">
                <a:latin typeface="Abadi" panose="020B0604020104020204" pitchFamily="34" charset="0"/>
              </a:rPr>
              <a:t>dari</a:t>
            </a:r>
            <a:r>
              <a:rPr lang="en-US" sz="1400" dirty="0">
                <a:latin typeface="Abadi" panose="020B0604020104020204" pitchFamily="34" charset="0"/>
              </a:rPr>
              <a:t> </a:t>
            </a:r>
            <a:r>
              <a:rPr lang="en-US" sz="1400" dirty="0" err="1">
                <a:latin typeface="Abadi" panose="020B0604020104020204" pitchFamily="34" charset="0"/>
              </a:rPr>
              <a:t>tempatnya</a:t>
            </a:r>
            <a:r>
              <a:rPr lang="en-US" sz="1400" dirty="0">
                <a:latin typeface="Abadi" panose="020B0604020104020204" pitchFamily="34" charset="0"/>
              </a:rPr>
              <a:t> </a:t>
            </a:r>
            <a:r>
              <a:rPr lang="en-US" sz="1400" dirty="0" err="1">
                <a:latin typeface="Abadi" panose="020B0604020104020204" pitchFamily="34" charset="0"/>
              </a:rPr>
              <a:t>iaitu</a:t>
            </a:r>
            <a:r>
              <a:rPr lang="en-US" sz="1400" dirty="0">
                <a:latin typeface="Abadi" panose="020B0604020104020204" pitchFamily="34" charset="0"/>
              </a:rPr>
              <a:t> </a:t>
            </a:r>
            <a:r>
              <a:rPr lang="en-US" sz="1400" dirty="0" err="1">
                <a:latin typeface="Abadi" panose="020B0604020104020204" pitchFamily="34" charset="0"/>
              </a:rPr>
              <a:t>tanah</a:t>
            </a:r>
            <a:r>
              <a:rPr lang="en-US" sz="1400" dirty="0">
                <a:latin typeface="Abadi" panose="020B0604020104020204" pitchFamily="34" charset="0"/>
              </a:rPr>
              <a:t>, </a:t>
            </a:r>
            <a:r>
              <a:rPr lang="en-US" sz="1400" dirty="0" err="1">
                <a:latin typeface="Abadi" panose="020B0604020104020204" pitchFamily="34" charset="0"/>
              </a:rPr>
              <a:t>infrastruktur</a:t>
            </a:r>
            <a:r>
              <a:rPr lang="en-US" sz="1400" dirty="0">
                <a:latin typeface="Abadi" panose="020B0604020104020204" pitchFamily="34" charset="0"/>
              </a:rPr>
              <a:t> dan </a:t>
            </a:r>
            <a:r>
              <a:rPr lang="en-US" sz="1400" dirty="0" err="1">
                <a:latin typeface="Abadi" panose="020B0604020104020204" pitchFamily="34" charset="0"/>
              </a:rPr>
              <a:t>bangunan</a:t>
            </a:r>
            <a:r>
              <a:rPr lang="en-US" sz="1400" dirty="0">
                <a:latin typeface="Abadi" panose="020B0604020104020204" pitchFamily="34" charset="0"/>
              </a:rPr>
              <a:t>. </a:t>
            </a:r>
            <a:endParaRPr lang="en-MY" sz="1400" dirty="0">
              <a:latin typeface="Abadi" panose="020B0604020104020204" pitchFamily="34" charset="0"/>
            </a:endParaRPr>
          </a:p>
        </p:txBody>
      </p:sp>
      <p:sp>
        <p:nvSpPr>
          <p:cNvPr id="2129" name="Shape 2129"/>
          <p:cNvSpPr/>
          <p:nvPr/>
        </p:nvSpPr>
        <p:spPr>
          <a:xfrm rot="18900000">
            <a:off x="3736535" y="2899303"/>
            <a:ext cx="407318" cy="753827"/>
          </a:xfrm>
          <a:custGeom>
            <a:avLst/>
            <a:gdLst/>
            <a:ahLst/>
            <a:cxnLst>
              <a:cxn ang="0">
                <a:pos x="wd2" y="hd2"/>
              </a:cxn>
              <a:cxn ang="5400000">
                <a:pos x="wd2" y="hd2"/>
              </a:cxn>
              <a:cxn ang="10800000">
                <a:pos x="wd2" y="hd2"/>
              </a:cxn>
              <a:cxn ang="16200000">
                <a:pos x="wd2" y="hd2"/>
              </a:cxn>
            </a:cxnLst>
            <a:rect l="0" t="0" r="r" b="b"/>
            <a:pathLst>
              <a:path w="20748" h="21445" extrusionOk="0">
                <a:moveTo>
                  <a:pt x="286" y="13308"/>
                </a:moveTo>
                <a:lnTo>
                  <a:pt x="9079" y="20978"/>
                </a:lnTo>
                <a:cubicBezTo>
                  <a:pt x="9792" y="21600"/>
                  <a:pt x="10957" y="21600"/>
                  <a:pt x="11669" y="20978"/>
                </a:cubicBezTo>
                <a:lnTo>
                  <a:pt x="20463" y="13308"/>
                </a:lnTo>
                <a:cubicBezTo>
                  <a:pt x="21174" y="12687"/>
                  <a:pt x="20510" y="12178"/>
                  <a:pt x="18985" y="12178"/>
                </a:cubicBezTo>
                <a:lnTo>
                  <a:pt x="18136" y="12178"/>
                </a:lnTo>
                <a:lnTo>
                  <a:pt x="18136" y="0"/>
                </a:lnTo>
                <a:lnTo>
                  <a:pt x="2612" y="0"/>
                </a:lnTo>
                <a:lnTo>
                  <a:pt x="2612" y="12178"/>
                </a:lnTo>
                <a:lnTo>
                  <a:pt x="1763" y="12178"/>
                </a:lnTo>
                <a:cubicBezTo>
                  <a:pt x="238" y="12178"/>
                  <a:pt x="-426" y="12687"/>
                  <a:pt x="286" y="13308"/>
                </a:cubicBezTo>
                <a:close/>
              </a:path>
            </a:pathLst>
          </a:custGeom>
          <a:solidFill>
            <a:srgbClr val="10B899"/>
          </a:solidFill>
          <a:ln w="12700">
            <a:miter lim="400000"/>
          </a:ln>
        </p:spPr>
        <p:txBody>
          <a:bodyPr lIns="14288" tIns="14288" rIns="14288" bIns="14288" anchor="ctr"/>
          <a:lstStyle/>
          <a:p>
            <a:pPr algn="ctr">
              <a:defRPr sz="3200" cap="none">
                <a:solidFill>
                  <a:srgbClr val="FFFFFF"/>
                </a:solidFill>
                <a:latin typeface="+mn-lt"/>
                <a:ea typeface="+mn-ea"/>
                <a:cs typeface="+mn-cs"/>
                <a:sym typeface="Helvetica Light"/>
              </a:defRPr>
            </a:pPr>
            <a:endParaRPr sz="1200"/>
          </a:p>
        </p:txBody>
      </p:sp>
      <p:sp>
        <p:nvSpPr>
          <p:cNvPr id="2130" name="Shape 2130"/>
          <p:cNvSpPr/>
          <p:nvPr/>
        </p:nvSpPr>
        <p:spPr>
          <a:xfrm rot="18900000">
            <a:off x="3207490" y="2868673"/>
            <a:ext cx="821892" cy="170098"/>
          </a:xfrm>
          <a:custGeom>
            <a:avLst/>
            <a:gdLst/>
            <a:ahLst/>
            <a:cxnLst>
              <a:cxn ang="0">
                <a:pos x="wd2" y="hd2"/>
              </a:cxn>
              <a:cxn ang="5400000">
                <a:pos x="wd2" y="hd2"/>
              </a:cxn>
              <a:cxn ang="10800000">
                <a:pos x="wd2" y="hd2"/>
              </a:cxn>
              <a:cxn ang="16200000">
                <a:pos x="wd2" y="hd2"/>
              </a:cxn>
            </a:cxnLst>
            <a:rect l="0" t="0" r="r" b="b"/>
            <a:pathLst>
              <a:path w="21600" h="21600" extrusionOk="0">
                <a:moveTo>
                  <a:pt x="14760" y="21600"/>
                </a:moveTo>
                <a:lnTo>
                  <a:pt x="21600" y="0"/>
                </a:lnTo>
                <a:lnTo>
                  <a:pt x="0" y="0"/>
                </a:lnTo>
                <a:lnTo>
                  <a:pt x="6764" y="21600"/>
                </a:lnTo>
                <a:cubicBezTo>
                  <a:pt x="6764" y="21600"/>
                  <a:pt x="14760" y="21600"/>
                  <a:pt x="14760" y="21600"/>
                </a:cubicBezTo>
                <a:close/>
              </a:path>
            </a:pathLst>
          </a:custGeom>
          <a:solidFill>
            <a:srgbClr val="DCDEE0"/>
          </a:solidFill>
          <a:ln w="12700">
            <a:miter lim="400000"/>
          </a:ln>
        </p:spPr>
        <p:txBody>
          <a:bodyPr lIns="14288" tIns="14288" rIns="14288" bIns="14288" anchor="ctr"/>
          <a:lstStyle/>
          <a:p>
            <a:pPr algn="ctr">
              <a:defRPr sz="8000">
                <a:solidFill>
                  <a:srgbClr val="A6AAA9"/>
                </a:solidFill>
                <a:latin typeface="Open Sans"/>
                <a:ea typeface="Open Sans"/>
                <a:cs typeface="Open Sans"/>
                <a:sym typeface="Open Sans"/>
              </a:defRPr>
            </a:pPr>
            <a:endParaRPr sz="3000"/>
          </a:p>
        </p:txBody>
      </p:sp>
      <p:sp>
        <p:nvSpPr>
          <p:cNvPr id="2131" name="Shape 2131"/>
          <p:cNvSpPr/>
          <p:nvPr/>
        </p:nvSpPr>
        <p:spPr>
          <a:xfrm>
            <a:off x="1664235" y="2709634"/>
            <a:ext cx="1123454" cy="34468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lstStyle>
            <a:lvl1pPr>
              <a:lnSpc>
                <a:spcPct val="80000"/>
              </a:lnSpc>
              <a:defRPr sz="4000">
                <a:solidFill>
                  <a:srgbClr val="FFFFFF"/>
                </a:solidFill>
              </a:defRPr>
            </a:lvl1pPr>
          </a:lstStyle>
          <a:p>
            <a:r>
              <a:rPr lang="en-US" sz="1500" b="1" dirty="0"/>
              <a:t>ASET TAK ALIH</a:t>
            </a:r>
            <a:endParaRPr sz="1500" b="1" dirty="0"/>
          </a:p>
        </p:txBody>
      </p:sp>
      <p:sp>
        <p:nvSpPr>
          <p:cNvPr id="2132" name="Shape 2132"/>
          <p:cNvSpPr/>
          <p:nvPr/>
        </p:nvSpPr>
        <p:spPr>
          <a:xfrm rot="18900000">
            <a:off x="3566327" y="4333671"/>
            <a:ext cx="753827" cy="407320"/>
          </a:xfrm>
          <a:custGeom>
            <a:avLst/>
            <a:gdLst/>
            <a:ahLst/>
            <a:cxnLst>
              <a:cxn ang="0">
                <a:pos x="wd2" y="hd2"/>
              </a:cxn>
              <a:cxn ang="5400000">
                <a:pos x="wd2" y="hd2"/>
              </a:cxn>
              <a:cxn ang="10800000">
                <a:pos x="wd2" y="hd2"/>
              </a:cxn>
              <a:cxn ang="16200000">
                <a:pos x="wd2" y="hd2"/>
              </a:cxn>
            </a:cxnLst>
            <a:rect l="0" t="0" r="r" b="b"/>
            <a:pathLst>
              <a:path w="21445" h="20748" extrusionOk="0">
                <a:moveTo>
                  <a:pt x="13308" y="20462"/>
                </a:moveTo>
                <a:lnTo>
                  <a:pt x="20979" y="11669"/>
                </a:lnTo>
                <a:cubicBezTo>
                  <a:pt x="21600" y="10957"/>
                  <a:pt x="21600" y="9791"/>
                  <a:pt x="20979" y="9079"/>
                </a:cubicBezTo>
                <a:lnTo>
                  <a:pt x="13308" y="286"/>
                </a:lnTo>
                <a:cubicBezTo>
                  <a:pt x="12687" y="-426"/>
                  <a:pt x="12178" y="239"/>
                  <a:pt x="12178" y="1763"/>
                </a:cubicBezTo>
                <a:lnTo>
                  <a:pt x="12178" y="2612"/>
                </a:lnTo>
                <a:lnTo>
                  <a:pt x="0" y="2612"/>
                </a:lnTo>
                <a:lnTo>
                  <a:pt x="0" y="18136"/>
                </a:lnTo>
                <a:lnTo>
                  <a:pt x="12178" y="18136"/>
                </a:lnTo>
                <a:lnTo>
                  <a:pt x="12178" y="18985"/>
                </a:lnTo>
                <a:cubicBezTo>
                  <a:pt x="12178" y="20510"/>
                  <a:pt x="12687" y="21174"/>
                  <a:pt x="13308" y="20462"/>
                </a:cubicBezTo>
                <a:close/>
              </a:path>
            </a:pathLst>
          </a:custGeom>
          <a:solidFill>
            <a:srgbClr val="DC4133"/>
          </a:solidFill>
          <a:ln w="12700">
            <a:miter lim="400000"/>
          </a:ln>
        </p:spPr>
        <p:txBody>
          <a:bodyPr lIns="14288" tIns="14288" rIns="14288" bIns="14288" anchor="ctr"/>
          <a:lstStyle/>
          <a:p>
            <a:pPr algn="ctr">
              <a:defRPr sz="3200" cap="none">
                <a:solidFill>
                  <a:srgbClr val="FFFFFF"/>
                </a:solidFill>
                <a:latin typeface="+mn-lt"/>
                <a:ea typeface="+mn-ea"/>
                <a:cs typeface="+mn-cs"/>
                <a:sym typeface="Helvetica Light"/>
              </a:defRPr>
            </a:pPr>
            <a:endParaRPr sz="1200"/>
          </a:p>
        </p:txBody>
      </p:sp>
      <p:sp>
        <p:nvSpPr>
          <p:cNvPr id="2133" name="Shape 2133"/>
          <p:cNvSpPr/>
          <p:nvPr/>
        </p:nvSpPr>
        <p:spPr>
          <a:xfrm rot="18900000">
            <a:off x="3533390" y="4445830"/>
            <a:ext cx="170098" cy="821901"/>
          </a:xfrm>
          <a:custGeom>
            <a:avLst/>
            <a:gdLst/>
            <a:ahLst/>
            <a:cxnLst>
              <a:cxn ang="0">
                <a:pos x="wd2" y="hd2"/>
              </a:cxn>
              <a:cxn ang="5400000">
                <a:pos x="wd2" y="hd2"/>
              </a:cxn>
              <a:cxn ang="10800000">
                <a:pos x="wd2" y="hd2"/>
              </a:cxn>
              <a:cxn ang="16200000">
                <a:pos x="wd2" y="hd2"/>
              </a:cxn>
            </a:cxnLst>
            <a:rect l="0" t="0" r="r" b="b"/>
            <a:pathLst>
              <a:path w="21600" h="21600" extrusionOk="0">
                <a:moveTo>
                  <a:pt x="21600" y="6840"/>
                </a:moveTo>
                <a:lnTo>
                  <a:pt x="0" y="0"/>
                </a:lnTo>
                <a:lnTo>
                  <a:pt x="0" y="21600"/>
                </a:lnTo>
                <a:lnTo>
                  <a:pt x="21600" y="14836"/>
                </a:lnTo>
                <a:cubicBezTo>
                  <a:pt x="21600" y="14836"/>
                  <a:pt x="21600" y="6840"/>
                  <a:pt x="21600" y="6840"/>
                </a:cubicBezTo>
                <a:close/>
              </a:path>
            </a:pathLst>
          </a:custGeom>
          <a:solidFill>
            <a:srgbClr val="DCDEE0"/>
          </a:solidFill>
          <a:ln w="12700">
            <a:miter lim="400000"/>
          </a:ln>
        </p:spPr>
        <p:txBody>
          <a:bodyPr lIns="14288" tIns="14288" rIns="14288" bIns="14288" anchor="ctr"/>
          <a:lstStyle/>
          <a:p>
            <a:pPr algn="ctr">
              <a:defRPr sz="8000">
                <a:solidFill>
                  <a:srgbClr val="A6AAA9"/>
                </a:solidFill>
                <a:latin typeface="Open Sans"/>
                <a:ea typeface="Open Sans"/>
                <a:cs typeface="Open Sans"/>
                <a:sym typeface="Open Sans"/>
              </a:defRPr>
            </a:pPr>
            <a:endParaRPr sz="3000"/>
          </a:p>
        </p:txBody>
      </p:sp>
      <p:sp>
        <p:nvSpPr>
          <p:cNvPr id="2134" name="Shape 2134"/>
          <p:cNvSpPr/>
          <p:nvPr/>
        </p:nvSpPr>
        <p:spPr>
          <a:xfrm>
            <a:off x="1664234" y="4731082"/>
            <a:ext cx="1123454" cy="34468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lstStyle>
            <a:lvl1pPr>
              <a:lnSpc>
                <a:spcPct val="80000"/>
              </a:lnSpc>
              <a:defRPr sz="4000">
                <a:solidFill>
                  <a:srgbClr val="FFFFFF"/>
                </a:solidFill>
              </a:defRPr>
            </a:lvl1pPr>
          </a:lstStyle>
          <a:p>
            <a:r>
              <a:rPr lang="en-US" sz="1500" b="1" dirty="0"/>
              <a:t>ASET ALIH</a:t>
            </a:r>
            <a:endParaRPr sz="1500" b="1" dirty="0"/>
          </a:p>
        </p:txBody>
      </p:sp>
      <p:sp>
        <p:nvSpPr>
          <p:cNvPr id="2135" name="Shape 2135"/>
          <p:cNvSpPr/>
          <p:nvPr/>
        </p:nvSpPr>
        <p:spPr>
          <a:xfrm>
            <a:off x="328601" y="5329286"/>
            <a:ext cx="4637117" cy="439971"/>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lstStyle>
            <a:lvl1pPr>
              <a:defRPr sz="1800" cap="none" spc="0">
                <a:solidFill>
                  <a:srgbClr val="5E5E5E"/>
                </a:solidFill>
              </a:defRPr>
            </a:lvl1pPr>
          </a:lstStyle>
          <a:p>
            <a:r>
              <a:rPr lang="ms-MY" sz="1400" dirty="0">
                <a:latin typeface="Abadi" panose="020B0604020104020204" pitchFamily="34" charset="0"/>
              </a:rPr>
              <a:t>Aset Alih bermaksud aset yang boleh dipindahkan dari satu tempat ke satu tempat lain termasuk aset yang dibekalkan atau dipasang bersekali dengan bangunan. Aset alih terbahagi kepada dua kumpulan, iaitu harta modal dan inventori. </a:t>
            </a:r>
            <a:endParaRPr lang="en-MY" sz="1400" dirty="0">
              <a:latin typeface="Abadi" panose="020B0604020104020204" pitchFamily="34" charset="0"/>
            </a:endParaRPr>
          </a:p>
        </p:txBody>
      </p:sp>
      <p:sp>
        <p:nvSpPr>
          <p:cNvPr id="2136" name="Shape 2136"/>
          <p:cNvSpPr/>
          <p:nvPr/>
        </p:nvSpPr>
        <p:spPr>
          <a:xfrm>
            <a:off x="5759355" y="3202581"/>
            <a:ext cx="3289108" cy="96554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lstStyle>
            <a:lvl1pPr algn="r">
              <a:defRPr sz="1800" cap="none" spc="0">
                <a:solidFill>
                  <a:srgbClr val="5E5E5E"/>
                </a:solidFill>
              </a:defRPr>
            </a:lvl1pPr>
          </a:lstStyle>
          <a:p>
            <a:pPr algn="just"/>
            <a:r>
              <a:rPr lang="ms-MY" sz="1400" dirty="0">
                <a:latin typeface="Abadi" panose="020B0604020104020204" pitchFamily="34" charset="0"/>
              </a:rPr>
              <a:t>Aset Hidup bermaksud aset bernyawa iaitu tumbuhan, haiwan dan ikan. Contoh tumbuhan ialah pokok dan landskap. Contoh haiwan ialah binatang jagaan zoo, haiwan ternakan dan haiwan keperluan penyelidikan dan operasi.</a:t>
            </a:r>
            <a:endParaRPr lang="en-MY" sz="1400" dirty="0">
              <a:latin typeface="Abadi" panose="020B0604020104020204" pitchFamily="34" charset="0"/>
            </a:endParaRPr>
          </a:p>
        </p:txBody>
      </p:sp>
      <p:sp>
        <p:nvSpPr>
          <p:cNvPr id="2137" name="Shape 2137"/>
          <p:cNvSpPr/>
          <p:nvPr/>
        </p:nvSpPr>
        <p:spPr>
          <a:xfrm rot="18900000">
            <a:off x="4825738" y="3068172"/>
            <a:ext cx="753821" cy="407323"/>
          </a:xfrm>
          <a:custGeom>
            <a:avLst/>
            <a:gdLst/>
            <a:ahLst/>
            <a:cxnLst>
              <a:cxn ang="0">
                <a:pos x="wd2" y="hd2"/>
              </a:cxn>
              <a:cxn ang="5400000">
                <a:pos x="wd2" y="hd2"/>
              </a:cxn>
              <a:cxn ang="10800000">
                <a:pos x="wd2" y="hd2"/>
              </a:cxn>
              <a:cxn ang="16200000">
                <a:pos x="wd2" y="hd2"/>
              </a:cxn>
            </a:cxnLst>
            <a:rect l="0" t="0" r="r" b="b"/>
            <a:pathLst>
              <a:path w="21445" h="20747" extrusionOk="0">
                <a:moveTo>
                  <a:pt x="8137" y="286"/>
                </a:moveTo>
                <a:lnTo>
                  <a:pt x="466" y="9079"/>
                </a:lnTo>
                <a:cubicBezTo>
                  <a:pt x="-155" y="9791"/>
                  <a:pt x="-155" y="10957"/>
                  <a:pt x="466" y="11669"/>
                </a:cubicBezTo>
                <a:lnTo>
                  <a:pt x="8137" y="20461"/>
                </a:lnTo>
                <a:cubicBezTo>
                  <a:pt x="8758" y="21174"/>
                  <a:pt x="9267" y="20509"/>
                  <a:pt x="9267" y="18985"/>
                </a:cubicBezTo>
                <a:lnTo>
                  <a:pt x="9267" y="18136"/>
                </a:lnTo>
                <a:lnTo>
                  <a:pt x="21445" y="18136"/>
                </a:lnTo>
                <a:lnTo>
                  <a:pt x="21445" y="2612"/>
                </a:lnTo>
                <a:lnTo>
                  <a:pt x="9267" y="2612"/>
                </a:lnTo>
                <a:lnTo>
                  <a:pt x="9267" y="1763"/>
                </a:lnTo>
                <a:cubicBezTo>
                  <a:pt x="9267" y="239"/>
                  <a:pt x="8758" y="-426"/>
                  <a:pt x="8137" y="286"/>
                </a:cubicBezTo>
                <a:close/>
              </a:path>
            </a:pathLst>
          </a:custGeom>
          <a:solidFill>
            <a:srgbClr val="8BAA4F"/>
          </a:solidFill>
          <a:ln w="12700">
            <a:miter lim="400000"/>
          </a:ln>
        </p:spPr>
        <p:txBody>
          <a:bodyPr lIns="14288" tIns="14288" rIns="14288" bIns="14288" anchor="ctr"/>
          <a:lstStyle/>
          <a:p>
            <a:pPr algn="ctr">
              <a:defRPr sz="3200" cap="none">
                <a:solidFill>
                  <a:srgbClr val="FFFFFF"/>
                </a:solidFill>
                <a:latin typeface="+mn-lt"/>
                <a:ea typeface="+mn-ea"/>
                <a:cs typeface="+mn-cs"/>
                <a:sym typeface="Helvetica Light"/>
              </a:defRPr>
            </a:pPr>
            <a:endParaRPr sz="1200"/>
          </a:p>
        </p:txBody>
      </p:sp>
      <p:sp>
        <p:nvSpPr>
          <p:cNvPr id="2138" name="Shape 2138"/>
          <p:cNvSpPr/>
          <p:nvPr/>
        </p:nvSpPr>
        <p:spPr>
          <a:xfrm rot="18900000">
            <a:off x="5438543" y="2540675"/>
            <a:ext cx="170102" cy="821901"/>
          </a:xfrm>
          <a:custGeom>
            <a:avLst/>
            <a:gdLst/>
            <a:ahLst/>
            <a:cxnLst>
              <a:cxn ang="0">
                <a:pos x="wd2" y="hd2"/>
              </a:cxn>
              <a:cxn ang="5400000">
                <a:pos x="wd2" y="hd2"/>
              </a:cxn>
              <a:cxn ang="10800000">
                <a:pos x="wd2" y="hd2"/>
              </a:cxn>
              <a:cxn ang="16200000">
                <a:pos x="wd2" y="hd2"/>
              </a:cxn>
            </a:cxnLst>
            <a:rect l="0" t="0" r="r" b="b"/>
            <a:pathLst>
              <a:path w="21600" h="21600" extrusionOk="0">
                <a:moveTo>
                  <a:pt x="0" y="14760"/>
                </a:moveTo>
                <a:lnTo>
                  <a:pt x="21600" y="21600"/>
                </a:lnTo>
                <a:lnTo>
                  <a:pt x="21600" y="0"/>
                </a:lnTo>
                <a:lnTo>
                  <a:pt x="0" y="6764"/>
                </a:lnTo>
                <a:cubicBezTo>
                  <a:pt x="0" y="6764"/>
                  <a:pt x="0" y="14760"/>
                  <a:pt x="0" y="14760"/>
                </a:cubicBezTo>
                <a:close/>
              </a:path>
            </a:pathLst>
          </a:custGeom>
          <a:solidFill>
            <a:srgbClr val="DCDEE0"/>
          </a:solidFill>
          <a:ln w="12700">
            <a:miter lim="400000"/>
          </a:ln>
        </p:spPr>
        <p:txBody>
          <a:bodyPr lIns="14288" tIns="14288" rIns="14288" bIns="14288" anchor="ctr"/>
          <a:lstStyle/>
          <a:p>
            <a:pPr algn="ctr">
              <a:defRPr sz="8000">
                <a:solidFill>
                  <a:srgbClr val="A6AAA9"/>
                </a:solidFill>
                <a:latin typeface="Open Sans"/>
                <a:ea typeface="Open Sans"/>
                <a:cs typeface="Open Sans"/>
                <a:sym typeface="Open Sans"/>
              </a:defRPr>
            </a:pPr>
            <a:endParaRPr sz="3000"/>
          </a:p>
        </p:txBody>
      </p:sp>
      <p:sp>
        <p:nvSpPr>
          <p:cNvPr id="2139" name="Shape 2139"/>
          <p:cNvSpPr/>
          <p:nvPr/>
        </p:nvSpPr>
        <p:spPr>
          <a:xfrm>
            <a:off x="7906126" y="2801628"/>
            <a:ext cx="241846" cy="160701"/>
          </a:xfrm>
          <a:custGeom>
            <a:avLst/>
            <a:gdLst/>
            <a:ahLst/>
            <a:cxnLst>
              <a:cxn ang="0">
                <a:pos x="wd2" y="hd2"/>
              </a:cxn>
              <a:cxn ang="5400000">
                <a:pos x="wd2" y="hd2"/>
              </a:cxn>
              <a:cxn ang="10800000">
                <a:pos x="wd2" y="hd2"/>
              </a:cxn>
              <a:cxn ang="16200000">
                <a:pos x="wd2" y="hd2"/>
              </a:cxn>
            </a:cxnLst>
            <a:rect l="0" t="0" r="r" b="b"/>
            <a:pathLst>
              <a:path w="21600" h="21124" extrusionOk="0">
                <a:moveTo>
                  <a:pt x="18596" y="5942"/>
                </a:moveTo>
                <a:cubicBezTo>
                  <a:pt x="18295" y="7132"/>
                  <a:pt x="17976" y="8348"/>
                  <a:pt x="17696" y="9399"/>
                </a:cubicBezTo>
                <a:cubicBezTo>
                  <a:pt x="18794" y="11734"/>
                  <a:pt x="19440" y="14666"/>
                  <a:pt x="19440" y="17887"/>
                </a:cubicBezTo>
                <a:cubicBezTo>
                  <a:pt x="19440" y="18391"/>
                  <a:pt x="19426" y="18896"/>
                  <a:pt x="19394" y="19390"/>
                </a:cubicBezTo>
                <a:cubicBezTo>
                  <a:pt x="19341" y="20265"/>
                  <a:pt x="19778" y="21038"/>
                  <a:pt x="20372" y="21116"/>
                </a:cubicBezTo>
                <a:cubicBezTo>
                  <a:pt x="20405" y="21122"/>
                  <a:pt x="20439" y="21124"/>
                  <a:pt x="20471" y="21124"/>
                </a:cubicBezTo>
                <a:cubicBezTo>
                  <a:pt x="21024" y="21124"/>
                  <a:pt x="21495" y="20502"/>
                  <a:pt x="21545" y="19677"/>
                </a:cubicBezTo>
                <a:cubicBezTo>
                  <a:pt x="21582" y="19089"/>
                  <a:pt x="21600" y="18486"/>
                  <a:pt x="21600" y="17887"/>
                </a:cubicBezTo>
                <a:cubicBezTo>
                  <a:pt x="21600" y="13196"/>
                  <a:pt x="20463" y="9004"/>
                  <a:pt x="18596" y="5942"/>
                </a:cubicBezTo>
                <a:close/>
                <a:moveTo>
                  <a:pt x="10801" y="3957"/>
                </a:moveTo>
                <a:cubicBezTo>
                  <a:pt x="11273" y="3957"/>
                  <a:pt x="11734" y="4016"/>
                  <a:pt x="12183" y="4127"/>
                </a:cubicBezTo>
                <a:cubicBezTo>
                  <a:pt x="12656" y="3256"/>
                  <a:pt x="13186" y="2296"/>
                  <a:pt x="13702" y="1383"/>
                </a:cubicBezTo>
                <a:cubicBezTo>
                  <a:pt x="12781" y="990"/>
                  <a:pt x="11810" y="778"/>
                  <a:pt x="10801" y="778"/>
                </a:cubicBezTo>
                <a:cubicBezTo>
                  <a:pt x="4744" y="778"/>
                  <a:pt x="0" y="8292"/>
                  <a:pt x="0" y="17887"/>
                </a:cubicBezTo>
                <a:cubicBezTo>
                  <a:pt x="0" y="18477"/>
                  <a:pt x="18" y="19068"/>
                  <a:pt x="53" y="19643"/>
                </a:cubicBezTo>
                <a:cubicBezTo>
                  <a:pt x="105" y="20519"/>
                  <a:pt x="636" y="21162"/>
                  <a:pt x="1225" y="21086"/>
                </a:cubicBezTo>
                <a:cubicBezTo>
                  <a:pt x="1818" y="21007"/>
                  <a:pt x="2258" y="20236"/>
                  <a:pt x="2204" y="19361"/>
                </a:cubicBezTo>
                <a:cubicBezTo>
                  <a:pt x="2174" y="18879"/>
                  <a:pt x="2160" y="18383"/>
                  <a:pt x="2160" y="17887"/>
                </a:cubicBezTo>
                <a:cubicBezTo>
                  <a:pt x="2160" y="10076"/>
                  <a:pt x="5955" y="3957"/>
                  <a:pt x="10801" y="3957"/>
                </a:cubicBezTo>
                <a:close/>
                <a:moveTo>
                  <a:pt x="8778" y="16036"/>
                </a:moveTo>
                <a:cubicBezTo>
                  <a:pt x="8032" y="17937"/>
                  <a:pt x="8535" y="19501"/>
                  <a:pt x="9569" y="20379"/>
                </a:cubicBezTo>
                <a:cubicBezTo>
                  <a:pt x="10602" y="21258"/>
                  <a:pt x="11773" y="21116"/>
                  <a:pt x="12519" y="19216"/>
                </a:cubicBezTo>
                <a:cubicBezTo>
                  <a:pt x="13265" y="17315"/>
                  <a:pt x="17970" y="355"/>
                  <a:pt x="17561" y="6"/>
                </a:cubicBezTo>
                <a:cubicBezTo>
                  <a:pt x="17151" y="-342"/>
                  <a:pt x="9524" y="14136"/>
                  <a:pt x="8778" y="16036"/>
                </a:cubicBezTo>
                <a:close/>
              </a:path>
            </a:pathLst>
          </a:custGeom>
          <a:solidFill>
            <a:srgbClr val="FFFFFF"/>
          </a:solidFill>
          <a:ln w="12700">
            <a:miter lim="400000"/>
          </a:ln>
        </p:spPr>
        <p:txBody>
          <a:bodyPr lIns="14288" tIns="14288" rIns="14288" bIns="14288" anchor="ctr"/>
          <a:lstStyle/>
          <a:p>
            <a:pPr algn="ctr">
              <a:defRPr sz="8000" cap="none">
                <a:solidFill>
                  <a:srgbClr val="53585F"/>
                </a:solidFill>
                <a:latin typeface="Open Sans"/>
                <a:ea typeface="Open Sans"/>
                <a:cs typeface="Open Sans"/>
                <a:sym typeface="Open Sans"/>
              </a:defRPr>
            </a:pPr>
            <a:endParaRPr sz="3000"/>
          </a:p>
        </p:txBody>
      </p:sp>
      <p:sp>
        <p:nvSpPr>
          <p:cNvPr id="2140" name="Shape 2140"/>
          <p:cNvSpPr/>
          <p:nvPr/>
        </p:nvSpPr>
        <p:spPr>
          <a:xfrm>
            <a:off x="6106906" y="2709634"/>
            <a:ext cx="1420149" cy="34468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lstStyle>
            <a:lvl1pPr algn="r">
              <a:lnSpc>
                <a:spcPct val="80000"/>
              </a:lnSpc>
              <a:defRPr sz="4000">
                <a:solidFill>
                  <a:srgbClr val="FFFFFF"/>
                </a:solidFill>
              </a:defRPr>
            </a:lvl1pPr>
          </a:lstStyle>
          <a:p>
            <a:r>
              <a:rPr lang="en-US" sz="1500" b="1" dirty="0"/>
              <a:t>ASET HIDUP</a:t>
            </a:r>
            <a:endParaRPr sz="1500" b="1" dirty="0"/>
          </a:p>
        </p:txBody>
      </p:sp>
      <p:sp>
        <p:nvSpPr>
          <p:cNvPr id="2141" name="Shape 2141"/>
          <p:cNvSpPr/>
          <p:nvPr/>
        </p:nvSpPr>
        <p:spPr>
          <a:xfrm>
            <a:off x="5172867" y="5272249"/>
            <a:ext cx="3875595" cy="701447"/>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lstStyle>
            <a:lvl1pPr algn="r">
              <a:defRPr sz="1800" cap="none" spc="0">
                <a:solidFill>
                  <a:srgbClr val="5E5E5E"/>
                </a:solidFill>
              </a:defRPr>
            </a:lvl1pPr>
          </a:lstStyle>
          <a:p>
            <a:pPr lvl="0" algn="just"/>
            <a:r>
              <a:rPr lang="ms-MY" sz="1400" dirty="0">
                <a:latin typeface="Abadi" panose="020B0604020104020204" pitchFamily="34" charset="0"/>
              </a:rPr>
              <a:t>Aset Tak Ketara ialah aset bukan kewangan yang dapat dikenal pasti tanpa kewujudan secara fizikal. Aset Tak Ketara meliputi pelbagai kategori seperti paten, cap dagangan, petunjuk geografi, rekabentuk perindustrian, hak cipta dan sebagainya.</a:t>
            </a:r>
            <a:endParaRPr lang="en-MY" sz="1400" dirty="0">
              <a:latin typeface="Abadi" panose="020B0604020104020204" pitchFamily="34" charset="0"/>
            </a:endParaRPr>
          </a:p>
        </p:txBody>
      </p:sp>
      <p:sp>
        <p:nvSpPr>
          <p:cNvPr id="2142" name="Shape 2142"/>
          <p:cNvSpPr/>
          <p:nvPr/>
        </p:nvSpPr>
        <p:spPr>
          <a:xfrm rot="18900000">
            <a:off x="5002037" y="4158711"/>
            <a:ext cx="407317" cy="753831"/>
          </a:xfrm>
          <a:custGeom>
            <a:avLst/>
            <a:gdLst/>
            <a:ahLst/>
            <a:cxnLst>
              <a:cxn ang="0">
                <a:pos x="wd2" y="hd2"/>
              </a:cxn>
              <a:cxn ang="5400000">
                <a:pos x="wd2" y="hd2"/>
              </a:cxn>
              <a:cxn ang="10800000">
                <a:pos x="wd2" y="hd2"/>
              </a:cxn>
              <a:cxn ang="16200000">
                <a:pos x="wd2" y="hd2"/>
              </a:cxn>
            </a:cxnLst>
            <a:rect l="0" t="0" r="r" b="b"/>
            <a:pathLst>
              <a:path w="20747" h="21445" extrusionOk="0">
                <a:moveTo>
                  <a:pt x="20462" y="8137"/>
                </a:moveTo>
                <a:lnTo>
                  <a:pt x="11670" y="466"/>
                </a:lnTo>
                <a:cubicBezTo>
                  <a:pt x="10957" y="-155"/>
                  <a:pt x="9791" y="-155"/>
                  <a:pt x="9079" y="466"/>
                </a:cubicBezTo>
                <a:lnTo>
                  <a:pt x="286" y="8137"/>
                </a:lnTo>
                <a:cubicBezTo>
                  <a:pt x="-426" y="8759"/>
                  <a:pt x="239" y="9267"/>
                  <a:pt x="1763" y="9267"/>
                </a:cubicBezTo>
                <a:lnTo>
                  <a:pt x="2612" y="9267"/>
                </a:lnTo>
                <a:lnTo>
                  <a:pt x="2612" y="21445"/>
                </a:lnTo>
                <a:lnTo>
                  <a:pt x="18136" y="21445"/>
                </a:lnTo>
                <a:lnTo>
                  <a:pt x="18136" y="9267"/>
                </a:lnTo>
                <a:lnTo>
                  <a:pt x="18985" y="9267"/>
                </a:lnTo>
                <a:cubicBezTo>
                  <a:pt x="20510" y="9267"/>
                  <a:pt x="21174" y="8759"/>
                  <a:pt x="20462" y="8137"/>
                </a:cubicBezTo>
                <a:close/>
              </a:path>
            </a:pathLst>
          </a:custGeom>
          <a:solidFill>
            <a:srgbClr val="516681"/>
          </a:solidFill>
          <a:ln w="12700">
            <a:miter lim="400000"/>
          </a:ln>
        </p:spPr>
        <p:txBody>
          <a:bodyPr lIns="14288" tIns="14288" rIns="14288" bIns="14288" anchor="ctr"/>
          <a:lstStyle/>
          <a:p>
            <a:pPr algn="ctr">
              <a:defRPr sz="3200" cap="none">
                <a:solidFill>
                  <a:srgbClr val="FFFFFF"/>
                </a:solidFill>
                <a:latin typeface="+mn-lt"/>
                <a:ea typeface="+mn-ea"/>
                <a:cs typeface="+mn-cs"/>
                <a:sym typeface="Helvetica Light"/>
              </a:defRPr>
            </a:pPr>
            <a:endParaRPr sz="1200"/>
          </a:p>
        </p:txBody>
      </p:sp>
      <p:sp>
        <p:nvSpPr>
          <p:cNvPr id="2143" name="Shape 2143"/>
          <p:cNvSpPr/>
          <p:nvPr/>
        </p:nvSpPr>
        <p:spPr>
          <a:xfrm rot="18900000">
            <a:off x="5112645" y="4773827"/>
            <a:ext cx="821893" cy="170102"/>
          </a:xfrm>
          <a:custGeom>
            <a:avLst/>
            <a:gdLst/>
            <a:ahLst/>
            <a:cxnLst>
              <a:cxn ang="0">
                <a:pos x="wd2" y="hd2"/>
              </a:cxn>
              <a:cxn ang="5400000">
                <a:pos x="wd2" y="hd2"/>
              </a:cxn>
              <a:cxn ang="10800000">
                <a:pos x="wd2" y="hd2"/>
              </a:cxn>
              <a:cxn ang="16200000">
                <a:pos x="wd2" y="hd2"/>
              </a:cxn>
            </a:cxnLst>
            <a:rect l="0" t="0" r="r" b="b"/>
            <a:pathLst>
              <a:path w="21600" h="21600" extrusionOk="0">
                <a:moveTo>
                  <a:pt x="6841" y="0"/>
                </a:moveTo>
                <a:lnTo>
                  <a:pt x="0" y="21600"/>
                </a:lnTo>
                <a:lnTo>
                  <a:pt x="21600" y="21600"/>
                </a:lnTo>
                <a:lnTo>
                  <a:pt x="14837" y="0"/>
                </a:lnTo>
                <a:cubicBezTo>
                  <a:pt x="14837" y="0"/>
                  <a:pt x="6841" y="0"/>
                  <a:pt x="6841" y="0"/>
                </a:cubicBezTo>
                <a:close/>
              </a:path>
            </a:pathLst>
          </a:custGeom>
          <a:solidFill>
            <a:srgbClr val="DCDEE0"/>
          </a:solidFill>
          <a:ln w="12700">
            <a:miter lim="400000"/>
          </a:ln>
        </p:spPr>
        <p:txBody>
          <a:bodyPr lIns="14288" tIns="14288" rIns="14288" bIns="14288" anchor="ctr"/>
          <a:lstStyle/>
          <a:p>
            <a:pPr algn="ctr">
              <a:defRPr sz="8000">
                <a:solidFill>
                  <a:srgbClr val="A6AAA9"/>
                </a:solidFill>
                <a:latin typeface="Open Sans"/>
                <a:ea typeface="Open Sans"/>
                <a:cs typeface="Open Sans"/>
                <a:sym typeface="Open Sans"/>
              </a:defRPr>
            </a:pPr>
            <a:endParaRPr sz="3000"/>
          </a:p>
        </p:txBody>
      </p:sp>
      <p:sp>
        <p:nvSpPr>
          <p:cNvPr id="2144" name="Shape 2144"/>
          <p:cNvSpPr/>
          <p:nvPr/>
        </p:nvSpPr>
        <p:spPr>
          <a:xfrm>
            <a:off x="5613176" y="4729249"/>
            <a:ext cx="1913880" cy="34468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lstStyle>
            <a:lvl1pPr algn="r">
              <a:lnSpc>
                <a:spcPct val="80000"/>
              </a:lnSpc>
              <a:defRPr sz="4000">
                <a:solidFill>
                  <a:srgbClr val="FFFFFF"/>
                </a:solidFill>
              </a:defRPr>
            </a:lvl1pPr>
          </a:lstStyle>
          <a:p>
            <a:r>
              <a:rPr lang="en-US" sz="1500" b="1" dirty="0"/>
              <a:t>ASET TAK KETARA</a:t>
            </a:r>
            <a:endParaRPr sz="1500" b="1" dirty="0"/>
          </a:p>
        </p:txBody>
      </p:sp>
      <p:sp>
        <p:nvSpPr>
          <p:cNvPr id="2145" name="Shape 2145"/>
          <p:cNvSpPr/>
          <p:nvPr/>
        </p:nvSpPr>
        <p:spPr>
          <a:xfrm>
            <a:off x="7906103" y="4784351"/>
            <a:ext cx="241846" cy="234554"/>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0569" y="0"/>
                  <a:pt x="10373" y="77"/>
                  <a:pt x="10208" y="247"/>
                </a:cubicBezTo>
                <a:cubicBezTo>
                  <a:pt x="10044" y="417"/>
                  <a:pt x="9956" y="618"/>
                  <a:pt x="9956" y="850"/>
                </a:cubicBezTo>
                <a:lnTo>
                  <a:pt x="9956" y="2165"/>
                </a:lnTo>
                <a:cubicBezTo>
                  <a:pt x="10320" y="2148"/>
                  <a:pt x="10603" y="2138"/>
                  <a:pt x="10793" y="2138"/>
                </a:cubicBezTo>
                <a:cubicBezTo>
                  <a:pt x="10984" y="2138"/>
                  <a:pt x="11254" y="2148"/>
                  <a:pt x="11617" y="2165"/>
                </a:cubicBezTo>
                <a:lnTo>
                  <a:pt x="11617" y="850"/>
                </a:lnTo>
                <a:cubicBezTo>
                  <a:pt x="11617" y="618"/>
                  <a:pt x="11542" y="416"/>
                  <a:pt x="11378" y="247"/>
                </a:cubicBezTo>
                <a:cubicBezTo>
                  <a:pt x="11214" y="77"/>
                  <a:pt x="11018" y="0"/>
                  <a:pt x="10793" y="0"/>
                </a:cubicBezTo>
                <a:close/>
                <a:moveTo>
                  <a:pt x="10807" y="2673"/>
                </a:moveTo>
                <a:cubicBezTo>
                  <a:pt x="9162" y="2673"/>
                  <a:pt x="7603" y="2971"/>
                  <a:pt x="6128" y="3577"/>
                </a:cubicBezTo>
                <a:cubicBezTo>
                  <a:pt x="4653" y="4184"/>
                  <a:pt x="3363" y="5100"/>
                  <a:pt x="2260" y="6318"/>
                </a:cubicBezTo>
                <a:cubicBezTo>
                  <a:pt x="1157" y="7535"/>
                  <a:pt x="402" y="8962"/>
                  <a:pt x="13" y="10594"/>
                </a:cubicBezTo>
                <a:cubicBezTo>
                  <a:pt x="5" y="10612"/>
                  <a:pt x="0" y="10632"/>
                  <a:pt x="0" y="10677"/>
                </a:cubicBezTo>
                <a:cubicBezTo>
                  <a:pt x="0" y="10792"/>
                  <a:pt x="51" y="10893"/>
                  <a:pt x="133" y="10978"/>
                </a:cubicBezTo>
                <a:cubicBezTo>
                  <a:pt x="215" y="11063"/>
                  <a:pt x="313" y="11115"/>
                  <a:pt x="425" y="11115"/>
                </a:cubicBezTo>
                <a:cubicBezTo>
                  <a:pt x="520" y="11115"/>
                  <a:pt x="613" y="11067"/>
                  <a:pt x="718" y="10978"/>
                </a:cubicBezTo>
                <a:cubicBezTo>
                  <a:pt x="1142" y="10568"/>
                  <a:pt x="1547" y="10251"/>
                  <a:pt x="1927" y="10046"/>
                </a:cubicBezTo>
                <a:cubicBezTo>
                  <a:pt x="2308" y="9842"/>
                  <a:pt x="2742" y="9745"/>
                  <a:pt x="3243" y="9745"/>
                </a:cubicBezTo>
                <a:cubicBezTo>
                  <a:pt x="3832" y="9745"/>
                  <a:pt x="4386" y="9908"/>
                  <a:pt x="4905" y="10238"/>
                </a:cubicBezTo>
                <a:cubicBezTo>
                  <a:pt x="5424" y="10568"/>
                  <a:pt x="5875" y="11005"/>
                  <a:pt x="6247" y="11540"/>
                </a:cubicBezTo>
                <a:cubicBezTo>
                  <a:pt x="6308" y="11630"/>
                  <a:pt x="6382" y="11750"/>
                  <a:pt x="6473" y="11910"/>
                </a:cubicBezTo>
                <a:cubicBezTo>
                  <a:pt x="6564" y="12071"/>
                  <a:pt x="6625" y="12185"/>
                  <a:pt x="6659" y="12239"/>
                </a:cubicBezTo>
                <a:cubicBezTo>
                  <a:pt x="6754" y="12391"/>
                  <a:pt x="6885" y="12458"/>
                  <a:pt x="7032" y="12458"/>
                </a:cubicBezTo>
                <a:cubicBezTo>
                  <a:pt x="7187" y="12458"/>
                  <a:pt x="7309" y="12391"/>
                  <a:pt x="7404" y="12239"/>
                </a:cubicBezTo>
                <a:cubicBezTo>
                  <a:pt x="7439" y="12186"/>
                  <a:pt x="7499" y="12071"/>
                  <a:pt x="7590" y="11910"/>
                </a:cubicBezTo>
                <a:cubicBezTo>
                  <a:pt x="7681" y="11750"/>
                  <a:pt x="7755" y="11630"/>
                  <a:pt x="7816" y="11540"/>
                </a:cubicBezTo>
                <a:cubicBezTo>
                  <a:pt x="8188" y="11005"/>
                  <a:pt x="8630" y="10568"/>
                  <a:pt x="9145" y="10238"/>
                </a:cubicBezTo>
                <a:cubicBezTo>
                  <a:pt x="9660" y="9908"/>
                  <a:pt x="10218" y="9745"/>
                  <a:pt x="10807" y="9745"/>
                </a:cubicBezTo>
                <a:cubicBezTo>
                  <a:pt x="11395" y="9745"/>
                  <a:pt x="11940" y="9908"/>
                  <a:pt x="12455" y="10238"/>
                </a:cubicBezTo>
                <a:cubicBezTo>
                  <a:pt x="12970" y="10568"/>
                  <a:pt x="13412" y="11005"/>
                  <a:pt x="13784" y="11540"/>
                </a:cubicBezTo>
                <a:cubicBezTo>
                  <a:pt x="13845" y="11630"/>
                  <a:pt x="13919" y="11750"/>
                  <a:pt x="14010" y="11910"/>
                </a:cubicBezTo>
                <a:cubicBezTo>
                  <a:pt x="14101" y="12071"/>
                  <a:pt x="14161" y="12185"/>
                  <a:pt x="14196" y="12239"/>
                </a:cubicBezTo>
                <a:cubicBezTo>
                  <a:pt x="14291" y="12391"/>
                  <a:pt x="14425" y="12458"/>
                  <a:pt x="14582" y="12458"/>
                </a:cubicBezTo>
                <a:cubicBezTo>
                  <a:pt x="14729" y="12458"/>
                  <a:pt x="14845" y="12391"/>
                  <a:pt x="14941" y="12239"/>
                </a:cubicBezTo>
                <a:cubicBezTo>
                  <a:pt x="14975" y="12186"/>
                  <a:pt x="15036" y="12071"/>
                  <a:pt x="15127" y="11910"/>
                </a:cubicBezTo>
                <a:cubicBezTo>
                  <a:pt x="15218" y="11750"/>
                  <a:pt x="15292" y="11630"/>
                  <a:pt x="15353" y="11540"/>
                </a:cubicBezTo>
                <a:cubicBezTo>
                  <a:pt x="15725" y="11005"/>
                  <a:pt x="16176" y="10568"/>
                  <a:pt x="16695" y="10238"/>
                </a:cubicBezTo>
                <a:cubicBezTo>
                  <a:pt x="17214" y="9908"/>
                  <a:pt x="17768" y="9745"/>
                  <a:pt x="18357" y="9745"/>
                </a:cubicBezTo>
                <a:cubicBezTo>
                  <a:pt x="18858" y="9745"/>
                  <a:pt x="19305" y="9842"/>
                  <a:pt x="19686" y="10046"/>
                </a:cubicBezTo>
                <a:cubicBezTo>
                  <a:pt x="20066" y="10251"/>
                  <a:pt x="20458" y="10568"/>
                  <a:pt x="20882" y="10978"/>
                </a:cubicBezTo>
                <a:cubicBezTo>
                  <a:pt x="20986" y="11067"/>
                  <a:pt x="21093" y="11115"/>
                  <a:pt x="21188" y="11115"/>
                </a:cubicBezTo>
                <a:cubicBezTo>
                  <a:pt x="21301" y="11115"/>
                  <a:pt x="21398" y="11063"/>
                  <a:pt x="21480" y="10978"/>
                </a:cubicBezTo>
                <a:cubicBezTo>
                  <a:pt x="21562" y="10893"/>
                  <a:pt x="21600" y="10792"/>
                  <a:pt x="21600" y="10677"/>
                </a:cubicBezTo>
                <a:cubicBezTo>
                  <a:pt x="21600" y="10632"/>
                  <a:pt x="21595" y="10612"/>
                  <a:pt x="21587" y="10594"/>
                </a:cubicBezTo>
                <a:cubicBezTo>
                  <a:pt x="21300" y="9363"/>
                  <a:pt x="20799" y="8236"/>
                  <a:pt x="20085" y="7223"/>
                </a:cubicBezTo>
                <a:cubicBezTo>
                  <a:pt x="19371" y="6211"/>
                  <a:pt x="18528" y="5371"/>
                  <a:pt x="17559" y="4715"/>
                </a:cubicBezTo>
                <a:cubicBezTo>
                  <a:pt x="16590" y="4060"/>
                  <a:pt x="15533" y="3564"/>
                  <a:pt x="14369" y="3207"/>
                </a:cubicBezTo>
                <a:cubicBezTo>
                  <a:pt x="13205" y="2850"/>
                  <a:pt x="12017" y="2673"/>
                  <a:pt x="10807" y="2673"/>
                </a:cubicBezTo>
                <a:close/>
                <a:moveTo>
                  <a:pt x="10793" y="10265"/>
                </a:moveTo>
                <a:cubicBezTo>
                  <a:pt x="10526" y="10265"/>
                  <a:pt x="10255" y="10319"/>
                  <a:pt x="9969" y="10416"/>
                </a:cubicBezTo>
                <a:lnTo>
                  <a:pt x="9969" y="18174"/>
                </a:lnTo>
                <a:cubicBezTo>
                  <a:pt x="9969" y="18619"/>
                  <a:pt x="9801" y="19018"/>
                  <a:pt x="9464" y="19366"/>
                </a:cubicBezTo>
                <a:cubicBezTo>
                  <a:pt x="9127" y="19714"/>
                  <a:pt x="8740" y="19887"/>
                  <a:pt x="8308" y="19887"/>
                </a:cubicBezTo>
                <a:cubicBezTo>
                  <a:pt x="7875" y="19887"/>
                  <a:pt x="7489" y="19714"/>
                  <a:pt x="7151" y="19366"/>
                </a:cubicBezTo>
                <a:cubicBezTo>
                  <a:pt x="6814" y="19018"/>
                  <a:pt x="6646" y="18619"/>
                  <a:pt x="6646" y="18174"/>
                </a:cubicBezTo>
                <a:cubicBezTo>
                  <a:pt x="6646" y="17941"/>
                  <a:pt x="6558" y="17740"/>
                  <a:pt x="6394" y="17571"/>
                </a:cubicBezTo>
                <a:cubicBezTo>
                  <a:pt x="6229" y="17401"/>
                  <a:pt x="6034" y="17310"/>
                  <a:pt x="5809" y="17310"/>
                </a:cubicBezTo>
                <a:cubicBezTo>
                  <a:pt x="5584" y="17310"/>
                  <a:pt x="5388" y="17400"/>
                  <a:pt x="5224" y="17571"/>
                </a:cubicBezTo>
                <a:cubicBezTo>
                  <a:pt x="5060" y="17740"/>
                  <a:pt x="4985" y="17941"/>
                  <a:pt x="4985" y="18174"/>
                </a:cubicBezTo>
                <a:cubicBezTo>
                  <a:pt x="4985" y="19101"/>
                  <a:pt x="5311" y="19907"/>
                  <a:pt x="5968" y="20586"/>
                </a:cubicBezTo>
                <a:cubicBezTo>
                  <a:pt x="6626" y="21264"/>
                  <a:pt x="7408" y="21600"/>
                  <a:pt x="8308" y="21600"/>
                </a:cubicBezTo>
                <a:cubicBezTo>
                  <a:pt x="9207" y="21600"/>
                  <a:pt x="9977" y="21264"/>
                  <a:pt x="10634" y="20586"/>
                </a:cubicBezTo>
                <a:cubicBezTo>
                  <a:pt x="11291" y="19908"/>
                  <a:pt x="11631" y="19101"/>
                  <a:pt x="11631" y="18174"/>
                </a:cubicBezTo>
                <a:lnTo>
                  <a:pt x="11631" y="10416"/>
                </a:lnTo>
                <a:cubicBezTo>
                  <a:pt x="11345" y="10319"/>
                  <a:pt x="11062" y="10265"/>
                  <a:pt x="10793" y="10265"/>
                </a:cubicBezTo>
                <a:close/>
              </a:path>
            </a:pathLst>
          </a:custGeom>
          <a:solidFill>
            <a:srgbClr val="FFFFFF"/>
          </a:solidFill>
          <a:ln w="12700">
            <a:miter lim="400000"/>
          </a:ln>
        </p:spPr>
        <p:txBody>
          <a:bodyPr lIns="14288" tIns="14288" rIns="14288" bIns="14288" anchor="ctr"/>
          <a:lstStyle/>
          <a:p>
            <a:pPr algn="ctr">
              <a:defRPr sz="8000" cap="none">
                <a:solidFill>
                  <a:srgbClr val="53585F"/>
                </a:solidFill>
                <a:latin typeface="Open Sans"/>
                <a:ea typeface="Open Sans"/>
                <a:cs typeface="Open Sans"/>
                <a:sym typeface="Open Sans"/>
              </a:defRPr>
            </a:pPr>
            <a:endParaRPr sz="3000"/>
          </a:p>
        </p:txBody>
      </p:sp>
      <p:sp>
        <p:nvSpPr>
          <p:cNvPr id="2146" name="Shape 2146"/>
          <p:cNvSpPr/>
          <p:nvPr/>
        </p:nvSpPr>
        <p:spPr>
          <a:xfrm>
            <a:off x="3660079" y="3021162"/>
            <a:ext cx="1822687" cy="1822688"/>
          </a:xfrm>
          <a:prstGeom prst="ellipse">
            <a:avLst/>
          </a:prstGeom>
          <a:solidFill>
            <a:srgbClr val="F49C03"/>
          </a:solidFill>
          <a:ln w="12700">
            <a:miter lim="400000"/>
          </a:ln>
        </p:spPr>
        <p:txBody>
          <a:bodyPr lIns="14288" tIns="14288" rIns="14288" bIns="14288" anchor="ctr"/>
          <a:lstStyle/>
          <a:p>
            <a:pPr algn="ctr">
              <a:defRPr sz="3200" cap="none">
                <a:solidFill>
                  <a:srgbClr val="FFFFFF"/>
                </a:solidFill>
                <a:latin typeface="+mn-lt"/>
                <a:ea typeface="+mn-ea"/>
                <a:cs typeface="+mn-cs"/>
                <a:sym typeface="Helvetica Light"/>
              </a:defRPr>
            </a:pPr>
            <a:endParaRPr sz="1200"/>
          </a:p>
        </p:txBody>
      </p:sp>
      <p:sp>
        <p:nvSpPr>
          <p:cNvPr id="2148" name="Shape 2148"/>
          <p:cNvSpPr/>
          <p:nvPr/>
        </p:nvSpPr>
        <p:spPr>
          <a:xfrm>
            <a:off x="1006390" y="4790777"/>
            <a:ext cx="225471" cy="225298"/>
          </a:xfrm>
          <a:custGeom>
            <a:avLst/>
            <a:gdLst/>
            <a:ahLst/>
            <a:cxnLst>
              <a:cxn ang="0">
                <a:pos x="wd2" y="hd2"/>
              </a:cxn>
              <a:cxn ang="5400000">
                <a:pos x="wd2" y="hd2"/>
              </a:cxn>
              <a:cxn ang="10800000">
                <a:pos x="wd2" y="hd2"/>
              </a:cxn>
              <a:cxn ang="16200000">
                <a:pos x="wd2" y="hd2"/>
              </a:cxn>
            </a:cxnLst>
            <a:rect l="0" t="0" r="r" b="b"/>
            <a:pathLst>
              <a:path w="21600" h="21600" extrusionOk="0">
                <a:moveTo>
                  <a:pt x="16609" y="13003"/>
                </a:moveTo>
                <a:cubicBezTo>
                  <a:pt x="16308" y="12716"/>
                  <a:pt x="15896" y="12541"/>
                  <a:pt x="15473" y="12541"/>
                </a:cubicBezTo>
                <a:cubicBezTo>
                  <a:pt x="14998" y="12541"/>
                  <a:pt x="14610" y="12740"/>
                  <a:pt x="14274" y="13078"/>
                </a:cubicBezTo>
                <a:lnTo>
                  <a:pt x="11080" y="9884"/>
                </a:lnTo>
                <a:lnTo>
                  <a:pt x="12652" y="8311"/>
                </a:lnTo>
                <a:cubicBezTo>
                  <a:pt x="12765" y="8199"/>
                  <a:pt x="12828" y="8049"/>
                  <a:pt x="12828" y="7887"/>
                </a:cubicBezTo>
                <a:cubicBezTo>
                  <a:pt x="12828" y="7724"/>
                  <a:pt x="12765" y="7574"/>
                  <a:pt x="12652" y="7463"/>
                </a:cubicBezTo>
                <a:cubicBezTo>
                  <a:pt x="13027" y="7837"/>
                  <a:pt x="13300" y="8186"/>
                  <a:pt x="13876" y="8186"/>
                </a:cubicBezTo>
                <a:cubicBezTo>
                  <a:pt x="14201" y="8186"/>
                  <a:pt x="14487" y="8061"/>
                  <a:pt x="14725" y="7837"/>
                </a:cubicBezTo>
                <a:cubicBezTo>
                  <a:pt x="15173" y="7413"/>
                  <a:pt x="15771" y="6964"/>
                  <a:pt x="15771" y="6290"/>
                </a:cubicBezTo>
                <a:cubicBezTo>
                  <a:pt x="15771" y="5978"/>
                  <a:pt x="15648" y="5665"/>
                  <a:pt x="15421" y="5441"/>
                </a:cubicBezTo>
                <a:lnTo>
                  <a:pt x="10332" y="349"/>
                </a:lnTo>
                <a:cubicBezTo>
                  <a:pt x="10108" y="124"/>
                  <a:pt x="9794" y="0"/>
                  <a:pt x="9483" y="0"/>
                </a:cubicBezTo>
                <a:cubicBezTo>
                  <a:pt x="8808" y="0"/>
                  <a:pt x="8360" y="599"/>
                  <a:pt x="7934" y="1049"/>
                </a:cubicBezTo>
                <a:cubicBezTo>
                  <a:pt x="7711" y="1285"/>
                  <a:pt x="7585" y="1573"/>
                  <a:pt x="7585" y="1897"/>
                </a:cubicBezTo>
                <a:cubicBezTo>
                  <a:pt x="7585" y="2471"/>
                  <a:pt x="7934" y="2746"/>
                  <a:pt x="8312" y="3120"/>
                </a:cubicBezTo>
                <a:cubicBezTo>
                  <a:pt x="8197" y="3007"/>
                  <a:pt x="8049" y="2945"/>
                  <a:pt x="7886" y="2945"/>
                </a:cubicBezTo>
                <a:cubicBezTo>
                  <a:pt x="7724" y="2945"/>
                  <a:pt x="7574" y="3007"/>
                  <a:pt x="7462" y="3120"/>
                </a:cubicBezTo>
                <a:lnTo>
                  <a:pt x="3118" y="7463"/>
                </a:lnTo>
                <a:cubicBezTo>
                  <a:pt x="3006" y="7574"/>
                  <a:pt x="2943" y="7724"/>
                  <a:pt x="2943" y="7887"/>
                </a:cubicBezTo>
                <a:cubicBezTo>
                  <a:pt x="2943" y="8049"/>
                  <a:pt x="3006" y="8199"/>
                  <a:pt x="3118" y="8311"/>
                </a:cubicBezTo>
                <a:cubicBezTo>
                  <a:pt x="2744" y="7937"/>
                  <a:pt x="2471" y="7587"/>
                  <a:pt x="1895" y="7587"/>
                </a:cubicBezTo>
                <a:cubicBezTo>
                  <a:pt x="1573" y="7587"/>
                  <a:pt x="1283" y="7711"/>
                  <a:pt x="1048" y="7937"/>
                </a:cubicBezTo>
                <a:cubicBezTo>
                  <a:pt x="598" y="8361"/>
                  <a:pt x="0" y="8810"/>
                  <a:pt x="0" y="9484"/>
                </a:cubicBezTo>
                <a:cubicBezTo>
                  <a:pt x="0" y="9796"/>
                  <a:pt x="123" y="10108"/>
                  <a:pt x="349" y="10332"/>
                </a:cubicBezTo>
                <a:lnTo>
                  <a:pt x="5439" y="15424"/>
                </a:lnTo>
                <a:cubicBezTo>
                  <a:pt x="5666" y="15649"/>
                  <a:pt x="5977" y="15774"/>
                  <a:pt x="6288" y="15774"/>
                </a:cubicBezTo>
                <a:cubicBezTo>
                  <a:pt x="6962" y="15774"/>
                  <a:pt x="7410" y="15174"/>
                  <a:pt x="7836" y="14725"/>
                </a:cubicBezTo>
                <a:cubicBezTo>
                  <a:pt x="8060" y="14489"/>
                  <a:pt x="8186" y="14201"/>
                  <a:pt x="8186" y="13876"/>
                </a:cubicBezTo>
                <a:cubicBezTo>
                  <a:pt x="8186" y="13302"/>
                  <a:pt x="7836" y="13028"/>
                  <a:pt x="7462" y="12653"/>
                </a:cubicBezTo>
                <a:cubicBezTo>
                  <a:pt x="7574" y="12765"/>
                  <a:pt x="7724" y="12828"/>
                  <a:pt x="7886" y="12828"/>
                </a:cubicBezTo>
                <a:cubicBezTo>
                  <a:pt x="8049" y="12828"/>
                  <a:pt x="8197" y="12765"/>
                  <a:pt x="8312" y="12653"/>
                </a:cubicBezTo>
                <a:lnTo>
                  <a:pt x="9881" y="11081"/>
                </a:lnTo>
                <a:lnTo>
                  <a:pt x="13076" y="14275"/>
                </a:lnTo>
                <a:cubicBezTo>
                  <a:pt x="12740" y="14612"/>
                  <a:pt x="12541" y="15000"/>
                  <a:pt x="12541" y="15473"/>
                </a:cubicBezTo>
                <a:cubicBezTo>
                  <a:pt x="12541" y="15897"/>
                  <a:pt x="12715" y="16308"/>
                  <a:pt x="13013" y="16597"/>
                </a:cubicBezTo>
                <a:lnTo>
                  <a:pt x="17543" y="21139"/>
                </a:lnTo>
                <a:cubicBezTo>
                  <a:pt x="17829" y="21426"/>
                  <a:pt x="18242" y="21600"/>
                  <a:pt x="18668" y="21600"/>
                </a:cubicBezTo>
                <a:cubicBezTo>
                  <a:pt x="19091" y="21600"/>
                  <a:pt x="19503" y="21426"/>
                  <a:pt x="19803" y="21139"/>
                </a:cubicBezTo>
                <a:lnTo>
                  <a:pt x="21139" y="19792"/>
                </a:lnTo>
                <a:cubicBezTo>
                  <a:pt x="21425" y="19505"/>
                  <a:pt x="21600" y="19092"/>
                  <a:pt x="21600" y="18668"/>
                </a:cubicBezTo>
                <a:cubicBezTo>
                  <a:pt x="21600" y="18244"/>
                  <a:pt x="21425" y="17832"/>
                  <a:pt x="21139" y="17532"/>
                </a:cubicBezTo>
                <a:cubicBezTo>
                  <a:pt x="21139" y="17532"/>
                  <a:pt x="16609" y="13003"/>
                  <a:pt x="16609" y="13003"/>
                </a:cubicBezTo>
                <a:close/>
              </a:path>
            </a:pathLst>
          </a:custGeom>
          <a:solidFill>
            <a:srgbClr val="FFFFFF"/>
          </a:solidFill>
          <a:ln w="12700">
            <a:miter lim="400000"/>
          </a:ln>
        </p:spPr>
        <p:txBody>
          <a:bodyPr lIns="14288" tIns="14288" rIns="14288" bIns="14288" anchor="ctr"/>
          <a:lstStyle/>
          <a:p>
            <a:pPr algn="ctr">
              <a:defRPr sz="8000" cap="none">
                <a:solidFill>
                  <a:srgbClr val="53585F"/>
                </a:solidFill>
                <a:latin typeface="Open Sans"/>
                <a:ea typeface="Open Sans"/>
                <a:cs typeface="Open Sans"/>
                <a:sym typeface="Open Sans"/>
              </a:defRPr>
            </a:pPr>
            <a:endParaRPr sz="3000"/>
          </a:p>
        </p:txBody>
      </p:sp>
      <p:sp>
        <p:nvSpPr>
          <p:cNvPr id="2149" name="Shape 2149"/>
          <p:cNvSpPr/>
          <p:nvPr/>
        </p:nvSpPr>
        <p:spPr>
          <a:xfrm>
            <a:off x="998372" y="2789963"/>
            <a:ext cx="241507" cy="207242"/>
          </a:xfrm>
          <a:custGeom>
            <a:avLst/>
            <a:gdLst/>
            <a:ahLst/>
            <a:cxnLst>
              <a:cxn ang="0">
                <a:pos x="wd2" y="hd2"/>
              </a:cxn>
              <a:cxn ang="5400000">
                <a:pos x="wd2" y="hd2"/>
              </a:cxn>
              <a:cxn ang="10800000">
                <a:pos x="wd2" y="hd2"/>
              </a:cxn>
              <a:cxn ang="16200000">
                <a:pos x="wd2" y="hd2"/>
              </a:cxn>
            </a:cxnLst>
            <a:rect l="0" t="0" r="r" b="b"/>
            <a:pathLst>
              <a:path w="21600" h="21600" extrusionOk="0">
                <a:moveTo>
                  <a:pt x="0" y="6580"/>
                </a:moveTo>
                <a:cubicBezTo>
                  <a:pt x="0" y="9956"/>
                  <a:pt x="2650" y="12782"/>
                  <a:pt x="2748" y="12880"/>
                </a:cubicBezTo>
                <a:lnTo>
                  <a:pt x="10269" y="21346"/>
                </a:lnTo>
                <a:cubicBezTo>
                  <a:pt x="10414" y="21516"/>
                  <a:pt x="10607" y="21600"/>
                  <a:pt x="10800" y="21600"/>
                </a:cubicBezTo>
                <a:cubicBezTo>
                  <a:pt x="10993" y="21600"/>
                  <a:pt x="11186" y="21516"/>
                  <a:pt x="11331" y="21346"/>
                </a:cubicBezTo>
                <a:lnTo>
                  <a:pt x="18841" y="12908"/>
                </a:lnTo>
                <a:cubicBezTo>
                  <a:pt x="18950" y="12782"/>
                  <a:pt x="21600" y="9956"/>
                  <a:pt x="21600" y="6580"/>
                </a:cubicBezTo>
                <a:cubicBezTo>
                  <a:pt x="21600" y="2460"/>
                  <a:pt x="19444" y="0"/>
                  <a:pt x="15839" y="0"/>
                </a:cubicBezTo>
                <a:cubicBezTo>
                  <a:pt x="13728" y="0"/>
                  <a:pt x="11751" y="1940"/>
                  <a:pt x="10800" y="3035"/>
                </a:cubicBezTo>
                <a:cubicBezTo>
                  <a:pt x="9849" y="1940"/>
                  <a:pt x="7870" y="0"/>
                  <a:pt x="5761" y="0"/>
                </a:cubicBezTo>
                <a:cubicBezTo>
                  <a:pt x="2156" y="0"/>
                  <a:pt x="0" y="2460"/>
                  <a:pt x="0" y="6580"/>
                </a:cubicBezTo>
                <a:close/>
              </a:path>
            </a:pathLst>
          </a:custGeom>
          <a:solidFill>
            <a:srgbClr val="FFFFFF"/>
          </a:solidFill>
          <a:ln w="12700">
            <a:miter lim="400000"/>
          </a:ln>
        </p:spPr>
        <p:txBody>
          <a:bodyPr lIns="14288" tIns="14288" rIns="14288" bIns="14288" anchor="ctr"/>
          <a:lstStyle/>
          <a:p>
            <a:pPr algn="ctr">
              <a:defRPr sz="8000" cap="none">
                <a:solidFill>
                  <a:srgbClr val="53585F"/>
                </a:solidFill>
                <a:latin typeface="Open Sans"/>
                <a:ea typeface="Open Sans"/>
                <a:cs typeface="Open Sans"/>
                <a:sym typeface="Open Sans"/>
              </a:defRPr>
            </a:pPr>
            <a:endParaRPr sz="3000"/>
          </a:p>
        </p:txBody>
      </p:sp>
      <p:sp>
        <p:nvSpPr>
          <p:cNvPr id="39" name="Title 24">
            <a:extLst>
              <a:ext uri="{FF2B5EF4-FFF2-40B4-BE49-F238E27FC236}">
                <a16:creationId xmlns:a16="http://schemas.microsoft.com/office/drawing/2014/main" id="{86E6AF59-0537-4B66-90C9-0BB0E021CD55}"/>
              </a:ext>
            </a:extLst>
          </p:cNvPr>
          <p:cNvSpPr txBox="1">
            <a:spLocks/>
          </p:cNvSpPr>
          <p:nvPr/>
        </p:nvSpPr>
        <p:spPr>
          <a:xfrm>
            <a:off x="1664234" y="322773"/>
            <a:ext cx="6184145" cy="501897"/>
          </a:xfrm>
          <a:prstGeom prst="flowChartAlternateProcess">
            <a:avLst/>
          </a:prstGeom>
          <a:gradFill>
            <a:gsLst>
              <a:gs pos="0">
                <a:schemeClr val="bg1"/>
              </a:gs>
              <a:gs pos="0">
                <a:srgbClr val="C00000"/>
              </a:gs>
              <a:gs pos="100000">
                <a:schemeClr val="tx1">
                  <a:lumMod val="65000"/>
                  <a:lumOff val="35000"/>
                </a:schemeClr>
              </a:gs>
              <a:gs pos="100000">
                <a:schemeClr val="accent1">
                  <a:lumMod val="30000"/>
                  <a:lumOff val="70000"/>
                </a:schemeClr>
              </a:gs>
            </a:gsLst>
            <a:lin ang="5400000" scaled="1"/>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MY" sz="2100" b="1" dirty="0">
                <a:solidFill>
                  <a:schemeClr val="bg1"/>
                </a:solidFill>
                <a:latin typeface="Gadugi" panose="020B0502040204020203" pitchFamily="34" charset="0"/>
                <a:ea typeface="Gadugi" panose="020B0502040204020203" pitchFamily="34" charset="0"/>
              </a:rPr>
              <a:t>KLASIFIKASI ASET</a:t>
            </a:r>
          </a:p>
        </p:txBody>
      </p:sp>
      <p:sp>
        <p:nvSpPr>
          <p:cNvPr id="40" name="Content Placeholder 2">
            <a:extLst>
              <a:ext uri="{FF2B5EF4-FFF2-40B4-BE49-F238E27FC236}">
                <a16:creationId xmlns:a16="http://schemas.microsoft.com/office/drawing/2014/main" id="{3503D9B2-85FA-45F1-806A-63887052940C}"/>
              </a:ext>
            </a:extLst>
          </p:cNvPr>
          <p:cNvSpPr txBox="1">
            <a:spLocks/>
          </p:cNvSpPr>
          <p:nvPr/>
        </p:nvSpPr>
        <p:spPr>
          <a:xfrm>
            <a:off x="710581" y="1353508"/>
            <a:ext cx="8163081" cy="821053"/>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ms-MY" sz="1400" dirty="0">
                <a:latin typeface="Abadi" panose="020B0604020104020204" pitchFamily="34" charset="0"/>
              </a:rPr>
              <a:t>Aset Universiti bermaksud harta benda kepunyaan atau milikan atau di bawah kawalan Universiti yang dibina atau dibeli atau yang disewa beli atau yang dipajak dengan wang Universiti atau yang diterima melalui sumbangan atau hadiah atau proses perundangan atau diperoleh melalui sumber liar atau pembiakan atau penyelidikan atau warisan</a:t>
            </a:r>
            <a:endParaRPr lang="en-MY" sz="1400" dirty="0">
              <a:latin typeface="Abadi" panose="020B0604020104020204" pitchFamily="34" charset="0"/>
            </a:endParaRPr>
          </a:p>
        </p:txBody>
      </p:sp>
      <p:pic>
        <p:nvPicPr>
          <p:cNvPr id="41" name="Picture Placeholder 4">
            <a:extLst>
              <a:ext uri="{FF2B5EF4-FFF2-40B4-BE49-F238E27FC236}">
                <a16:creationId xmlns:a16="http://schemas.microsoft.com/office/drawing/2014/main" id="{A17DC155-F987-440A-8052-EA34A3AE871F}"/>
              </a:ext>
            </a:extLst>
          </p:cNvPr>
          <p:cNvPicPr>
            <a:picLocks noChangeAspect="1"/>
          </p:cNvPicPr>
          <p:nvPr/>
        </p:nvPicPr>
        <p:blipFill>
          <a:blip r:embed="rId2"/>
          <a:srcRect t="11879" b="11879"/>
          <a:stretch>
            <a:fillRect/>
          </a:stretch>
        </p:blipFill>
        <p:spPr>
          <a:xfrm>
            <a:off x="3861346" y="3335752"/>
            <a:ext cx="1420149" cy="1083198"/>
          </a:xfrm>
          <a:prstGeom prst="rect">
            <a:avLst/>
          </a:prstGeom>
        </p:spPr>
      </p:pic>
      <p:sp>
        <p:nvSpPr>
          <p:cNvPr id="2" name="Rectangle 1">
            <a:extLst>
              <a:ext uri="{FF2B5EF4-FFF2-40B4-BE49-F238E27FC236}">
                <a16:creationId xmlns:a16="http://schemas.microsoft.com/office/drawing/2014/main" id="{E8D735E1-9E05-4465-AD62-F62C26AB80D1}"/>
              </a:ext>
            </a:extLst>
          </p:cNvPr>
          <p:cNvSpPr/>
          <p:nvPr/>
        </p:nvSpPr>
        <p:spPr>
          <a:xfrm>
            <a:off x="796625" y="830310"/>
            <a:ext cx="1735219" cy="461665"/>
          </a:xfrm>
          <a:prstGeom prst="rect">
            <a:avLst/>
          </a:prstGeom>
          <a:noFill/>
        </p:spPr>
        <p:txBody>
          <a:bodyPr wrap="none" lIns="91440" tIns="45720" rIns="91440" bIns="45720">
            <a:spAutoFit/>
          </a:bodyPr>
          <a:lstStyle/>
          <a:p>
            <a:pPr algn="ctr"/>
            <a:r>
              <a:rPr lang="en-US" sz="2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Definisi</a:t>
            </a: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2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Aset</a:t>
            </a:r>
            <a:endPar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nvGrpSpPr>
          <p:cNvPr id="36" name="Group 35">
            <a:extLst>
              <a:ext uri="{FF2B5EF4-FFF2-40B4-BE49-F238E27FC236}">
                <a16:creationId xmlns:a16="http://schemas.microsoft.com/office/drawing/2014/main" id="{AC2E3C36-77C6-4AFC-9CE8-419AA9DA113B}"/>
              </a:ext>
            </a:extLst>
          </p:cNvPr>
          <p:cNvGrpSpPr/>
          <p:nvPr/>
        </p:nvGrpSpPr>
        <p:grpSpPr>
          <a:xfrm>
            <a:off x="7649601" y="97355"/>
            <a:ext cx="1494399" cy="479681"/>
            <a:chOff x="3878741" y="5454061"/>
            <a:chExt cx="1494399" cy="479681"/>
          </a:xfrm>
        </p:grpSpPr>
        <p:pic>
          <p:nvPicPr>
            <p:cNvPr id="37" name="Picture 36">
              <a:extLst>
                <a:ext uri="{FF2B5EF4-FFF2-40B4-BE49-F238E27FC236}">
                  <a16:creationId xmlns:a16="http://schemas.microsoft.com/office/drawing/2014/main" id="{2646C834-64F5-48CC-9AB9-51CE91A09404}"/>
                </a:ext>
              </a:extLst>
            </p:cNvPr>
            <p:cNvPicPr>
              <a:picLocks noChangeAspect="1"/>
            </p:cNvPicPr>
            <p:nvPr/>
          </p:nvPicPr>
          <p:blipFill>
            <a:blip r:embed="rId3"/>
            <a:srcRect/>
            <a:stretch/>
          </p:blipFill>
          <p:spPr>
            <a:xfrm>
              <a:off x="4824441" y="5454061"/>
              <a:ext cx="548699" cy="479681"/>
            </a:xfrm>
            <a:prstGeom prst="rect">
              <a:avLst/>
            </a:prstGeom>
          </p:spPr>
        </p:pic>
        <p:pic>
          <p:nvPicPr>
            <p:cNvPr id="38" name="Picture 37">
              <a:extLst>
                <a:ext uri="{FF2B5EF4-FFF2-40B4-BE49-F238E27FC236}">
                  <a16:creationId xmlns:a16="http://schemas.microsoft.com/office/drawing/2014/main" id="{28907E13-CA01-4AA5-9E3D-3C174FB63932}"/>
                </a:ext>
              </a:extLst>
            </p:cNvPr>
            <p:cNvPicPr>
              <a:picLocks noChangeAspect="1"/>
            </p:cNvPicPr>
            <p:nvPr/>
          </p:nvPicPr>
          <p:blipFill>
            <a:blip r:embed="rId4"/>
            <a:srcRect/>
            <a:stretch/>
          </p:blipFill>
          <p:spPr>
            <a:xfrm>
              <a:off x="3878741" y="5468921"/>
              <a:ext cx="940203" cy="464820"/>
            </a:xfrm>
            <a:prstGeom prst="rect">
              <a:avLst/>
            </a:prstGeom>
          </p:spPr>
        </p:pic>
      </p:gr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4">
            <a:extLst>
              <a:ext uri="{FF2B5EF4-FFF2-40B4-BE49-F238E27FC236}">
                <a16:creationId xmlns:a16="http://schemas.microsoft.com/office/drawing/2014/main" id="{EE17012D-87FF-433B-BEDF-CB26D87F8EDB}"/>
              </a:ext>
            </a:extLst>
          </p:cNvPr>
          <p:cNvSpPr txBox="1">
            <a:spLocks/>
          </p:cNvSpPr>
          <p:nvPr/>
        </p:nvSpPr>
        <p:spPr>
          <a:xfrm>
            <a:off x="1677350" y="426457"/>
            <a:ext cx="5859638" cy="511797"/>
          </a:xfrm>
          <a:prstGeom prst="flowChartAlternateProcess">
            <a:avLst/>
          </a:prstGeom>
          <a:gradFill>
            <a:gsLst>
              <a:gs pos="0">
                <a:schemeClr val="bg1"/>
              </a:gs>
              <a:gs pos="0">
                <a:srgbClr val="C00000"/>
              </a:gs>
              <a:gs pos="100000">
                <a:schemeClr val="tx1">
                  <a:lumMod val="65000"/>
                  <a:lumOff val="35000"/>
                </a:schemeClr>
              </a:gs>
              <a:gs pos="100000">
                <a:schemeClr val="accent1">
                  <a:lumMod val="30000"/>
                  <a:lumOff val="70000"/>
                </a:schemeClr>
              </a:gs>
            </a:gsLst>
            <a:lin ang="5400000" scaled="1"/>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MY" sz="2100" b="1" dirty="0">
                <a:solidFill>
                  <a:schemeClr val="bg1"/>
                </a:solidFill>
                <a:latin typeface="Gadugi" panose="020B0502040204020203" pitchFamily="34" charset="0"/>
                <a:ea typeface="Gadugi" panose="020B0502040204020203" pitchFamily="34" charset="0"/>
              </a:rPr>
              <a:t>PELAKSANAAN PEMERIKSAAN ASET ALIH</a:t>
            </a:r>
          </a:p>
        </p:txBody>
      </p:sp>
      <p:pic>
        <p:nvPicPr>
          <p:cNvPr id="6" name="Picture 5" descr="A close up of a piece of paper&#10;&#10;Description automatically generated">
            <a:extLst>
              <a:ext uri="{FF2B5EF4-FFF2-40B4-BE49-F238E27FC236}">
                <a16:creationId xmlns:a16="http://schemas.microsoft.com/office/drawing/2014/main" id="{B5825AC7-6839-4780-A0B2-34299C38556F}"/>
              </a:ext>
            </a:extLst>
          </p:cNvPr>
          <p:cNvPicPr>
            <a:picLocks noChangeAspect="1"/>
          </p:cNvPicPr>
          <p:nvPr/>
        </p:nvPicPr>
        <p:blipFill>
          <a:blip r:embed="rId2">
            <a:alphaModFix amt="70000"/>
          </a:blip>
          <a:stretch>
            <a:fillRect/>
          </a:stretch>
        </p:blipFill>
        <p:spPr>
          <a:xfrm>
            <a:off x="3349164" y="1402898"/>
            <a:ext cx="2144339" cy="1643993"/>
          </a:xfrm>
          <a:prstGeom prst="rect">
            <a:avLst/>
          </a:prstGeom>
          <a:gradFill>
            <a:gsLst>
              <a:gs pos="0">
                <a:schemeClr val="accent1">
                  <a:lumMod val="5000"/>
                  <a:lumOff val="95000"/>
                </a:schemeClr>
              </a:gs>
              <a:gs pos="0">
                <a:schemeClr val="accent1">
                  <a:lumMod val="45000"/>
                  <a:lumOff val="55000"/>
                </a:schemeClr>
              </a:gs>
              <a:gs pos="0">
                <a:schemeClr val="tx2">
                  <a:lumMod val="75000"/>
                </a:schemeClr>
              </a:gs>
              <a:gs pos="57000">
                <a:schemeClr val="accent6">
                  <a:lumMod val="75000"/>
                </a:schemeClr>
              </a:gs>
            </a:gsLst>
            <a:lin ang="13500000" scaled="1"/>
          </a:gradFill>
          <a:effectLst>
            <a:reflection endPos="65000" dist="50800" dir="5400000" sy="-100000" algn="bl" rotWithShape="0"/>
            <a:softEdge rad="317500"/>
          </a:effectLst>
        </p:spPr>
      </p:pic>
      <p:sp>
        <p:nvSpPr>
          <p:cNvPr id="7" name="Rectangle 6">
            <a:extLst>
              <a:ext uri="{FF2B5EF4-FFF2-40B4-BE49-F238E27FC236}">
                <a16:creationId xmlns:a16="http://schemas.microsoft.com/office/drawing/2014/main" id="{5FF2632D-C2FF-4D56-862A-06B767397A2B}"/>
              </a:ext>
            </a:extLst>
          </p:cNvPr>
          <p:cNvSpPr/>
          <p:nvPr/>
        </p:nvSpPr>
        <p:spPr>
          <a:xfrm>
            <a:off x="2937238" y="1606647"/>
            <a:ext cx="2960599" cy="58477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MY" sz="3200" b="1" dirty="0">
                <a:ln/>
                <a:solidFill>
                  <a:srgbClr val="002060"/>
                </a:solidFill>
              </a:rPr>
              <a:t>PEMERIKSAAN</a:t>
            </a:r>
            <a:r>
              <a:rPr lang="en-MY" sz="3200" b="1" dirty="0">
                <a:ln/>
                <a:solidFill>
                  <a:schemeClr val="accent3"/>
                </a:solidFill>
              </a:rPr>
              <a:t> </a:t>
            </a:r>
            <a:endParaRPr lang="en-US" sz="6000" b="1" dirty="0">
              <a:ln/>
              <a:solidFill>
                <a:schemeClr val="accent3"/>
              </a:solidFill>
            </a:endParaRPr>
          </a:p>
        </p:txBody>
      </p:sp>
      <p:sp>
        <p:nvSpPr>
          <p:cNvPr id="8" name="TextBox 7">
            <a:extLst>
              <a:ext uri="{FF2B5EF4-FFF2-40B4-BE49-F238E27FC236}">
                <a16:creationId xmlns:a16="http://schemas.microsoft.com/office/drawing/2014/main" id="{EDAB8C4C-B4FF-44B0-A5D7-F15F543793E3}"/>
              </a:ext>
            </a:extLst>
          </p:cNvPr>
          <p:cNvSpPr txBox="1"/>
          <p:nvPr/>
        </p:nvSpPr>
        <p:spPr>
          <a:xfrm>
            <a:off x="2610338" y="2398292"/>
            <a:ext cx="3705726" cy="923330"/>
          </a:xfrm>
          <a:prstGeom prst="rect">
            <a:avLst/>
          </a:prstGeom>
          <a:noFill/>
        </p:spPr>
        <p:txBody>
          <a:bodyPr wrap="square" rtlCol="0">
            <a:spAutoFit/>
          </a:bodyPr>
          <a:lstStyle/>
          <a:p>
            <a:pPr algn="ctr"/>
            <a:r>
              <a:rPr lang="en-MY" b="1" dirty="0" err="1">
                <a:solidFill>
                  <a:srgbClr val="002060"/>
                </a:solidFill>
                <a:latin typeface="Abadi" panose="020B0604020104020204" pitchFamily="34" charset="0"/>
              </a:rPr>
              <a:t>Pemeriksaan</a:t>
            </a:r>
            <a:r>
              <a:rPr lang="en-MY" b="1" dirty="0">
                <a:solidFill>
                  <a:srgbClr val="002060"/>
                </a:solidFill>
                <a:latin typeface="Abadi" panose="020B0604020104020204" pitchFamily="34" charset="0"/>
              </a:rPr>
              <a:t> </a:t>
            </a:r>
            <a:r>
              <a:rPr lang="en-MY" b="1" dirty="0" err="1">
                <a:solidFill>
                  <a:srgbClr val="002060"/>
                </a:solidFill>
                <a:latin typeface="Abadi" panose="020B0604020104020204" pitchFamily="34" charset="0"/>
              </a:rPr>
              <a:t>ke</a:t>
            </a:r>
            <a:r>
              <a:rPr lang="en-MY" b="1" dirty="0">
                <a:solidFill>
                  <a:srgbClr val="002060"/>
                </a:solidFill>
                <a:latin typeface="Abadi" panose="020B0604020104020204" pitchFamily="34" charset="0"/>
              </a:rPr>
              <a:t> </a:t>
            </a:r>
            <a:r>
              <a:rPr lang="en-MY" b="1" dirty="0" err="1">
                <a:solidFill>
                  <a:srgbClr val="002060"/>
                </a:solidFill>
                <a:latin typeface="Abadi" panose="020B0604020104020204" pitchFamily="34" charset="0"/>
              </a:rPr>
              <a:t>atas</a:t>
            </a:r>
            <a:r>
              <a:rPr lang="en-MY" b="1" dirty="0">
                <a:solidFill>
                  <a:srgbClr val="002060"/>
                </a:solidFill>
                <a:latin typeface="Abadi" panose="020B0604020104020204" pitchFamily="34" charset="0"/>
              </a:rPr>
              <a:t> </a:t>
            </a:r>
            <a:r>
              <a:rPr lang="en-MY" b="1" dirty="0" err="1">
                <a:solidFill>
                  <a:srgbClr val="002060"/>
                </a:solidFill>
                <a:latin typeface="Abadi" panose="020B0604020104020204" pitchFamily="34" charset="0"/>
              </a:rPr>
              <a:t>semua</a:t>
            </a:r>
            <a:r>
              <a:rPr lang="en-MY" b="1" dirty="0">
                <a:solidFill>
                  <a:srgbClr val="002060"/>
                </a:solidFill>
                <a:latin typeface="Abadi" panose="020B0604020104020204" pitchFamily="34" charset="0"/>
              </a:rPr>
              <a:t> </a:t>
            </a:r>
            <a:r>
              <a:rPr lang="en-MY" b="1" dirty="0" err="1">
                <a:solidFill>
                  <a:srgbClr val="002060"/>
                </a:solidFill>
                <a:latin typeface="Abadi" panose="020B0604020104020204" pitchFamily="34" charset="0"/>
              </a:rPr>
              <a:t>Aset</a:t>
            </a:r>
            <a:r>
              <a:rPr lang="en-MY" b="1" dirty="0">
                <a:solidFill>
                  <a:srgbClr val="002060"/>
                </a:solidFill>
                <a:latin typeface="Abadi" panose="020B0604020104020204" pitchFamily="34" charset="0"/>
              </a:rPr>
              <a:t> </a:t>
            </a:r>
            <a:r>
              <a:rPr lang="en-MY" b="1" dirty="0" err="1">
                <a:solidFill>
                  <a:srgbClr val="002060"/>
                </a:solidFill>
                <a:latin typeface="Abadi" panose="020B0604020104020204" pitchFamily="34" charset="0"/>
              </a:rPr>
              <a:t>Dilaksanakan</a:t>
            </a:r>
            <a:r>
              <a:rPr lang="en-MY" b="1" dirty="0">
                <a:solidFill>
                  <a:srgbClr val="002060"/>
                </a:solidFill>
                <a:latin typeface="Abadi" panose="020B0604020104020204" pitchFamily="34" charset="0"/>
              </a:rPr>
              <a:t> </a:t>
            </a:r>
            <a:r>
              <a:rPr lang="en-MY" b="1" dirty="0" err="1">
                <a:solidFill>
                  <a:srgbClr val="002060"/>
                </a:solidFill>
                <a:latin typeface="Abadi" panose="020B0604020104020204" pitchFamily="34" charset="0"/>
              </a:rPr>
              <a:t>sekurang-kurangnya</a:t>
            </a:r>
            <a:r>
              <a:rPr lang="en-MY" b="1" dirty="0">
                <a:solidFill>
                  <a:srgbClr val="002060"/>
                </a:solidFill>
                <a:latin typeface="Abadi" panose="020B0604020104020204" pitchFamily="34" charset="0"/>
              </a:rPr>
              <a:t> </a:t>
            </a:r>
            <a:r>
              <a:rPr lang="en-MY" b="1" dirty="0" err="1">
                <a:solidFill>
                  <a:srgbClr val="002060"/>
                </a:solidFill>
                <a:latin typeface="Abadi" panose="020B0604020104020204" pitchFamily="34" charset="0"/>
              </a:rPr>
              <a:t>satu</a:t>
            </a:r>
            <a:r>
              <a:rPr lang="en-MY" b="1" dirty="0">
                <a:solidFill>
                  <a:srgbClr val="002060"/>
                </a:solidFill>
                <a:latin typeface="Abadi" panose="020B0604020104020204" pitchFamily="34" charset="0"/>
              </a:rPr>
              <a:t> (1) kali </a:t>
            </a:r>
            <a:r>
              <a:rPr lang="en-MY" b="1" dirty="0" err="1">
                <a:solidFill>
                  <a:srgbClr val="002060"/>
                </a:solidFill>
                <a:latin typeface="Abadi" panose="020B0604020104020204" pitchFamily="34" charset="0"/>
              </a:rPr>
              <a:t>setahun</a:t>
            </a:r>
            <a:r>
              <a:rPr lang="en-MY" b="1" dirty="0">
                <a:solidFill>
                  <a:srgbClr val="002060"/>
                </a:solidFill>
                <a:latin typeface="Abadi" panose="020B0604020104020204" pitchFamily="34" charset="0"/>
              </a:rPr>
              <a:t> </a:t>
            </a:r>
            <a:r>
              <a:rPr lang="en-MY" dirty="0">
                <a:latin typeface="Abadi" panose="020B0604020104020204" pitchFamily="34" charset="0"/>
              </a:rPr>
              <a:t>	</a:t>
            </a:r>
          </a:p>
        </p:txBody>
      </p:sp>
      <p:graphicFrame>
        <p:nvGraphicFramePr>
          <p:cNvPr id="2" name="Table 1">
            <a:extLst>
              <a:ext uri="{FF2B5EF4-FFF2-40B4-BE49-F238E27FC236}">
                <a16:creationId xmlns:a16="http://schemas.microsoft.com/office/drawing/2014/main" id="{16FCFFE9-4E06-4E15-A9E5-3A06D1BFABFC}"/>
              </a:ext>
            </a:extLst>
          </p:cNvPr>
          <p:cNvGraphicFramePr>
            <a:graphicFrameLocks noGrp="1"/>
          </p:cNvGraphicFramePr>
          <p:nvPr>
            <p:extLst>
              <p:ext uri="{D42A27DB-BD31-4B8C-83A1-F6EECF244321}">
                <p14:modId xmlns:p14="http://schemas.microsoft.com/office/powerpoint/2010/main" val="166470241"/>
              </p:ext>
            </p:extLst>
          </p:nvPr>
        </p:nvGraphicFramePr>
        <p:xfrm>
          <a:off x="1352771" y="4283042"/>
          <a:ext cx="7075612" cy="1746984"/>
        </p:xfrm>
        <a:graphic>
          <a:graphicData uri="http://schemas.openxmlformats.org/drawingml/2006/table">
            <a:tbl>
              <a:tblPr firstRow="1" firstCol="1" lastRow="1" lastCol="1" bandRow="1" bandCol="1">
                <a:effectLst>
                  <a:outerShdw blurRad="63500" sx="102000" sy="102000" algn="ctr" rotWithShape="0">
                    <a:prstClr val="black">
                      <a:alpha val="40000"/>
                    </a:prstClr>
                  </a:outerShdw>
                </a:effectLst>
                <a:tableStyleId>{5C22544A-7EE6-4342-B048-85BDC9FD1C3A}</a:tableStyleId>
              </a:tblPr>
              <a:tblGrid>
                <a:gridCol w="7075612">
                  <a:extLst>
                    <a:ext uri="{9D8B030D-6E8A-4147-A177-3AD203B41FA5}">
                      <a16:colId xmlns:a16="http://schemas.microsoft.com/office/drawing/2014/main" val="1749865058"/>
                    </a:ext>
                  </a:extLst>
                </a:gridCol>
              </a:tblGrid>
              <a:tr h="709587">
                <a:tc>
                  <a:txBody>
                    <a:bodyPr/>
                    <a:lstStyle/>
                    <a:p>
                      <a:pPr marL="131445" marR="64135" algn="just">
                        <a:spcBef>
                          <a:spcPts val="615"/>
                        </a:spcBef>
                        <a:spcAft>
                          <a:spcPts val="0"/>
                        </a:spcAft>
                        <a:tabLst>
                          <a:tab pos="3115310" algn="l"/>
                        </a:tabLst>
                      </a:pPr>
                      <a:r>
                        <a:rPr lang="en-US" sz="1400" dirty="0" err="1">
                          <a:effectLst/>
                        </a:rPr>
                        <a:t>Pemeriksaan</a:t>
                      </a:r>
                      <a:r>
                        <a:rPr lang="en-US" sz="1400" dirty="0">
                          <a:effectLst/>
                        </a:rPr>
                        <a:t>  </a:t>
                      </a:r>
                      <a:r>
                        <a:rPr lang="en-US" sz="1400" dirty="0" err="1">
                          <a:effectLst/>
                        </a:rPr>
                        <a:t>ke</a:t>
                      </a:r>
                      <a:r>
                        <a:rPr lang="en-US" sz="1400" dirty="0">
                          <a:effectLst/>
                        </a:rPr>
                        <a:t>  </a:t>
                      </a:r>
                      <a:r>
                        <a:rPr lang="en-US" sz="1400" dirty="0" err="1">
                          <a:effectLst/>
                        </a:rPr>
                        <a:t>atas</a:t>
                      </a:r>
                      <a:r>
                        <a:rPr lang="en-US" sz="1400" dirty="0">
                          <a:effectLst/>
                        </a:rPr>
                        <a:t>  </a:t>
                      </a:r>
                      <a:r>
                        <a:rPr lang="en-US" sz="1400" dirty="0" err="1">
                          <a:effectLst/>
                        </a:rPr>
                        <a:t>semua</a:t>
                      </a:r>
                      <a:r>
                        <a:rPr lang="en-US" sz="1400" dirty="0">
                          <a:effectLst/>
                        </a:rPr>
                        <a:t> </a:t>
                      </a:r>
                      <a:r>
                        <a:rPr lang="en-US" sz="1400" spc="285" dirty="0">
                          <a:effectLst/>
                        </a:rPr>
                        <a:t> </a:t>
                      </a:r>
                      <a:r>
                        <a:rPr lang="en-US" sz="1400" dirty="0" err="1">
                          <a:effectLst/>
                        </a:rPr>
                        <a:t>Harta</a:t>
                      </a:r>
                      <a:r>
                        <a:rPr lang="en-US" sz="1400" dirty="0">
                          <a:effectLst/>
                        </a:rPr>
                        <a:t> </a:t>
                      </a:r>
                      <a:r>
                        <a:rPr lang="en-US" sz="1400" spc="80" dirty="0">
                          <a:effectLst/>
                        </a:rPr>
                        <a:t> </a:t>
                      </a:r>
                      <a:r>
                        <a:rPr lang="en-US" sz="1400" dirty="0">
                          <a:effectLst/>
                        </a:rPr>
                        <a:t>Modal </a:t>
                      </a:r>
                      <a:r>
                        <a:rPr lang="en-US" sz="1400" dirty="0" err="1">
                          <a:effectLst/>
                        </a:rPr>
                        <a:t>hendaklah</a:t>
                      </a:r>
                      <a:r>
                        <a:rPr lang="en-US" sz="1400" dirty="0">
                          <a:effectLst/>
                        </a:rPr>
                        <a:t> </a:t>
                      </a:r>
                      <a:r>
                        <a:rPr lang="en-US" sz="1400" dirty="0" err="1">
                          <a:effectLst/>
                        </a:rPr>
                        <a:t>dilaksanakan</a:t>
                      </a:r>
                      <a:r>
                        <a:rPr lang="en-US" sz="1400" dirty="0">
                          <a:effectLst/>
                        </a:rPr>
                        <a:t> </a:t>
                      </a:r>
                      <a:r>
                        <a:rPr lang="en-US" sz="1400" dirty="0" err="1">
                          <a:effectLst/>
                        </a:rPr>
                        <a:t>seratus</a:t>
                      </a:r>
                      <a:r>
                        <a:rPr lang="en-US" sz="1400" dirty="0">
                          <a:effectLst/>
                        </a:rPr>
                        <a:t> </a:t>
                      </a:r>
                      <a:r>
                        <a:rPr lang="en-US" sz="1400" dirty="0" err="1">
                          <a:effectLst/>
                        </a:rPr>
                        <a:t>peratus</a:t>
                      </a:r>
                      <a:r>
                        <a:rPr lang="en-US" sz="1400" dirty="0">
                          <a:effectLst/>
                        </a:rPr>
                        <a:t> (100%) dan </a:t>
                      </a:r>
                      <a:r>
                        <a:rPr lang="en-US" sz="1400" dirty="0" err="1">
                          <a:effectLst/>
                        </a:rPr>
                        <a:t>pemeriksaan</a:t>
                      </a:r>
                      <a:r>
                        <a:rPr lang="en-US" sz="1400" dirty="0">
                          <a:effectLst/>
                        </a:rPr>
                        <a:t> </a:t>
                      </a:r>
                      <a:r>
                        <a:rPr lang="en-US" sz="1400" dirty="0" err="1">
                          <a:effectLst/>
                        </a:rPr>
                        <a:t>boleh</a:t>
                      </a:r>
                      <a:r>
                        <a:rPr lang="en-US" sz="1400" dirty="0">
                          <a:effectLst/>
                        </a:rPr>
                        <a:t> </a:t>
                      </a:r>
                      <a:r>
                        <a:rPr lang="en-US" sz="1400" dirty="0" err="1">
                          <a:effectLst/>
                        </a:rPr>
                        <a:t>dilaksanakan</a:t>
                      </a:r>
                      <a:r>
                        <a:rPr lang="en-US" sz="1400" dirty="0">
                          <a:effectLst/>
                        </a:rPr>
                        <a:t> </a:t>
                      </a:r>
                      <a:r>
                        <a:rPr lang="en-US" sz="1400" dirty="0" err="1">
                          <a:effectLst/>
                        </a:rPr>
                        <a:t>sepanjang</a:t>
                      </a:r>
                      <a:r>
                        <a:rPr lang="en-US" sz="1400" dirty="0">
                          <a:effectLst/>
                        </a:rPr>
                        <a:t> </a:t>
                      </a:r>
                      <a:r>
                        <a:rPr lang="en-US" sz="1400" dirty="0" err="1">
                          <a:effectLst/>
                        </a:rPr>
                        <a:t>tahun</a:t>
                      </a:r>
                      <a:r>
                        <a:rPr lang="en-US" sz="1400" dirty="0">
                          <a:effectLst/>
                        </a:rPr>
                        <a:t> pada </a:t>
                      </a:r>
                      <a:r>
                        <a:rPr lang="en-US" sz="1400" dirty="0" err="1">
                          <a:effectLst/>
                        </a:rPr>
                        <a:t>tahun</a:t>
                      </a:r>
                      <a:r>
                        <a:rPr lang="en-US" sz="1400" dirty="0">
                          <a:effectLst/>
                        </a:rPr>
                        <a:t> </a:t>
                      </a:r>
                      <a:r>
                        <a:rPr lang="en-US" sz="1400" dirty="0" err="1">
                          <a:effectLst/>
                        </a:rPr>
                        <a:t>semasa</a:t>
                      </a:r>
                      <a:r>
                        <a:rPr lang="en-US" sz="1400" dirty="0">
                          <a:effectLst/>
                        </a:rPr>
                        <a:t> </a:t>
                      </a:r>
                      <a:r>
                        <a:rPr lang="en-US" sz="1400" dirty="0" err="1">
                          <a:effectLst/>
                        </a:rPr>
                        <a:t>secara</a:t>
                      </a:r>
                      <a:r>
                        <a:rPr lang="en-US" sz="1400" spc="-50" dirty="0">
                          <a:effectLst/>
                        </a:rPr>
                        <a:t> </a:t>
                      </a:r>
                      <a:r>
                        <a:rPr lang="en-US" sz="1400" dirty="0" err="1">
                          <a:effectLst/>
                        </a:rPr>
                        <a:t>berperingkat</a:t>
                      </a:r>
                      <a:endParaRPr lang="en-MY"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4">
                        <a:lumMod val="75000"/>
                      </a:schemeClr>
                    </a:solidFill>
                  </a:tcPr>
                </a:tc>
                <a:extLst>
                  <a:ext uri="{0D108BD9-81ED-4DB2-BD59-A6C34878D82A}">
                    <a16:rowId xmlns:a16="http://schemas.microsoft.com/office/drawing/2014/main" val="3008473036"/>
                  </a:ext>
                </a:extLst>
              </a:tr>
              <a:tr h="676726">
                <a:tc>
                  <a:txBody>
                    <a:bodyPr/>
                    <a:lstStyle/>
                    <a:p>
                      <a:pPr marL="131445" algn="just">
                        <a:spcBef>
                          <a:spcPts val="615"/>
                        </a:spcBef>
                        <a:spcAft>
                          <a:spcPts val="0"/>
                        </a:spcAft>
                      </a:pPr>
                      <a:r>
                        <a:rPr lang="en-US" sz="1400" dirty="0" err="1">
                          <a:effectLst/>
                        </a:rPr>
                        <a:t>Pemeriksaan</a:t>
                      </a:r>
                      <a:r>
                        <a:rPr lang="en-US" sz="1400" dirty="0">
                          <a:effectLst/>
                        </a:rPr>
                        <a:t> </a:t>
                      </a:r>
                      <a:r>
                        <a:rPr lang="en-US" sz="1400" dirty="0" err="1">
                          <a:effectLst/>
                        </a:rPr>
                        <a:t>ke</a:t>
                      </a:r>
                      <a:r>
                        <a:rPr lang="en-US" sz="1400" dirty="0">
                          <a:effectLst/>
                        </a:rPr>
                        <a:t> </a:t>
                      </a:r>
                      <a:r>
                        <a:rPr lang="en-US" sz="1400" dirty="0" err="1">
                          <a:effectLst/>
                        </a:rPr>
                        <a:t>atas</a:t>
                      </a:r>
                      <a:r>
                        <a:rPr lang="en-US" sz="1400" dirty="0">
                          <a:effectLst/>
                        </a:rPr>
                        <a:t> </a:t>
                      </a:r>
                      <a:r>
                        <a:rPr lang="en-US" sz="1400" dirty="0" err="1">
                          <a:effectLst/>
                        </a:rPr>
                        <a:t>Inventori</a:t>
                      </a:r>
                      <a:r>
                        <a:rPr lang="en-US" sz="1400" dirty="0">
                          <a:effectLst/>
                        </a:rPr>
                        <a:t> </a:t>
                      </a:r>
                      <a:r>
                        <a:rPr lang="en-US" sz="1400" dirty="0" err="1">
                          <a:effectLst/>
                        </a:rPr>
                        <a:t>hendaklah</a:t>
                      </a:r>
                      <a:r>
                        <a:rPr lang="en-US" sz="1400" dirty="0">
                          <a:effectLst/>
                        </a:rPr>
                        <a:t> </a:t>
                      </a:r>
                      <a:r>
                        <a:rPr lang="en-US" sz="1400" dirty="0" err="1">
                          <a:effectLst/>
                        </a:rPr>
                        <a:t>dilaksanakan</a:t>
                      </a:r>
                      <a:r>
                        <a:rPr lang="en-US" sz="1400" dirty="0">
                          <a:effectLst/>
                        </a:rPr>
                        <a:t> </a:t>
                      </a:r>
                      <a:r>
                        <a:rPr lang="en-US" sz="1400" dirty="0" err="1">
                          <a:effectLst/>
                        </a:rPr>
                        <a:t>mengikut</a:t>
                      </a:r>
                      <a:r>
                        <a:rPr lang="en-US" sz="1400" dirty="0">
                          <a:effectLst/>
                        </a:rPr>
                        <a:t> </a:t>
                      </a:r>
                      <a:r>
                        <a:rPr lang="en-US" sz="1400" dirty="0" err="1">
                          <a:effectLst/>
                        </a:rPr>
                        <a:t>skop</a:t>
                      </a:r>
                      <a:r>
                        <a:rPr lang="en-US" sz="1400" dirty="0">
                          <a:effectLst/>
                        </a:rPr>
                        <a:t> yang </a:t>
                      </a:r>
                      <a:r>
                        <a:rPr lang="en-US" sz="1400" dirty="0" err="1">
                          <a:effectLst/>
                        </a:rPr>
                        <a:t>ditentukan</a:t>
                      </a:r>
                      <a:r>
                        <a:rPr lang="en-US" sz="1400" dirty="0">
                          <a:effectLst/>
                        </a:rPr>
                        <a:t> oleh BPA dan </a:t>
                      </a:r>
                      <a:r>
                        <a:rPr lang="en-US" sz="1400" dirty="0" err="1">
                          <a:effectLst/>
                        </a:rPr>
                        <a:t>pemeriksaan</a:t>
                      </a:r>
                      <a:r>
                        <a:rPr lang="en-US" sz="1400" dirty="0">
                          <a:effectLst/>
                        </a:rPr>
                        <a:t> </a:t>
                      </a:r>
                      <a:r>
                        <a:rPr lang="en-US" sz="1400" dirty="0" err="1">
                          <a:effectLst/>
                        </a:rPr>
                        <a:t>boleh</a:t>
                      </a:r>
                      <a:r>
                        <a:rPr lang="en-US" sz="1400" dirty="0">
                          <a:effectLst/>
                        </a:rPr>
                        <a:t> </a:t>
                      </a:r>
                      <a:r>
                        <a:rPr lang="en-US" sz="1400" dirty="0" err="1">
                          <a:effectLst/>
                        </a:rPr>
                        <a:t>dilaksanakan</a:t>
                      </a:r>
                      <a:r>
                        <a:rPr lang="en-US" sz="1400" dirty="0">
                          <a:effectLst/>
                        </a:rPr>
                        <a:t> </a:t>
                      </a:r>
                      <a:r>
                        <a:rPr lang="en-US" sz="1400" dirty="0" err="1">
                          <a:effectLst/>
                        </a:rPr>
                        <a:t>sepanjang</a:t>
                      </a:r>
                      <a:r>
                        <a:rPr lang="en-US" sz="1400" dirty="0">
                          <a:effectLst/>
                        </a:rPr>
                        <a:t> </a:t>
                      </a:r>
                      <a:r>
                        <a:rPr lang="en-US" sz="1400" dirty="0" err="1">
                          <a:effectLst/>
                        </a:rPr>
                        <a:t>tahun</a:t>
                      </a:r>
                      <a:r>
                        <a:rPr lang="en-US" sz="1400" dirty="0">
                          <a:effectLst/>
                        </a:rPr>
                        <a:t> pada </a:t>
                      </a:r>
                      <a:r>
                        <a:rPr lang="en-US" sz="1400" dirty="0" err="1">
                          <a:effectLst/>
                        </a:rPr>
                        <a:t>tahun</a:t>
                      </a:r>
                      <a:r>
                        <a:rPr lang="en-US" sz="1400" dirty="0">
                          <a:effectLst/>
                        </a:rPr>
                        <a:t> </a:t>
                      </a:r>
                      <a:r>
                        <a:rPr lang="en-US" sz="1400" dirty="0" err="1">
                          <a:effectLst/>
                        </a:rPr>
                        <a:t>semasa</a:t>
                      </a:r>
                      <a:r>
                        <a:rPr lang="en-US" sz="1400" dirty="0">
                          <a:effectLst/>
                        </a:rPr>
                        <a:t> </a:t>
                      </a:r>
                      <a:r>
                        <a:rPr lang="en-US" sz="1400" dirty="0" err="1">
                          <a:effectLst/>
                        </a:rPr>
                        <a:t>secara</a:t>
                      </a:r>
                      <a:r>
                        <a:rPr lang="en-US" sz="1400" dirty="0">
                          <a:effectLst/>
                        </a:rPr>
                        <a:t> </a:t>
                      </a:r>
                      <a:r>
                        <a:rPr lang="en-US" sz="1400" dirty="0" err="1">
                          <a:effectLst/>
                        </a:rPr>
                        <a:t>berperingkat</a:t>
                      </a:r>
                      <a:endParaRPr lang="en-MY"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4">
                        <a:lumMod val="75000"/>
                      </a:schemeClr>
                    </a:solidFill>
                  </a:tcPr>
                </a:tc>
                <a:extLst>
                  <a:ext uri="{0D108BD9-81ED-4DB2-BD59-A6C34878D82A}">
                    <a16:rowId xmlns:a16="http://schemas.microsoft.com/office/drawing/2014/main" val="437587477"/>
                  </a:ext>
                </a:extLst>
              </a:tr>
              <a:tr h="360671">
                <a:tc>
                  <a:txBody>
                    <a:bodyPr/>
                    <a:lstStyle/>
                    <a:p>
                      <a:pPr marL="131445" algn="just">
                        <a:spcBef>
                          <a:spcPts val="615"/>
                        </a:spcBef>
                        <a:spcAft>
                          <a:spcPts val="0"/>
                        </a:spcAft>
                      </a:pPr>
                      <a:r>
                        <a:rPr lang="en-MY" sz="1400" dirty="0" err="1">
                          <a:effectLst/>
                          <a:latin typeface="+mn-lt"/>
                          <a:ea typeface="Arial" panose="020B0604020202020204" pitchFamily="34" charset="0"/>
                          <a:cs typeface="Times New Roman" panose="02020603050405020304" pitchFamily="18" charset="0"/>
                        </a:rPr>
                        <a:t>Tempoh</a:t>
                      </a:r>
                      <a:r>
                        <a:rPr lang="en-MY" sz="1400" dirty="0">
                          <a:effectLst/>
                          <a:latin typeface="+mn-lt"/>
                          <a:ea typeface="Arial" panose="020B0604020202020204" pitchFamily="34" charset="0"/>
                          <a:cs typeface="Times New Roman" panose="02020603050405020304" pitchFamily="18" charset="0"/>
                        </a:rPr>
                        <a:t> </a:t>
                      </a:r>
                      <a:r>
                        <a:rPr lang="en-MY" sz="1400" dirty="0" err="1">
                          <a:effectLst/>
                          <a:latin typeface="+mn-lt"/>
                          <a:ea typeface="Arial" panose="020B0604020202020204" pitchFamily="34" charset="0"/>
                          <a:cs typeface="Times New Roman" panose="02020603050405020304" pitchFamily="18" charset="0"/>
                        </a:rPr>
                        <a:t>laporan</a:t>
                      </a:r>
                      <a:r>
                        <a:rPr lang="en-MY" sz="1400" dirty="0">
                          <a:effectLst/>
                          <a:latin typeface="+mn-lt"/>
                          <a:ea typeface="Arial" panose="020B0604020202020204" pitchFamily="34" charset="0"/>
                          <a:cs typeface="Times New Roman" panose="02020603050405020304" pitchFamily="18" charset="0"/>
                        </a:rPr>
                        <a:t> </a:t>
                      </a:r>
                      <a:r>
                        <a:rPr lang="en-MY" sz="1400" dirty="0" err="1">
                          <a:effectLst/>
                          <a:latin typeface="+mn-lt"/>
                          <a:ea typeface="Arial" panose="020B0604020202020204" pitchFamily="34" charset="0"/>
                          <a:cs typeface="Times New Roman" panose="02020603050405020304" pitchFamily="18" charset="0"/>
                        </a:rPr>
                        <a:t>pemeriksaan</a:t>
                      </a:r>
                      <a:r>
                        <a:rPr lang="en-MY" sz="1400" dirty="0">
                          <a:effectLst/>
                          <a:latin typeface="+mn-lt"/>
                          <a:ea typeface="Arial" panose="020B0604020202020204" pitchFamily="34" charset="0"/>
                          <a:cs typeface="Times New Roman" panose="02020603050405020304" pitchFamily="18" charset="0"/>
                        </a:rPr>
                        <a:t> </a:t>
                      </a:r>
                      <a:r>
                        <a:rPr lang="en-MY" sz="1400" dirty="0" err="1">
                          <a:effectLst/>
                          <a:latin typeface="+mn-lt"/>
                          <a:ea typeface="Arial" panose="020B0604020202020204" pitchFamily="34" charset="0"/>
                          <a:cs typeface="Times New Roman" panose="02020603050405020304" pitchFamily="18" charset="0"/>
                        </a:rPr>
                        <a:t>perlu</a:t>
                      </a:r>
                      <a:r>
                        <a:rPr lang="en-MY" sz="1400" dirty="0">
                          <a:effectLst/>
                          <a:latin typeface="+mn-lt"/>
                          <a:ea typeface="Arial" panose="020B0604020202020204" pitchFamily="34" charset="0"/>
                          <a:cs typeface="Times New Roman" panose="02020603050405020304" pitchFamily="18" charset="0"/>
                        </a:rPr>
                        <a:t> </a:t>
                      </a:r>
                      <a:r>
                        <a:rPr lang="en-MY" sz="1400" dirty="0" err="1">
                          <a:effectLst/>
                          <a:latin typeface="+mn-lt"/>
                          <a:ea typeface="Arial" panose="020B0604020202020204" pitchFamily="34" charset="0"/>
                          <a:cs typeface="Times New Roman" panose="02020603050405020304" pitchFamily="18" charset="0"/>
                        </a:rPr>
                        <a:t>dikemukakan-selewat-lewatnya</a:t>
                      </a:r>
                      <a:r>
                        <a:rPr lang="en-MY" sz="1400" dirty="0">
                          <a:effectLst/>
                          <a:latin typeface="+mn-lt"/>
                          <a:ea typeface="Arial" panose="020B0604020202020204" pitchFamily="34" charset="0"/>
                          <a:cs typeface="Times New Roman" panose="02020603050405020304" pitchFamily="18" charset="0"/>
                        </a:rPr>
                        <a:t> 1 </a:t>
                      </a:r>
                      <a:r>
                        <a:rPr lang="en-MY" sz="1400" dirty="0" err="1">
                          <a:effectLst/>
                          <a:latin typeface="+mn-lt"/>
                          <a:ea typeface="Arial" panose="020B0604020202020204" pitchFamily="34" charset="0"/>
                          <a:cs typeface="Times New Roman" panose="02020603050405020304" pitchFamily="18" charset="0"/>
                        </a:rPr>
                        <a:t>Disember</a:t>
                      </a:r>
                      <a:r>
                        <a:rPr lang="en-MY" sz="1400" dirty="0">
                          <a:effectLst/>
                          <a:latin typeface="+mn-lt"/>
                          <a:ea typeface="Arial" panose="020B0604020202020204" pitchFamily="34" charset="0"/>
                          <a:cs typeface="Times New Roman" panose="02020603050405020304" pitchFamily="18" charset="0"/>
                        </a:rPr>
                        <a:t> 2022</a:t>
                      </a:r>
                    </a:p>
                  </a:txBody>
                  <a:tcPr marL="0" marR="0" marT="0" marB="0">
                    <a:solidFill>
                      <a:schemeClr val="accent4">
                        <a:lumMod val="75000"/>
                      </a:schemeClr>
                    </a:solidFill>
                  </a:tcPr>
                </a:tc>
                <a:extLst>
                  <a:ext uri="{0D108BD9-81ED-4DB2-BD59-A6C34878D82A}">
                    <a16:rowId xmlns:a16="http://schemas.microsoft.com/office/drawing/2014/main" val="3669432245"/>
                  </a:ext>
                </a:extLst>
              </a:tr>
            </a:tbl>
          </a:graphicData>
        </a:graphic>
      </p:graphicFrame>
      <p:grpSp>
        <p:nvGrpSpPr>
          <p:cNvPr id="9" name="Group 8">
            <a:extLst>
              <a:ext uri="{FF2B5EF4-FFF2-40B4-BE49-F238E27FC236}">
                <a16:creationId xmlns:a16="http://schemas.microsoft.com/office/drawing/2014/main" id="{64892746-6729-40A9-8A3B-4BF165E45C0C}"/>
              </a:ext>
            </a:extLst>
          </p:cNvPr>
          <p:cNvGrpSpPr/>
          <p:nvPr/>
        </p:nvGrpSpPr>
        <p:grpSpPr>
          <a:xfrm>
            <a:off x="7678225" y="172179"/>
            <a:ext cx="1387118" cy="479681"/>
            <a:chOff x="3878741" y="5454061"/>
            <a:chExt cx="1494399" cy="479681"/>
          </a:xfrm>
        </p:grpSpPr>
        <p:pic>
          <p:nvPicPr>
            <p:cNvPr id="10" name="Picture 9">
              <a:extLst>
                <a:ext uri="{FF2B5EF4-FFF2-40B4-BE49-F238E27FC236}">
                  <a16:creationId xmlns:a16="http://schemas.microsoft.com/office/drawing/2014/main" id="{A0B35C93-FF8C-4BBD-B9A7-32C7FED4118B}"/>
                </a:ext>
              </a:extLst>
            </p:cNvPr>
            <p:cNvPicPr>
              <a:picLocks noChangeAspect="1"/>
            </p:cNvPicPr>
            <p:nvPr/>
          </p:nvPicPr>
          <p:blipFill>
            <a:blip r:embed="rId3"/>
            <a:srcRect/>
            <a:stretch/>
          </p:blipFill>
          <p:spPr>
            <a:xfrm>
              <a:off x="4824441" y="5454061"/>
              <a:ext cx="548699" cy="479681"/>
            </a:xfrm>
            <a:prstGeom prst="rect">
              <a:avLst/>
            </a:prstGeom>
          </p:spPr>
        </p:pic>
        <p:pic>
          <p:nvPicPr>
            <p:cNvPr id="11" name="Picture 10">
              <a:extLst>
                <a:ext uri="{FF2B5EF4-FFF2-40B4-BE49-F238E27FC236}">
                  <a16:creationId xmlns:a16="http://schemas.microsoft.com/office/drawing/2014/main" id="{6B0003CD-F12A-4C8C-B787-F0E4770D8584}"/>
                </a:ext>
              </a:extLst>
            </p:cNvPr>
            <p:cNvPicPr>
              <a:picLocks noChangeAspect="1"/>
            </p:cNvPicPr>
            <p:nvPr/>
          </p:nvPicPr>
          <p:blipFill>
            <a:blip r:embed="rId4"/>
            <a:srcRect/>
            <a:stretch/>
          </p:blipFill>
          <p:spPr>
            <a:xfrm>
              <a:off x="3878741" y="5468921"/>
              <a:ext cx="940203" cy="464820"/>
            </a:xfrm>
            <a:prstGeom prst="rect">
              <a:avLst/>
            </a:prstGeom>
          </p:spPr>
        </p:pic>
      </p:grpSp>
    </p:spTree>
    <p:extLst>
      <p:ext uri="{BB962C8B-B14F-4D97-AF65-F5344CB8AC3E}">
        <p14:creationId xmlns:p14="http://schemas.microsoft.com/office/powerpoint/2010/main" val="266177560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86891" y="3003614"/>
            <a:ext cx="1724501" cy="1422559"/>
          </a:xfrm>
          <a:custGeom>
            <a:avLst/>
            <a:gdLst/>
            <a:ahLst/>
            <a:cxnLst/>
            <a:rect l="l" t="t" r="r" b="b"/>
            <a:pathLst>
              <a:path w="2299335" h="1896745">
                <a:moveTo>
                  <a:pt x="0" y="189611"/>
                </a:moveTo>
                <a:lnTo>
                  <a:pt x="6773" y="139229"/>
                </a:lnTo>
                <a:lnTo>
                  <a:pt x="25890" y="93942"/>
                </a:lnTo>
                <a:lnTo>
                  <a:pt x="55541" y="55562"/>
                </a:lnTo>
                <a:lnTo>
                  <a:pt x="93921" y="25903"/>
                </a:lnTo>
                <a:lnTo>
                  <a:pt x="139222" y="6778"/>
                </a:lnTo>
                <a:lnTo>
                  <a:pt x="189636" y="0"/>
                </a:lnTo>
                <a:lnTo>
                  <a:pt x="2109546" y="0"/>
                </a:lnTo>
                <a:lnTo>
                  <a:pt x="2159971" y="6778"/>
                </a:lnTo>
                <a:lnTo>
                  <a:pt x="2205271" y="25903"/>
                </a:lnTo>
                <a:lnTo>
                  <a:pt x="2243642" y="55562"/>
                </a:lnTo>
                <a:lnTo>
                  <a:pt x="2273282" y="93942"/>
                </a:lnTo>
                <a:lnTo>
                  <a:pt x="2292387" y="139229"/>
                </a:lnTo>
                <a:lnTo>
                  <a:pt x="2299157" y="189611"/>
                </a:lnTo>
                <a:lnTo>
                  <a:pt x="2299157" y="1706753"/>
                </a:lnTo>
                <a:lnTo>
                  <a:pt x="2292387" y="1757134"/>
                </a:lnTo>
                <a:lnTo>
                  <a:pt x="2273282" y="1802421"/>
                </a:lnTo>
                <a:lnTo>
                  <a:pt x="2243642" y="1840801"/>
                </a:lnTo>
                <a:lnTo>
                  <a:pt x="2205271" y="1870460"/>
                </a:lnTo>
                <a:lnTo>
                  <a:pt x="2159971" y="1889585"/>
                </a:lnTo>
                <a:lnTo>
                  <a:pt x="2109546" y="1896364"/>
                </a:lnTo>
                <a:lnTo>
                  <a:pt x="189636" y="1896364"/>
                </a:lnTo>
                <a:lnTo>
                  <a:pt x="139222" y="1889585"/>
                </a:lnTo>
                <a:lnTo>
                  <a:pt x="93921" y="1870460"/>
                </a:lnTo>
                <a:lnTo>
                  <a:pt x="55541" y="1840801"/>
                </a:lnTo>
                <a:lnTo>
                  <a:pt x="25890" y="1802421"/>
                </a:lnTo>
                <a:lnTo>
                  <a:pt x="6773" y="1757134"/>
                </a:lnTo>
                <a:lnTo>
                  <a:pt x="0" y="1706753"/>
                </a:lnTo>
                <a:lnTo>
                  <a:pt x="0" y="189611"/>
                </a:lnTo>
                <a:close/>
              </a:path>
            </a:pathLst>
          </a:custGeom>
          <a:ln w="25400">
            <a:solidFill>
              <a:srgbClr val="4F81BC"/>
            </a:solidFill>
          </a:ln>
        </p:spPr>
        <p:txBody>
          <a:bodyPr wrap="square" lIns="0" tIns="0" rIns="0" bIns="0" rtlCol="0"/>
          <a:lstStyle/>
          <a:p>
            <a:endParaRPr sz="1350"/>
          </a:p>
        </p:txBody>
      </p:sp>
      <p:sp>
        <p:nvSpPr>
          <p:cNvPr id="5" name="object 5"/>
          <p:cNvSpPr txBox="1"/>
          <p:nvPr/>
        </p:nvSpPr>
        <p:spPr>
          <a:xfrm>
            <a:off x="1603021" y="3080195"/>
            <a:ext cx="1486376" cy="840615"/>
          </a:xfrm>
          <a:prstGeom prst="rect">
            <a:avLst/>
          </a:prstGeom>
        </p:spPr>
        <p:txBody>
          <a:bodyPr vert="horz" wrap="square" lIns="0" tIns="9525" rIns="0" bIns="0" rtlCol="0">
            <a:spAutoFit/>
          </a:bodyPr>
          <a:lstStyle/>
          <a:p>
            <a:pPr marL="180975" indent="-171450">
              <a:spcBef>
                <a:spcPts val="75"/>
              </a:spcBef>
              <a:buChar char="•"/>
              <a:tabLst>
                <a:tab pos="180975" algn="l"/>
              </a:tabLst>
            </a:pPr>
            <a:r>
              <a:rPr spc="-4" dirty="0">
                <a:latin typeface="Arial"/>
                <a:cs typeface="Arial"/>
              </a:rPr>
              <a:t>Fizikal</a:t>
            </a:r>
            <a:endParaRPr>
              <a:latin typeface="Arial"/>
              <a:cs typeface="Arial"/>
            </a:endParaRPr>
          </a:p>
          <a:p>
            <a:pPr marL="180975" indent="-171450">
              <a:spcBef>
                <a:spcPts val="11"/>
              </a:spcBef>
              <a:buChar char="•"/>
              <a:tabLst>
                <a:tab pos="180975" algn="l"/>
              </a:tabLst>
            </a:pPr>
            <a:r>
              <a:rPr spc="-4" dirty="0">
                <a:latin typeface="Arial"/>
                <a:cs typeface="Arial"/>
              </a:rPr>
              <a:t>Rekod</a:t>
            </a:r>
            <a:endParaRPr>
              <a:latin typeface="Arial"/>
              <a:cs typeface="Arial"/>
            </a:endParaRPr>
          </a:p>
          <a:p>
            <a:pPr marL="180975" indent="-171450">
              <a:spcBef>
                <a:spcPts val="15"/>
              </a:spcBef>
              <a:buChar char="•"/>
              <a:tabLst>
                <a:tab pos="180975" algn="l"/>
              </a:tabLst>
            </a:pPr>
            <a:r>
              <a:rPr spc="-4" dirty="0">
                <a:latin typeface="Arial"/>
                <a:cs typeface="Arial"/>
              </a:rPr>
              <a:t>Penempatan</a:t>
            </a:r>
            <a:endParaRPr>
              <a:latin typeface="Arial"/>
              <a:cs typeface="Arial"/>
            </a:endParaRPr>
          </a:p>
        </p:txBody>
      </p:sp>
      <p:sp>
        <p:nvSpPr>
          <p:cNvPr id="6" name="object 6"/>
          <p:cNvSpPr/>
          <p:nvPr/>
        </p:nvSpPr>
        <p:spPr>
          <a:xfrm>
            <a:off x="2616327" y="4722400"/>
            <a:ext cx="1512094" cy="664845"/>
          </a:xfrm>
          <a:custGeom>
            <a:avLst/>
            <a:gdLst/>
            <a:ahLst/>
            <a:cxnLst/>
            <a:rect l="l" t="t" r="r" b="b"/>
            <a:pathLst>
              <a:path w="2016125" h="886460">
                <a:moveTo>
                  <a:pt x="64388" y="0"/>
                </a:moveTo>
                <a:lnTo>
                  <a:pt x="0" y="18796"/>
                </a:lnTo>
                <a:lnTo>
                  <a:pt x="14687" y="65521"/>
                </a:lnTo>
                <a:lnTo>
                  <a:pt x="31228" y="111521"/>
                </a:lnTo>
                <a:lnTo>
                  <a:pt x="49593" y="156744"/>
                </a:lnTo>
                <a:lnTo>
                  <a:pt x="69754" y="201140"/>
                </a:lnTo>
                <a:lnTo>
                  <a:pt x="91681" y="244656"/>
                </a:lnTo>
                <a:lnTo>
                  <a:pt x="115345" y="287241"/>
                </a:lnTo>
                <a:lnTo>
                  <a:pt x="140717" y="328843"/>
                </a:lnTo>
                <a:lnTo>
                  <a:pt x="167768" y="369412"/>
                </a:lnTo>
                <a:lnTo>
                  <a:pt x="196547" y="408996"/>
                </a:lnTo>
                <a:lnTo>
                  <a:pt x="226788" y="447244"/>
                </a:lnTo>
                <a:lnTo>
                  <a:pt x="258699" y="484403"/>
                </a:lnTo>
                <a:lnTo>
                  <a:pt x="291736" y="519898"/>
                </a:lnTo>
                <a:lnTo>
                  <a:pt x="325858" y="553771"/>
                </a:lnTo>
                <a:lnTo>
                  <a:pt x="361015" y="586018"/>
                </a:lnTo>
                <a:lnTo>
                  <a:pt x="397155" y="616638"/>
                </a:lnTo>
                <a:lnTo>
                  <a:pt x="434228" y="645626"/>
                </a:lnTo>
                <a:lnTo>
                  <a:pt x="472182" y="672980"/>
                </a:lnTo>
                <a:lnTo>
                  <a:pt x="510967" y="698698"/>
                </a:lnTo>
                <a:lnTo>
                  <a:pt x="550532" y="722776"/>
                </a:lnTo>
                <a:lnTo>
                  <a:pt x="590826" y="745212"/>
                </a:lnTo>
                <a:lnTo>
                  <a:pt x="631798" y="766003"/>
                </a:lnTo>
                <a:lnTo>
                  <a:pt x="673398" y="785145"/>
                </a:lnTo>
                <a:lnTo>
                  <a:pt x="715573" y="802637"/>
                </a:lnTo>
                <a:lnTo>
                  <a:pt x="758275" y="818476"/>
                </a:lnTo>
                <a:lnTo>
                  <a:pt x="801451" y="832657"/>
                </a:lnTo>
                <a:lnTo>
                  <a:pt x="845050" y="845180"/>
                </a:lnTo>
                <a:lnTo>
                  <a:pt x="889023" y="856040"/>
                </a:lnTo>
                <a:lnTo>
                  <a:pt x="933318" y="865236"/>
                </a:lnTo>
                <a:lnTo>
                  <a:pt x="977884" y="872763"/>
                </a:lnTo>
                <a:lnTo>
                  <a:pt x="1022670" y="878620"/>
                </a:lnTo>
                <a:lnTo>
                  <a:pt x="1067626" y="882804"/>
                </a:lnTo>
                <a:lnTo>
                  <a:pt x="1112700" y="885311"/>
                </a:lnTo>
                <a:lnTo>
                  <a:pt x="1157843" y="886139"/>
                </a:lnTo>
                <a:lnTo>
                  <a:pt x="1203001" y="885286"/>
                </a:lnTo>
                <a:lnTo>
                  <a:pt x="1248126" y="882747"/>
                </a:lnTo>
                <a:lnTo>
                  <a:pt x="1293166" y="878521"/>
                </a:lnTo>
                <a:lnTo>
                  <a:pt x="1338071" y="872604"/>
                </a:lnTo>
                <a:lnTo>
                  <a:pt x="1382788" y="864995"/>
                </a:lnTo>
                <a:lnTo>
                  <a:pt x="1427268" y="855689"/>
                </a:lnTo>
                <a:lnTo>
                  <a:pt x="1471460" y="844684"/>
                </a:lnTo>
                <a:lnTo>
                  <a:pt x="1515313" y="831977"/>
                </a:lnTo>
                <a:lnTo>
                  <a:pt x="1553536" y="819303"/>
                </a:lnTo>
                <a:lnTo>
                  <a:pt x="1151565" y="819303"/>
                </a:lnTo>
                <a:lnTo>
                  <a:pt x="1105673" y="818166"/>
                </a:lnTo>
                <a:lnTo>
                  <a:pt x="1060060" y="815181"/>
                </a:lnTo>
                <a:lnTo>
                  <a:pt x="1014774" y="810377"/>
                </a:lnTo>
                <a:lnTo>
                  <a:pt x="969866" y="803780"/>
                </a:lnTo>
                <a:lnTo>
                  <a:pt x="925383" y="795416"/>
                </a:lnTo>
                <a:lnTo>
                  <a:pt x="881375" y="785313"/>
                </a:lnTo>
                <a:lnTo>
                  <a:pt x="837891" y="773497"/>
                </a:lnTo>
                <a:lnTo>
                  <a:pt x="794979" y="759996"/>
                </a:lnTo>
                <a:lnTo>
                  <a:pt x="752690" y="744835"/>
                </a:lnTo>
                <a:lnTo>
                  <a:pt x="711072" y="728043"/>
                </a:lnTo>
                <a:lnTo>
                  <a:pt x="670173" y="709645"/>
                </a:lnTo>
                <a:lnTo>
                  <a:pt x="630043" y="689669"/>
                </a:lnTo>
                <a:lnTo>
                  <a:pt x="590732" y="668141"/>
                </a:lnTo>
                <a:lnTo>
                  <a:pt x="552287" y="645088"/>
                </a:lnTo>
                <a:lnTo>
                  <a:pt x="514758" y="620538"/>
                </a:lnTo>
                <a:lnTo>
                  <a:pt x="478194" y="594516"/>
                </a:lnTo>
                <a:lnTo>
                  <a:pt x="442644" y="567050"/>
                </a:lnTo>
                <a:lnTo>
                  <a:pt x="408156" y="538167"/>
                </a:lnTo>
                <a:lnTo>
                  <a:pt x="374781" y="507893"/>
                </a:lnTo>
                <a:lnTo>
                  <a:pt x="342567" y="476256"/>
                </a:lnTo>
                <a:lnTo>
                  <a:pt x="311563" y="443281"/>
                </a:lnTo>
                <a:lnTo>
                  <a:pt x="281737" y="408896"/>
                </a:lnTo>
                <a:lnTo>
                  <a:pt x="253380" y="373429"/>
                </a:lnTo>
                <a:lnTo>
                  <a:pt x="226300" y="336604"/>
                </a:lnTo>
                <a:lnTo>
                  <a:pt x="200625" y="298550"/>
                </a:lnTo>
                <a:lnTo>
                  <a:pt x="176406" y="259294"/>
                </a:lnTo>
                <a:lnTo>
                  <a:pt x="153690" y="218861"/>
                </a:lnTo>
                <a:lnTo>
                  <a:pt x="132528" y="177280"/>
                </a:lnTo>
                <a:lnTo>
                  <a:pt x="112968" y="134576"/>
                </a:lnTo>
                <a:lnTo>
                  <a:pt x="95058" y="90777"/>
                </a:lnTo>
                <a:lnTo>
                  <a:pt x="78849" y="45909"/>
                </a:lnTo>
                <a:lnTo>
                  <a:pt x="64388" y="0"/>
                </a:lnTo>
                <a:close/>
              </a:path>
              <a:path w="2016125" h="886460">
                <a:moveTo>
                  <a:pt x="2015616" y="478269"/>
                </a:moveTo>
                <a:lnTo>
                  <a:pt x="1878711" y="502856"/>
                </a:lnTo>
                <a:lnTo>
                  <a:pt x="1911477" y="533196"/>
                </a:lnTo>
                <a:lnTo>
                  <a:pt x="1873117" y="565644"/>
                </a:lnTo>
                <a:lnTo>
                  <a:pt x="1833443" y="596310"/>
                </a:lnTo>
                <a:lnTo>
                  <a:pt x="1792519" y="625160"/>
                </a:lnTo>
                <a:lnTo>
                  <a:pt x="1750410" y="652159"/>
                </a:lnTo>
                <a:lnTo>
                  <a:pt x="1707181" y="677271"/>
                </a:lnTo>
                <a:lnTo>
                  <a:pt x="1662897" y="700462"/>
                </a:lnTo>
                <a:lnTo>
                  <a:pt x="1617622" y="721696"/>
                </a:lnTo>
                <a:lnTo>
                  <a:pt x="1571421" y="740937"/>
                </a:lnTo>
                <a:lnTo>
                  <a:pt x="1524360" y="758151"/>
                </a:lnTo>
                <a:lnTo>
                  <a:pt x="1476502" y="773303"/>
                </a:lnTo>
                <a:lnTo>
                  <a:pt x="1430030" y="785844"/>
                </a:lnTo>
                <a:lnTo>
                  <a:pt x="1383494" y="796350"/>
                </a:lnTo>
                <a:lnTo>
                  <a:pt x="1336942" y="804849"/>
                </a:lnTo>
                <a:lnTo>
                  <a:pt x="1290425" y="811367"/>
                </a:lnTo>
                <a:lnTo>
                  <a:pt x="1243990" y="815931"/>
                </a:lnTo>
                <a:lnTo>
                  <a:pt x="1197687" y="818567"/>
                </a:lnTo>
                <a:lnTo>
                  <a:pt x="1151565" y="819303"/>
                </a:lnTo>
                <a:lnTo>
                  <a:pt x="1553536" y="819303"/>
                </a:lnTo>
                <a:lnTo>
                  <a:pt x="1601797" y="801448"/>
                </a:lnTo>
                <a:lnTo>
                  <a:pt x="1644326" y="783619"/>
                </a:lnTo>
                <a:lnTo>
                  <a:pt x="1686313" y="764077"/>
                </a:lnTo>
                <a:lnTo>
                  <a:pt x="1727706" y="742820"/>
                </a:lnTo>
                <a:lnTo>
                  <a:pt x="1768455" y="719843"/>
                </a:lnTo>
                <a:lnTo>
                  <a:pt x="1808509" y="695145"/>
                </a:lnTo>
                <a:lnTo>
                  <a:pt x="1847816" y="668723"/>
                </a:lnTo>
                <a:lnTo>
                  <a:pt x="1886327" y="640573"/>
                </a:lnTo>
                <a:lnTo>
                  <a:pt x="1923989" y="610694"/>
                </a:lnTo>
                <a:lnTo>
                  <a:pt x="1960752" y="579081"/>
                </a:lnTo>
                <a:lnTo>
                  <a:pt x="1998631" y="579081"/>
                </a:lnTo>
                <a:lnTo>
                  <a:pt x="2015616" y="478269"/>
                </a:lnTo>
                <a:close/>
              </a:path>
              <a:path w="2016125" h="886460">
                <a:moveTo>
                  <a:pt x="1998631" y="579081"/>
                </a:moveTo>
                <a:lnTo>
                  <a:pt x="1960752" y="579081"/>
                </a:lnTo>
                <a:lnTo>
                  <a:pt x="1993518" y="609422"/>
                </a:lnTo>
                <a:lnTo>
                  <a:pt x="1998631" y="579081"/>
                </a:lnTo>
                <a:close/>
              </a:path>
            </a:pathLst>
          </a:custGeom>
          <a:solidFill>
            <a:srgbClr val="B1C1DB"/>
          </a:solidFill>
        </p:spPr>
        <p:txBody>
          <a:bodyPr wrap="square" lIns="0" tIns="0" rIns="0" bIns="0" rtlCol="0"/>
          <a:lstStyle/>
          <a:p>
            <a:endParaRPr sz="1350"/>
          </a:p>
        </p:txBody>
      </p:sp>
      <p:sp>
        <p:nvSpPr>
          <p:cNvPr id="7" name="object 7"/>
          <p:cNvSpPr/>
          <p:nvPr/>
        </p:nvSpPr>
        <p:spPr>
          <a:xfrm>
            <a:off x="1870091" y="4121087"/>
            <a:ext cx="1533048" cy="609600"/>
          </a:xfrm>
          <a:custGeom>
            <a:avLst/>
            <a:gdLst/>
            <a:ahLst/>
            <a:cxnLst/>
            <a:rect l="l" t="t" r="r" b="b"/>
            <a:pathLst>
              <a:path w="2044064" h="812800">
                <a:moveTo>
                  <a:pt x="1962467" y="0"/>
                </a:moveTo>
                <a:lnTo>
                  <a:pt x="81267" y="0"/>
                </a:lnTo>
                <a:lnTo>
                  <a:pt x="49634" y="6395"/>
                </a:lnTo>
                <a:lnTo>
                  <a:pt x="23802" y="23828"/>
                </a:lnTo>
                <a:lnTo>
                  <a:pt x="6386" y="49666"/>
                </a:lnTo>
                <a:lnTo>
                  <a:pt x="0" y="81280"/>
                </a:lnTo>
                <a:lnTo>
                  <a:pt x="0" y="731520"/>
                </a:lnTo>
                <a:lnTo>
                  <a:pt x="6386" y="763133"/>
                </a:lnTo>
                <a:lnTo>
                  <a:pt x="23802" y="788971"/>
                </a:lnTo>
                <a:lnTo>
                  <a:pt x="49634" y="806404"/>
                </a:lnTo>
                <a:lnTo>
                  <a:pt x="81267" y="812800"/>
                </a:lnTo>
                <a:lnTo>
                  <a:pt x="1962467" y="812800"/>
                </a:lnTo>
                <a:lnTo>
                  <a:pt x="1994080" y="806404"/>
                </a:lnTo>
                <a:lnTo>
                  <a:pt x="2019919" y="788971"/>
                </a:lnTo>
                <a:lnTo>
                  <a:pt x="2037351" y="763133"/>
                </a:lnTo>
                <a:lnTo>
                  <a:pt x="2043747" y="731520"/>
                </a:lnTo>
                <a:lnTo>
                  <a:pt x="2043747" y="81280"/>
                </a:lnTo>
                <a:lnTo>
                  <a:pt x="2037351" y="49666"/>
                </a:lnTo>
                <a:lnTo>
                  <a:pt x="2019919" y="23828"/>
                </a:lnTo>
                <a:lnTo>
                  <a:pt x="1994080" y="6395"/>
                </a:lnTo>
                <a:lnTo>
                  <a:pt x="1962467" y="0"/>
                </a:lnTo>
                <a:close/>
              </a:path>
            </a:pathLst>
          </a:custGeom>
          <a:solidFill>
            <a:srgbClr val="4F81BC"/>
          </a:solidFill>
        </p:spPr>
        <p:txBody>
          <a:bodyPr wrap="square" lIns="0" tIns="0" rIns="0" bIns="0" rtlCol="0"/>
          <a:lstStyle/>
          <a:p>
            <a:endParaRPr sz="1350"/>
          </a:p>
        </p:txBody>
      </p:sp>
      <p:sp>
        <p:nvSpPr>
          <p:cNvPr id="8" name="object 8"/>
          <p:cNvSpPr/>
          <p:nvPr/>
        </p:nvSpPr>
        <p:spPr>
          <a:xfrm>
            <a:off x="1870091" y="4121087"/>
            <a:ext cx="1533048" cy="609600"/>
          </a:xfrm>
          <a:custGeom>
            <a:avLst/>
            <a:gdLst/>
            <a:ahLst/>
            <a:cxnLst/>
            <a:rect l="l" t="t" r="r" b="b"/>
            <a:pathLst>
              <a:path w="2044064" h="812800">
                <a:moveTo>
                  <a:pt x="0" y="81280"/>
                </a:moveTo>
                <a:lnTo>
                  <a:pt x="6386" y="49666"/>
                </a:lnTo>
                <a:lnTo>
                  <a:pt x="23802" y="23828"/>
                </a:lnTo>
                <a:lnTo>
                  <a:pt x="49634" y="6395"/>
                </a:lnTo>
                <a:lnTo>
                  <a:pt x="81267" y="0"/>
                </a:lnTo>
                <a:lnTo>
                  <a:pt x="1962467" y="0"/>
                </a:lnTo>
                <a:lnTo>
                  <a:pt x="1994080" y="6395"/>
                </a:lnTo>
                <a:lnTo>
                  <a:pt x="2019919" y="23828"/>
                </a:lnTo>
                <a:lnTo>
                  <a:pt x="2037351" y="49666"/>
                </a:lnTo>
                <a:lnTo>
                  <a:pt x="2043747" y="81280"/>
                </a:lnTo>
                <a:lnTo>
                  <a:pt x="2043747" y="731520"/>
                </a:lnTo>
                <a:lnTo>
                  <a:pt x="2037351" y="763133"/>
                </a:lnTo>
                <a:lnTo>
                  <a:pt x="2019919" y="788971"/>
                </a:lnTo>
                <a:lnTo>
                  <a:pt x="1994080" y="806404"/>
                </a:lnTo>
                <a:lnTo>
                  <a:pt x="1962467" y="812800"/>
                </a:lnTo>
                <a:lnTo>
                  <a:pt x="81267" y="812800"/>
                </a:lnTo>
                <a:lnTo>
                  <a:pt x="49634" y="806404"/>
                </a:lnTo>
                <a:lnTo>
                  <a:pt x="23802" y="788971"/>
                </a:lnTo>
                <a:lnTo>
                  <a:pt x="6386" y="763133"/>
                </a:lnTo>
                <a:lnTo>
                  <a:pt x="0" y="731520"/>
                </a:lnTo>
                <a:lnTo>
                  <a:pt x="0" y="81280"/>
                </a:lnTo>
                <a:close/>
              </a:path>
            </a:pathLst>
          </a:custGeom>
          <a:ln w="25400">
            <a:solidFill>
              <a:srgbClr val="FFFFFF"/>
            </a:solidFill>
          </a:ln>
        </p:spPr>
        <p:txBody>
          <a:bodyPr wrap="square" lIns="0" tIns="0" rIns="0" bIns="0" rtlCol="0"/>
          <a:lstStyle/>
          <a:p>
            <a:endParaRPr sz="1350"/>
          </a:p>
        </p:txBody>
      </p:sp>
      <p:sp>
        <p:nvSpPr>
          <p:cNvPr id="9" name="object 9"/>
          <p:cNvSpPr txBox="1"/>
          <p:nvPr/>
        </p:nvSpPr>
        <p:spPr>
          <a:xfrm>
            <a:off x="1978839" y="4197629"/>
            <a:ext cx="1316354" cy="419506"/>
          </a:xfrm>
          <a:prstGeom prst="rect">
            <a:avLst/>
          </a:prstGeom>
        </p:spPr>
        <p:txBody>
          <a:bodyPr vert="horz" wrap="square" lIns="0" tIns="9049" rIns="0" bIns="0" rtlCol="0">
            <a:spAutoFit/>
          </a:bodyPr>
          <a:lstStyle/>
          <a:p>
            <a:pPr algn="ctr">
              <a:lnSpc>
                <a:spcPts val="1594"/>
              </a:lnSpc>
              <a:spcBef>
                <a:spcPts val="71"/>
              </a:spcBef>
            </a:pPr>
            <a:r>
              <a:rPr sz="1425" spc="-4" dirty="0">
                <a:latin typeface="Arial"/>
                <a:cs typeface="Arial"/>
              </a:rPr>
              <a:t>Pemeriksaan</a:t>
            </a:r>
            <a:r>
              <a:rPr sz="1425" spc="-26" dirty="0">
                <a:latin typeface="Arial"/>
                <a:cs typeface="Arial"/>
              </a:rPr>
              <a:t> </a:t>
            </a:r>
            <a:r>
              <a:rPr sz="1425" spc="-8" dirty="0">
                <a:latin typeface="Arial"/>
                <a:cs typeface="Arial"/>
              </a:rPr>
              <a:t>ke</a:t>
            </a:r>
            <a:endParaRPr sz="1425">
              <a:latin typeface="Arial"/>
              <a:cs typeface="Arial"/>
            </a:endParaRPr>
          </a:p>
          <a:p>
            <a:pPr algn="ctr">
              <a:lnSpc>
                <a:spcPts val="1594"/>
              </a:lnSpc>
            </a:pPr>
            <a:r>
              <a:rPr sz="1425" spc="-4" dirty="0">
                <a:latin typeface="Arial"/>
                <a:cs typeface="Arial"/>
              </a:rPr>
              <a:t>atas:</a:t>
            </a:r>
            <a:endParaRPr sz="1425">
              <a:latin typeface="Arial"/>
              <a:cs typeface="Arial"/>
            </a:endParaRPr>
          </a:p>
        </p:txBody>
      </p:sp>
      <p:sp>
        <p:nvSpPr>
          <p:cNvPr id="10" name="object 10"/>
          <p:cNvSpPr/>
          <p:nvPr/>
        </p:nvSpPr>
        <p:spPr>
          <a:xfrm>
            <a:off x="3642552" y="2511552"/>
            <a:ext cx="1724501" cy="3089434"/>
          </a:xfrm>
          <a:custGeom>
            <a:avLst/>
            <a:gdLst/>
            <a:ahLst/>
            <a:cxnLst/>
            <a:rect l="l" t="t" r="r" b="b"/>
            <a:pathLst>
              <a:path w="2299335" h="4119245">
                <a:moveTo>
                  <a:pt x="2069338" y="0"/>
                </a:moveTo>
                <a:lnTo>
                  <a:pt x="229996" y="0"/>
                </a:lnTo>
                <a:lnTo>
                  <a:pt x="183651" y="4673"/>
                </a:lnTo>
                <a:lnTo>
                  <a:pt x="140481" y="18077"/>
                </a:lnTo>
                <a:lnTo>
                  <a:pt x="101413" y="39286"/>
                </a:lnTo>
                <a:lnTo>
                  <a:pt x="67373" y="67373"/>
                </a:lnTo>
                <a:lnTo>
                  <a:pt x="39286" y="101413"/>
                </a:lnTo>
                <a:lnTo>
                  <a:pt x="18077" y="140481"/>
                </a:lnTo>
                <a:lnTo>
                  <a:pt x="4673" y="183651"/>
                </a:lnTo>
                <a:lnTo>
                  <a:pt x="0" y="229997"/>
                </a:lnTo>
                <a:lnTo>
                  <a:pt x="0" y="3888943"/>
                </a:lnTo>
                <a:lnTo>
                  <a:pt x="4673" y="3935277"/>
                </a:lnTo>
                <a:lnTo>
                  <a:pt x="18077" y="3978433"/>
                </a:lnTo>
                <a:lnTo>
                  <a:pt x="39286" y="4017486"/>
                </a:lnTo>
                <a:lnTo>
                  <a:pt x="67373" y="4051512"/>
                </a:lnTo>
                <a:lnTo>
                  <a:pt x="101413" y="4079586"/>
                </a:lnTo>
                <a:lnTo>
                  <a:pt x="140481" y="4100783"/>
                </a:lnTo>
                <a:lnTo>
                  <a:pt x="183651" y="4114180"/>
                </a:lnTo>
                <a:lnTo>
                  <a:pt x="229996" y="4118851"/>
                </a:lnTo>
                <a:lnTo>
                  <a:pt x="2069338" y="4118851"/>
                </a:lnTo>
                <a:lnTo>
                  <a:pt x="2115678" y="4114180"/>
                </a:lnTo>
                <a:lnTo>
                  <a:pt x="2158833" y="4100783"/>
                </a:lnTo>
                <a:lnTo>
                  <a:pt x="2197880" y="4079586"/>
                </a:lnTo>
                <a:lnTo>
                  <a:pt x="2231897" y="4051512"/>
                </a:lnTo>
                <a:lnTo>
                  <a:pt x="2259962" y="4017486"/>
                </a:lnTo>
                <a:lnTo>
                  <a:pt x="2281150" y="3978433"/>
                </a:lnTo>
                <a:lnTo>
                  <a:pt x="2294539" y="3935277"/>
                </a:lnTo>
                <a:lnTo>
                  <a:pt x="2299207" y="3888943"/>
                </a:lnTo>
                <a:lnTo>
                  <a:pt x="2299207" y="229997"/>
                </a:lnTo>
                <a:lnTo>
                  <a:pt x="2294539" y="183651"/>
                </a:lnTo>
                <a:lnTo>
                  <a:pt x="2281150" y="140481"/>
                </a:lnTo>
                <a:lnTo>
                  <a:pt x="2259962" y="101413"/>
                </a:lnTo>
                <a:lnTo>
                  <a:pt x="2231898" y="67373"/>
                </a:lnTo>
                <a:lnTo>
                  <a:pt x="2197880" y="39286"/>
                </a:lnTo>
                <a:lnTo>
                  <a:pt x="2158833" y="18077"/>
                </a:lnTo>
                <a:lnTo>
                  <a:pt x="2115678" y="4673"/>
                </a:lnTo>
                <a:lnTo>
                  <a:pt x="2069338" y="0"/>
                </a:lnTo>
                <a:close/>
              </a:path>
            </a:pathLst>
          </a:custGeom>
          <a:solidFill>
            <a:srgbClr val="FFFFFF">
              <a:alpha val="90194"/>
            </a:srgbClr>
          </a:solidFill>
        </p:spPr>
        <p:txBody>
          <a:bodyPr wrap="square" lIns="0" tIns="0" rIns="0" bIns="0" rtlCol="0"/>
          <a:lstStyle/>
          <a:p>
            <a:endParaRPr sz="1350"/>
          </a:p>
        </p:txBody>
      </p:sp>
      <p:sp>
        <p:nvSpPr>
          <p:cNvPr id="11" name="object 11"/>
          <p:cNvSpPr/>
          <p:nvPr/>
        </p:nvSpPr>
        <p:spPr>
          <a:xfrm>
            <a:off x="3642552" y="2511552"/>
            <a:ext cx="1724501" cy="3089434"/>
          </a:xfrm>
          <a:custGeom>
            <a:avLst/>
            <a:gdLst/>
            <a:ahLst/>
            <a:cxnLst/>
            <a:rect l="l" t="t" r="r" b="b"/>
            <a:pathLst>
              <a:path w="2299335" h="4119245">
                <a:moveTo>
                  <a:pt x="0" y="229997"/>
                </a:moveTo>
                <a:lnTo>
                  <a:pt x="4673" y="183651"/>
                </a:lnTo>
                <a:lnTo>
                  <a:pt x="18077" y="140481"/>
                </a:lnTo>
                <a:lnTo>
                  <a:pt x="39286" y="101413"/>
                </a:lnTo>
                <a:lnTo>
                  <a:pt x="67373" y="67373"/>
                </a:lnTo>
                <a:lnTo>
                  <a:pt x="101413" y="39286"/>
                </a:lnTo>
                <a:lnTo>
                  <a:pt x="140481" y="18077"/>
                </a:lnTo>
                <a:lnTo>
                  <a:pt x="183651" y="4673"/>
                </a:lnTo>
                <a:lnTo>
                  <a:pt x="229996" y="0"/>
                </a:lnTo>
                <a:lnTo>
                  <a:pt x="2069338" y="0"/>
                </a:lnTo>
                <a:lnTo>
                  <a:pt x="2115678" y="4673"/>
                </a:lnTo>
                <a:lnTo>
                  <a:pt x="2158833" y="18077"/>
                </a:lnTo>
                <a:lnTo>
                  <a:pt x="2197880" y="39286"/>
                </a:lnTo>
                <a:lnTo>
                  <a:pt x="2231898" y="67373"/>
                </a:lnTo>
                <a:lnTo>
                  <a:pt x="2259962" y="101413"/>
                </a:lnTo>
                <a:lnTo>
                  <a:pt x="2281150" y="140481"/>
                </a:lnTo>
                <a:lnTo>
                  <a:pt x="2294539" y="183651"/>
                </a:lnTo>
                <a:lnTo>
                  <a:pt x="2299207" y="229997"/>
                </a:lnTo>
                <a:lnTo>
                  <a:pt x="2299207" y="3888943"/>
                </a:lnTo>
                <a:lnTo>
                  <a:pt x="2294539" y="3935277"/>
                </a:lnTo>
                <a:lnTo>
                  <a:pt x="2281150" y="3978433"/>
                </a:lnTo>
                <a:lnTo>
                  <a:pt x="2259962" y="4017486"/>
                </a:lnTo>
                <a:lnTo>
                  <a:pt x="2231897" y="4051512"/>
                </a:lnTo>
                <a:lnTo>
                  <a:pt x="2197880" y="4079586"/>
                </a:lnTo>
                <a:lnTo>
                  <a:pt x="2158833" y="4100783"/>
                </a:lnTo>
                <a:lnTo>
                  <a:pt x="2115678" y="4114180"/>
                </a:lnTo>
                <a:lnTo>
                  <a:pt x="2069338" y="4118851"/>
                </a:lnTo>
                <a:lnTo>
                  <a:pt x="229996" y="4118851"/>
                </a:lnTo>
                <a:lnTo>
                  <a:pt x="183651" y="4114180"/>
                </a:lnTo>
                <a:lnTo>
                  <a:pt x="140481" y="4100783"/>
                </a:lnTo>
                <a:lnTo>
                  <a:pt x="101413" y="4079586"/>
                </a:lnTo>
                <a:lnTo>
                  <a:pt x="67373" y="4051512"/>
                </a:lnTo>
                <a:lnTo>
                  <a:pt x="39286" y="4017486"/>
                </a:lnTo>
                <a:lnTo>
                  <a:pt x="18077" y="3978433"/>
                </a:lnTo>
                <a:lnTo>
                  <a:pt x="4673" y="3935277"/>
                </a:lnTo>
                <a:lnTo>
                  <a:pt x="0" y="3888943"/>
                </a:lnTo>
                <a:lnTo>
                  <a:pt x="0" y="229997"/>
                </a:lnTo>
                <a:close/>
              </a:path>
            </a:pathLst>
          </a:custGeom>
          <a:ln w="25400">
            <a:solidFill>
              <a:srgbClr val="4F81BC"/>
            </a:solidFill>
          </a:ln>
        </p:spPr>
        <p:txBody>
          <a:bodyPr wrap="square" lIns="0" tIns="0" rIns="0" bIns="0" rtlCol="0"/>
          <a:lstStyle/>
          <a:p>
            <a:endParaRPr sz="1350"/>
          </a:p>
        </p:txBody>
      </p:sp>
      <p:sp>
        <p:nvSpPr>
          <p:cNvPr id="12" name="object 12"/>
          <p:cNvSpPr txBox="1"/>
          <p:nvPr/>
        </p:nvSpPr>
        <p:spPr>
          <a:xfrm>
            <a:off x="4960049" y="3439573"/>
            <a:ext cx="273844" cy="193803"/>
          </a:xfrm>
          <a:prstGeom prst="rect">
            <a:avLst/>
          </a:prstGeom>
        </p:spPr>
        <p:txBody>
          <a:bodyPr vert="horz" wrap="square" lIns="0" tIns="9049" rIns="0" bIns="0" rtlCol="0">
            <a:spAutoFit/>
          </a:bodyPr>
          <a:lstStyle/>
          <a:p>
            <a:pPr marL="9525">
              <a:spcBef>
                <a:spcPts val="71"/>
              </a:spcBef>
            </a:pPr>
            <a:r>
              <a:rPr sz="1200" spc="4" dirty="0">
                <a:latin typeface="Arial"/>
                <a:cs typeface="Arial"/>
              </a:rPr>
              <a:t>d</a:t>
            </a:r>
            <a:r>
              <a:rPr sz="1200" spc="-4" dirty="0">
                <a:latin typeface="Arial"/>
                <a:cs typeface="Arial"/>
              </a:rPr>
              <a:t>an</a:t>
            </a:r>
            <a:endParaRPr sz="1200">
              <a:latin typeface="Arial"/>
              <a:cs typeface="Arial"/>
            </a:endParaRPr>
          </a:p>
        </p:txBody>
      </p:sp>
      <p:sp>
        <p:nvSpPr>
          <p:cNvPr id="13" name="object 13"/>
          <p:cNvSpPr txBox="1"/>
          <p:nvPr/>
        </p:nvSpPr>
        <p:spPr>
          <a:xfrm>
            <a:off x="3776758" y="3281648"/>
            <a:ext cx="942975" cy="511101"/>
          </a:xfrm>
          <a:prstGeom prst="rect">
            <a:avLst/>
          </a:prstGeom>
        </p:spPr>
        <p:txBody>
          <a:bodyPr vert="horz" wrap="square" lIns="0" tIns="34289" rIns="0" bIns="0" rtlCol="0">
            <a:spAutoFit/>
          </a:bodyPr>
          <a:lstStyle/>
          <a:p>
            <a:pPr marL="138589" marR="3810" indent="-129064">
              <a:lnSpc>
                <a:spcPct val="86300"/>
              </a:lnSpc>
              <a:spcBef>
                <a:spcPts val="269"/>
              </a:spcBef>
              <a:buChar char="•"/>
              <a:tabLst>
                <a:tab pos="139065" algn="l"/>
              </a:tabLst>
            </a:pPr>
            <a:r>
              <a:rPr sz="1200" spc="-4" dirty="0">
                <a:latin typeface="Arial"/>
                <a:cs typeface="Arial"/>
              </a:rPr>
              <a:t>Mengetahui  keadaan  prestasinya</a:t>
            </a:r>
            <a:endParaRPr sz="1200">
              <a:latin typeface="Arial"/>
              <a:cs typeface="Arial"/>
            </a:endParaRPr>
          </a:p>
        </p:txBody>
      </p:sp>
      <p:sp>
        <p:nvSpPr>
          <p:cNvPr id="14" name="object 14"/>
          <p:cNvSpPr txBox="1"/>
          <p:nvPr/>
        </p:nvSpPr>
        <p:spPr>
          <a:xfrm>
            <a:off x="3776758" y="3781329"/>
            <a:ext cx="1457325" cy="193803"/>
          </a:xfrm>
          <a:prstGeom prst="rect">
            <a:avLst/>
          </a:prstGeom>
        </p:spPr>
        <p:txBody>
          <a:bodyPr vert="horz" wrap="square" lIns="0" tIns="9049" rIns="0" bIns="0" rtlCol="0">
            <a:spAutoFit/>
          </a:bodyPr>
          <a:lstStyle/>
          <a:p>
            <a:pPr marL="138589" indent="-129064">
              <a:spcBef>
                <a:spcPts val="71"/>
              </a:spcBef>
              <a:buChar char="•"/>
              <a:tabLst>
                <a:tab pos="139065" algn="l"/>
              </a:tabLst>
            </a:pPr>
            <a:r>
              <a:rPr sz="1200" spc="-4" dirty="0">
                <a:latin typeface="Arial"/>
                <a:cs typeface="Arial"/>
              </a:rPr>
              <a:t>Memastikan</a:t>
            </a:r>
            <a:r>
              <a:rPr sz="1200" spc="270" dirty="0">
                <a:latin typeface="Arial"/>
                <a:cs typeface="Arial"/>
              </a:rPr>
              <a:t> </a:t>
            </a:r>
            <a:r>
              <a:rPr sz="1200" spc="-4" dirty="0">
                <a:latin typeface="Arial"/>
                <a:cs typeface="Arial"/>
              </a:rPr>
              <a:t>setiap</a:t>
            </a:r>
            <a:endParaRPr sz="1200">
              <a:latin typeface="Arial"/>
              <a:cs typeface="Arial"/>
            </a:endParaRPr>
          </a:p>
        </p:txBody>
      </p:sp>
      <p:sp>
        <p:nvSpPr>
          <p:cNvPr id="15" name="object 15"/>
          <p:cNvSpPr txBox="1"/>
          <p:nvPr/>
        </p:nvSpPr>
        <p:spPr>
          <a:xfrm>
            <a:off x="3905918" y="3939063"/>
            <a:ext cx="1329214" cy="193803"/>
          </a:xfrm>
          <a:prstGeom prst="rect">
            <a:avLst/>
          </a:prstGeom>
        </p:spPr>
        <p:txBody>
          <a:bodyPr vert="horz" wrap="square" lIns="0" tIns="9049" rIns="0" bIns="0" rtlCol="0">
            <a:spAutoFit/>
          </a:bodyPr>
          <a:lstStyle/>
          <a:p>
            <a:pPr marL="9525">
              <a:spcBef>
                <a:spcPts val="71"/>
              </a:spcBef>
              <a:tabLst>
                <a:tab pos="1064419" algn="l"/>
              </a:tabLst>
            </a:pPr>
            <a:r>
              <a:rPr sz="1200" spc="-4" dirty="0">
                <a:latin typeface="Arial"/>
                <a:cs typeface="Arial"/>
              </a:rPr>
              <a:t>A</a:t>
            </a:r>
            <a:r>
              <a:rPr sz="1200" dirty="0">
                <a:latin typeface="Arial"/>
                <a:cs typeface="Arial"/>
              </a:rPr>
              <a:t>s</a:t>
            </a:r>
            <a:r>
              <a:rPr sz="1200" spc="-4" dirty="0">
                <a:latin typeface="Arial"/>
                <a:cs typeface="Arial"/>
              </a:rPr>
              <a:t>et</a:t>
            </a:r>
            <a:r>
              <a:rPr sz="1200" dirty="0">
                <a:latin typeface="Arial"/>
                <a:cs typeface="Arial"/>
              </a:rPr>
              <a:t>	</a:t>
            </a:r>
            <a:r>
              <a:rPr sz="1200" spc="-4" dirty="0">
                <a:latin typeface="Arial"/>
                <a:cs typeface="Arial"/>
              </a:rPr>
              <a:t>A</a:t>
            </a:r>
            <a:r>
              <a:rPr sz="1200" dirty="0">
                <a:latin typeface="Arial"/>
                <a:cs typeface="Arial"/>
              </a:rPr>
              <a:t>l</a:t>
            </a:r>
            <a:r>
              <a:rPr sz="1200" spc="-4" dirty="0">
                <a:latin typeface="Arial"/>
                <a:cs typeface="Arial"/>
              </a:rPr>
              <a:t>ih</a:t>
            </a:r>
            <a:endParaRPr sz="1200">
              <a:latin typeface="Arial"/>
              <a:cs typeface="Arial"/>
            </a:endParaRPr>
          </a:p>
        </p:txBody>
      </p:sp>
      <p:sp>
        <p:nvSpPr>
          <p:cNvPr id="16" name="object 16"/>
          <p:cNvSpPr txBox="1"/>
          <p:nvPr/>
        </p:nvSpPr>
        <p:spPr>
          <a:xfrm>
            <a:off x="3905917" y="4096798"/>
            <a:ext cx="1328261" cy="193803"/>
          </a:xfrm>
          <a:prstGeom prst="rect">
            <a:avLst/>
          </a:prstGeom>
        </p:spPr>
        <p:txBody>
          <a:bodyPr vert="horz" wrap="square" lIns="0" tIns="9049" rIns="0" bIns="0" rtlCol="0">
            <a:spAutoFit/>
          </a:bodyPr>
          <a:lstStyle/>
          <a:p>
            <a:pPr marL="9525">
              <a:spcBef>
                <a:spcPts val="71"/>
              </a:spcBef>
            </a:pPr>
            <a:r>
              <a:rPr sz="1200" spc="-4" dirty="0">
                <a:latin typeface="Arial"/>
                <a:cs typeface="Arial"/>
              </a:rPr>
              <a:t>mempunyai</a:t>
            </a:r>
            <a:r>
              <a:rPr sz="1200" spc="11" dirty="0">
                <a:latin typeface="Arial"/>
                <a:cs typeface="Arial"/>
              </a:rPr>
              <a:t> </a:t>
            </a:r>
            <a:r>
              <a:rPr sz="1200" spc="-4" dirty="0">
                <a:latin typeface="Arial"/>
                <a:cs typeface="Arial"/>
              </a:rPr>
              <a:t>daftar/</a:t>
            </a:r>
            <a:endParaRPr sz="1200">
              <a:latin typeface="Arial"/>
              <a:cs typeface="Arial"/>
            </a:endParaRPr>
          </a:p>
        </p:txBody>
      </p:sp>
      <p:sp>
        <p:nvSpPr>
          <p:cNvPr id="17" name="object 17"/>
          <p:cNvSpPr txBox="1"/>
          <p:nvPr/>
        </p:nvSpPr>
        <p:spPr>
          <a:xfrm>
            <a:off x="3905917" y="4254589"/>
            <a:ext cx="1328261" cy="193803"/>
          </a:xfrm>
          <a:prstGeom prst="rect">
            <a:avLst/>
          </a:prstGeom>
        </p:spPr>
        <p:txBody>
          <a:bodyPr vert="horz" wrap="square" lIns="0" tIns="9049" rIns="0" bIns="0" rtlCol="0">
            <a:spAutoFit/>
          </a:bodyPr>
          <a:lstStyle/>
          <a:p>
            <a:pPr marL="9525">
              <a:spcBef>
                <a:spcPts val="71"/>
              </a:spcBef>
              <a:tabLst>
                <a:tab pos="989171" algn="l"/>
              </a:tabLst>
            </a:pPr>
            <a:r>
              <a:rPr sz="1200" spc="-4" dirty="0">
                <a:latin typeface="Arial"/>
                <a:cs typeface="Arial"/>
              </a:rPr>
              <a:t>r</a:t>
            </a:r>
            <a:r>
              <a:rPr sz="1200" spc="-8" dirty="0">
                <a:latin typeface="Arial"/>
                <a:cs typeface="Arial"/>
              </a:rPr>
              <a:t>e</a:t>
            </a:r>
            <a:r>
              <a:rPr sz="1200" spc="-4" dirty="0">
                <a:latin typeface="Arial"/>
                <a:cs typeface="Arial"/>
              </a:rPr>
              <a:t>kod</a:t>
            </a:r>
            <a:r>
              <a:rPr sz="1200" dirty="0">
                <a:latin typeface="Arial"/>
                <a:cs typeface="Arial"/>
              </a:rPr>
              <a:t>	</a:t>
            </a:r>
            <a:r>
              <a:rPr sz="1200" spc="-19" dirty="0">
                <a:latin typeface="Arial"/>
                <a:cs typeface="Arial"/>
              </a:rPr>
              <a:t>y</a:t>
            </a:r>
            <a:r>
              <a:rPr sz="1200" dirty="0">
                <a:latin typeface="Arial"/>
                <a:cs typeface="Arial"/>
              </a:rPr>
              <a:t>a</a:t>
            </a:r>
            <a:r>
              <a:rPr sz="1200" spc="-4" dirty="0">
                <a:latin typeface="Arial"/>
                <a:cs typeface="Arial"/>
              </a:rPr>
              <a:t>ng</a:t>
            </a:r>
            <a:endParaRPr sz="1200">
              <a:latin typeface="Arial"/>
              <a:cs typeface="Arial"/>
            </a:endParaRPr>
          </a:p>
        </p:txBody>
      </p:sp>
      <p:sp>
        <p:nvSpPr>
          <p:cNvPr id="18" name="object 18"/>
          <p:cNvSpPr txBox="1"/>
          <p:nvPr/>
        </p:nvSpPr>
        <p:spPr>
          <a:xfrm>
            <a:off x="3905917" y="4412552"/>
            <a:ext cx="1328261" cy="342882"/>
          </a:xfrm>
          <a:prstGeom prst="rect">
            <a:avLst/>
          </a:prstGeom>
        </p:spPr>
        <p:txBody>
          <a:bodyPr vert="horz" wrap="square" lIns="0" tIns="34766" rIns="0" bIns="0" rtlCol="0">
            <a:spAutoFit/>
          </a:bodyPr>
          <a:lstStyle/>
          <a:p>
            <a:pPr marL="9525" marR="3810">
              <a:lnSpc>
                <a:spcPts val="1245"/>
              </a:lnSpc>
              <a:spcBef>
                <a:spcPts val="274"/>
              </a:spcBef>
            </a:pPr>
            <a:r>
              <a:rPr sz="1200" spc="-4" dirty="0">
                <a:latin typeface="Arial"/>
                <a:cs typeface="Arial"/>
              </a:rPr>
              <a:t>lengkap, tepat </a:t>
            </a:r>
            <a:r>
              <a:rPr sz="1200" dirty="0">
                <a:latin typeface="Arial"/>
                <a:cs typeface="Arial"/>
              </a:rPr>
              <a:t>dan  </a:t>
            </a:r>
            <a:r>
              <a:rPr sz="1200" spc="-4" dirty="0">
                <a:latin typeface="Arial"/>
                <a:cs typeface="Arial"/>
              </a:rPr>
              <a:t>kemas</a:t>
            </a:r>
            <a:r>
              <a:rPr sz="1200" dirty="0">
                <a:latin typeface="Arial"/>
                <a:cs typeface="Arial"/>
              </a:rPr>
              <a:t> </a:t>
            </a:r>
            <a:r>
              <a:rPr sz="1200" spc="-4" dirty="0">
                <a:latin typeface="Arial"/>
                <a:cs typeface="Arial"/>
              </a:rPr>
              <a:t>kini</a:t>
            </a:r>
            <a:endParaRPr sz="1200">
              <a:latin typeface="Arial"/>
              <a:cs typeface="Arial"/>
            </a:endParaRPr>
          </a:p>
        </p:txBody>
      </p:sp>
      <p:sp>
        <p:nvSpPr>
          <p:cNvPr id="19" name="object 19"/>
          <p:cNvSpPr txBox="1"/>
          <p:nvPr/>
        </p:nvSpPr>
        <p:spPr>
          <a:xfrm>
            <a:off x="3776758" y="4754309"/>
            <a:ext cx="1458278" cy="496770"/>
          </a:xfrm>
          <a:prstGeom prst="rect">
            <a:avLst/>
          </a:prstGeom>
        </p:spPr>
        <p:txBody>
          <a:bodyPr vert="horz" wrap="square" lIns="0" tIns="34766" rIns="0" bIns="0" rtlCol="0">
            <a:spAutoFit/>
          </a:bodyPr>
          <a:lstStyle/>
          <a:p>
            <a:pPr marL="138589" marR="3810" indent="-129064" algn="just">
              <a:lnSpc>
                <a:spcPts val="1245"/>
              </a:lnSpc>
              <a:spcBef>
                <a:spcPts val="274"/>
              </a:spcBef>
              <a:buChar char="•"/>
              <a:tabLst>
                <a:tab pos="139065" algn="l"/>
              </a:tabLst>
            </a:pPr>
            <a:r>
              <a:rPr sz="1200" spc="-4" dirty="0">
                <a:latin typeface="Arial"/>
                <a:cs typeface="Arial"/>
              </a:rPr>
              <a:t>Memastikan setiap  Aset Alih berada di  lokasi sama</a:t>
            </a:r>
            <a:r>
              <a:rPr sz="1200" dirty="0">
                <a:latin typeface="Arial"/>
                <a:cs typeface="Arial"/>
              </a:rPr>
              <a:t> </a:t>
            </a:r>
            <a:r>
              <a:rPr sz="1200" spc="-4" dirty="0">
                <a:latin typeface="Arial"/>
                <a:cs typeface="Arial"/>
              </a:rPr>
              <a:t>seperti</a:t>
            </a:r>
            <a:endParaRPr sz="1200">
              <a:latin typeface="Arial"/>
              <a:cs typeface="Arial"/>
            </a:endParaRPr>
          </a:p>
        </p:txBody>
      </p:sp>
      <p:sp>
        <p:nvSpPr>
          <p:cNvPr id="20" name="object 20"/>
          <p:cNvSpPr txBox="1"/>
          <p:nvPr/>
        </p:nvSpPr>
        <p:spPr>
          <a:xfrm>
            <a:off x="3905917" y="5227473"/>
            <a:ext cx="1328261" cy="193803"/>
          </a:xfrm>
          <a:prstGeom prst="rect">
            <a:avLst/>
          </a:prstGeom>
        </p:spPr>
        <p:txBody>
          <a:bodyPr vert="horz" wrap="square" lIns="0" tIns="9049" rIns="0" bIns="0" rtlCol="0">
            <a:spAutoFit/>
          </a:bodyPr>
          <a:lstStyle/>
          <a:p>
            <a:pPr marL="9525">
              <a:spcBef>
                <a:spcPts val="71"/>
              </a:spcBef>
              <a:tabLst>
                <a:tab pos="809625" algn="l"/>
              </a:tabLst>
            </a:pPr>
            <a:r>
              <a:rPr sz="1200" spc="-4" dirty="0">
                <a:latin typeface="Arial"/>
                <a:cs typeface="Arial"/>
              </a:rPr>
              <a:t>yang	tercatat</a:t>
            </a:r>
            <a:endParaRPr sz="1200">
              <a:latin typeface="Arial"/>
              <a:cs typeface="Arial"/>
            </a:endParaRPr>
          </a:p>
        </p:txBody>
      </p:sp>
      <p:sp>
        <p:nvSpPr>
          <p:cNvPr id="21" name="object 21"/>
          <p:cNvSpPr txBox="1"/>
          <p:nvPr/>
        </p:nvSpPr>
        <p:spPr>
          <a:xfrm>
            <a:off x="3905917" y="5385435"/>
            <a:ext cx="865823" cy="193803"/>
          </a:xfrm>
          <a:prstGeom prst="rect">
            <a:avLst/>
          </a:prstGeom>
        </p:spPr>
        <p:txBody>
          <a:bodyPr vert="horz" wrap="square" lIns="0" tIns="9049" rIns="0" bIns="0" rtlCol="0">
            <a:spAutoFit/>
          </a:bodyPr>
          <a:lstStyle/>
          <a:p>
            <a:pPr marL="9525">
              <a:spcBef>
                <a:spcPts val="71"/>
              </a:spcBef>
            </a:pPr>
            <a:r>
              <a:rPr sz="1200" spc="-4" dirty="0">
                <a:latin typeface="Arial"/>
                <a:cs typeface="Arial"/>
              </a:rPr>
              <a:t>dalam</a:t>
            </a:r>
            <a:r>
              <a:rPr sz="1200" spc="-38" dirty="0">
                <a:latin typeface="Arial"/>
                <a:cs typeface="Arial"/>
              </a:rPr>
              <a:t> </a:t>
            </a:r>
            <a:r>
              <a:rPr sz="1200" spc="-4" dirty="0">
                <a:latin typeface="Arial"/>
                <a:cs typeface="Arial"/>
              </a:rPr>
              <a:t>daftar</a:t>
            </a:r>
            <a:endParaRPr sz="1200">
              <a:latin typeface="Arial"/>
              <a:cs typeface="Arial"/>
            </a:endParaRPr>
          </a:p>
        </p:txBody>
      </p:sp>
      <p:sp>
        <p:nvSpPr>
          <p:cNvPr id="22" name="object 22"/>
          <p:cNvSpPr/>
          <p:nvPr/>
        </p:nvSpPr>
        <p:spPr>
          <a:xfrm>
            <a:off x="4749355" y="1928610"/>
            <a:ext cx="1769745" cy="589121"/>
          </a:xfrm>
          <a:custGeom>
            <a:avLst/>
            <a:gdLst/>
            <a:ahLst/>
            <a:cxnLst/>
            <a:rect l="l" t="t" r="r" b="b"/>
            <a:pathLst>
              <a:path w="2359659" h="785494">
                <a:moveTo>
                  <a:pt x="1565051" y="66986"/>
                </a:moveTo>
                <a:lnTo>
                  <a:pt x="1146742" y="66986"/>
                </a:lnTo>
                <a:lnTo>
                  <a:pt x="1192309" y="67989"/>
                </a:lnTo>
                <a:lnTo>
                  <a:pt x="1237749" y="70581"/>
                </a:lnTo>
                <a:lnTo>
                  <a:pt x="1283017" y="74753"/>
                </a:lnTo>
                <a:lnTo>
                  <a:pt x="1328070" y="80493"/>
                </a:lnTo>
                <a:lnTo>
                  <a:pt x="1372867" y="87791"/>
                </a:lnTo>
                <a:lnTo>
                  <a:pt x="1417363" y="96635"/>
                </a:lnTo>
                <a:lnTo>
                  <a:pt x="1461516" y="107015"/>
                </a:lnTo>
                <a:lnTo>
                  <a:pt x="1505282" y="118920"/>
                </a:lnTo>
                <a:lnTo>
                  <a:pt x="1548618" y="132339"/>
                </a:lnTo>
                <a:lnTo>
                  <a:pt x="1591482" y="147260"/>
                </a:lnTo>
                <a:lnTo>
                  <a:pt x="1633830" y="163674"/>
                </a:lnTo>
                <a:lnTo>
                  <a:pt x="1675620" y="181569"/>
                </a:lnTo>
                <a:lnTo>
                  <a:pt x="1716807" y="200934"/>
                </a:lnTo>
                <a:lnTo>
                  <a:pt x="1757350" y="221758"/>
                </a:lnTo>
                <a:lnTo>
                  <a:pt x="1797205" y="244031"/>
                </a:lnTo>
                <a:lnTo>
                  <a:pt x="1836328" y="267741"/>
                </a:lnTo>
                <a:lnTo>
                  <a:pt x="1874678" y="292878"/>
                </a:lnTo>
                <a:lnTo>
                  <a:pt x="1912211" y="319430"/>
                </a:lnTo>
                <a:lnTo>
                  <a:pt x="1948883" y="347388"/>
                </a:lnTo>
                <a:lnTo>
                  <a:pt x="1984652" y="376739"/>
                </a:lnTo>
                <a:lnTo>
                  <a:pt x="2019475" y="407473"/>
                </a:lnTo>
                <a:lnTo>
                  <a:pt x="2053308" y="439579"/>
                </a:lnTo>
                <a:lnTo>
                  <a:pt x="2086109" y="473046"/>
                </a:lnTo>
                <a:lnTo>
                  <a:pt x="2117835" y="507863"/>
                </a:lnTo>
                <a:lnTo>
                  <a:pt x="2148441" y="544019"/>
                </a:lnTo>
                <a:lnTo>
                  <a:pt x="2177886" y="581504"/>
                </a:lnTo>
                <a:lnTo>
                  <a:pt x="2206127" y="620306"/>
                </a:lnTo>
                <a:lnTo>
                  <a:pt x="2233120" y="660415"/>
                </a:lnTo>
                <a:lnTo>
                  <a:pt x="2258822" y="701819"/>
                </a:lnTo>
                <a:lnTo>
                  <a:pt x="2218690" y="721250"/>
                </a:lnTo>
                <a:lnTo>
                  <a:pt x="2341753" y="785258"/>
                </a:lnTo>
                <a:lnTo>
                  <a:pt x="2356919" y="672482"/>
                </a:lnTo>
                <a:lnTo>
                  <a:pt x="2319401" y="672482"/>
                </a:lnTo>
                <a:lnTo>
                  <a:pt x="2292038" y="628087"/>
                </a:lnTo>
                <a:lnTo>
                  <a:pt x="2263063" y="584844"/>
                </a:lnTo>
                <a:lnTo>
                  <a:pt x="2232513" y="542794"/>
                </a:lnTo>
                <a:lnTo>
                  <a:pt x="2200425" y="501978"/>
                </a:lnTo>
                <a:lnTo>
                  <a:pt x="2166838" y="462437"/>
                </a:lnTo>
                <a:lnTo>
                  <a:pt x="2131790" y="424213"/>
                </a:lnTo>
                <a:lnTo>
                  <a:pt x="2095318" y="387347"/>
                </a:lnTo>
                <a:lnTo>
                  <a:pt x="2057461" y="351878"/>
                </a:lnTo>
                <a:lnTo>
                  <a:pt x="2018256" y="317849"/>
                </a:lnTo>
                <a:lnTo>
                  <a:pt x="1977741" y="285300"/>
                </a:lnTo>
                <a:lnTo>
                  <a:pt x="1935955" y="254273"/>
                </a:lnTo>
                <a:lnTo>
                  <a:pt x="1892934" y="224807"/>
                </a:lnTo>
                <a:lnTo>
                  <a:pt x="1852382" y="199140"/>
                </a:lnTo>
                <a:lnTo>
                  <a:pt x="1811279" y="175066"/>
                </a:lnTo>
                <a:lnTo>
                  <a:pt x="1769662" y="152579"/>
                </a:lnTo>
                <a:lnTo>
                  <a:pt x="1727569" y="131671"/>
                </a:lnTo>
                <a:lnTo>
                  <a:pt x="1685038" y="112334"/>
                </a:lnTo>
                <a:lnTo>
                  <a:pt x="1642106" y="94560"/>
                </a:lnTo>
                <a:lnTo>
                  <a:pt x="1598811" y="78341"/>
                </a:lnTo>
                <a:lnTo>
                  <a:pt x="1565051" y="66986"/>
                </a:lnTo>
                <a:close/>
              </a:path>
              <a:path w="2359659" h="785494">
                <a:moveTo>
                  <a:pt x="2359532" y="653051"/>
                </a:moveTo>
                <a:lnTo>
                  <a:pt x="2319401" y="672482"/>
                </a:lnTo>
                <a:lnTo>
                  <a:pt x="2356919" y="672482"/>
                </a:lnTo>
                <a:lnTo>
                  <a:pt x="2359532" y="653051"/>
                </a:lnTo>
                <a:close/>
              </a:path>
              <a:path w="2359659" h="785494">
                <a:moveTo>
                  <a:pt x="1154137" y="0"/>
                </a:moveTo>
                <a:lnTo>
                  <a:pt x="1109323" y="379"/>
                </a:lnTo>
                <a:lnTo>
                  <a:pt x="1064596" y="2222"/>
                </a:lnTo>
                <a:lnTo>
                  <a:pt x="1019994" y="5519"/>
                </a:lnTo>
                <a:lnTo>
                  <a:pt x="975554" y="10263"/>
                </a:lnTo>
                <a:lnTo>
                  <a:pt x="931313" y="16446"/>
                </a:lnTo>
                <a:lnTo>
                  <a:pt x="887310" y="24060"/>
                </a:lnTo>
                <a:lnTo>
                  <a:pt x="843582" y="33099"/>
                </a:lnTo>
                <a:lnTo>
                  <a:pt x="800166" y="43553"/>
                </a:lnTo>
                <a:lnTo>
                  <a:pt x="757100" y="55415"/>
                </a:lnTo>
                <a:lnTo>
                  <a:pt x="714421" y="68678"/>
                </a:lnTo>
                <a:lnTo>
                  <a:pt x="672167" y="83334"/>
                </a:lnTo>
                <a:lnTo>
                  <a:pt x="630376" y="99374"/>
                </a:lnTo>
                <a:lnTo>
                  <a:pt x="589084" y="116792"/>
                </a:lnTo>
                <a:lnTo>
                  <a:pt x="548330" y="135579"/>
                </a:lnTo>
                <a:lnTo>
                  <a:pt x="508152" y="155728"/>
                </a:lnTo>
                <a:lnTo>
                  <a:pt x="468585" y="177231"/>
                </a:lnTo>
                <a:lnTo>
                  <a:pt x="429669" y="200080"/>
                </a:lnTo>
                <a:lnTo>
                  <a:pt x="391441" y="224267"/>
                </a:lnTo>
                <a:lnTo>
                  <a:pt x="353938" y="249786"/>
                </a:lnTo>
                <a:lnTo>
                  <a:pt x="317197" y="276627"/>
                </a:lnTo>
                <a:lnTo>
                  <a:pt x="281257" y="304783"/>
                </a:lnTo>
                <a:lnTo>
                  <a:pt x="246154" y="334247"/>
                </a:lnTo>
                <a:lnTo>
                  <a:pt x="211927" y="365010"/>
                </a:lnTo>
                <a:lnTo>
                  <a:pt x="178613" y="397065"/>
                </a:lnTo>
                <a:lnTo>
                  <a:pt x="146249" y="430405"/>
                </a:lnTo>
                <a:lnTo>
                  <a:pt x="114873" y="465021"/>
                </a:lnTo>
                <a:lnTo>
                  <a:pt x="84523" y="500906"/>
                </a:lnTo>
                <a:lnTo>
                  <a:pt x="55235" y="538051"/>
                </a:lnTo>
                <a:lnTo>
                  <a:pt x="27048" y="576450"/>
                </a:lnTo>
                <a:lnTo>
                  <a:pt x="0" y="616094"/>
                </a:lnTo>
                <a:lnTo>
                  <a:pt x="56134" y="652924"/>
                </a:lnTo>
                <a:lnTo>
                  <a:pt x="83866" y="612399"/>
                </a:lnTo>
                <a:lnTo>
                  <a:pt x="113063" y="573017"/>
                </a:lnTo>
                <a:lnTo>
                  <a:pt x="143686" y="534814"/>
                </a:lnTo>
                <a:lnTo>
                  <a:pt x="175697" y="497829"/>
                </a:lnTo>
                <a:lnTo>
                  <a:pt x="209057" y="462098"/>
                </a:lnTo>
                <a:lnTo>
                  <a:pt x="243728" y="427658"/>
                </a:lnTo>
                <a:lnTo>
                  <a:pt x="279672" y="394547"/>
                </a:lnTo>
                <a:lnTo>
                  <a:pt x="316850" y="362800"/>
                </a:lnTo>
                <a:lnTo>
                  <a:pt x="355224" y="332456"/>
                </a:lnTo>
                <a:lnTo>
                  <a:pt x="394756" y="303551"/>
                </a:lnTo>
                <a:lnTo>
                  <a:pt x="435407" y="276123"/>
                </a:lnTo>
                <a:lnTo>
                  <a:pt x="477138" y="250207"/>
                </a:lnTo>
                <a:lnTo>
                  <a:pt x="519460" y="226046"/>
                </a:lnTo>
                <a:lnTo>
                  <a:pt x="562300" y="203639"/>
                </a:lnTo>
                <a:lnTo>
                  <a:pt x="605614" y="182974"/>
                </a:lnTo>
                <a:lnTo>
                  <a:pt x="649360" y="164042"/>
                </a:lnTo>
                <a:lnTo>
                  <a:pt x="693495" y="146831"/>
                </a:lnTo>
                <a:lnTo>
                  <a:pt x="737975" y="131330"/>
                </a:lnTo>
                <a:lnTo>
                  <a:pt x="782758" y="117529"/>
                </a:lnTo>
                <a:lnTo>
                  <a:pt x="827800" y="105416"/>
                </a:lnTo>
                <a:lnTo>
                  <a:pt x="873059" y="94980"/>
                </a:lnTo>
                <a:lnTo>
                  <a:pt x="918490" y="86212"/>
                </a:lnTo>
                <a:lnTo>
                  <a:pt x="964053" y="79099"/>
                </a:lnTo>
                <a:lnTo>
                  <a:pt x="1009702" y="73631"/>
                </a:lnTo>
                <a:lnTo>
                  <a:pt x="1055395" y="69797"/>
                </a:lnTo>
                <a:lnTo>
                  <a:pt x="1101090" y="67585"/>
                </a:lnTo>
                <a:lnTo>
                  <a:pt x="1146742" y="66986"/>
                </a:lnTo>
                <a:lnTo>
                  <a:pt x="1565051" y="66986"/>
                </a:lnTo>
                <a:lnTo>
                  <a:pt x="1555191" y="63670"/>
                </a:lnTo>
                <a:lnTo>
                  <a:pt x="1511281" y="50539"/>
                </a:lnTo>
                <a:lnTo>
                  <a:pt x="1467122" y="38940"/>
                </a:lnTo>
                <a:lnTo>
                  <a:pt x="1422749" y="28866"/>
                </a:lnTo>
                <a:lnTo>
                  <a:pt x="1378200" y="20308"/>
                </a:lnTo>
                <a:lnTo>
                  <a:pt x="1333514" y="13260"/>
                </a:lnTo>
                <a:lnTo>
                  <a:pt x="1288726" y="7712"/>
                </a:lnTo>
                <a:lnTo>
                  <a:pt x="1243876" y="3658"/>
                </a:lnTo>
                <a:lnTo>
                  <a:pt x="1199001" y="1090"/>
                </a:lnTo>
                <a:lnTo>
                  <a:pt x="1154137" y="0"/>
                </a:lnTo>
                <a:close/>
              </a:path>
            </a:pathLst>
          </a:custGeom>
          <a:solidFill>
            <a:srgbClr val="B1C1DB"/>
          </a:solidFill>
        </p:spPr>
        <p:txBody>
          <a:bodyPr wrap="square" lIns="0" tIns="0" rIns="0" bIns="0" rtlCol="0"/>
          <a:lstStyle/>
          <a:p>
            <a:endParaRPr sz="1350"/>
          </a:p>
        </p:txBody>
      </p:sp>
      <p:sp>
        <p:nvSpPr>
          <p:cNvPr id="23" name="object 23"/>
          <p:cNvSpPr/>
          <p:nvPr/>
        </p:nvSpPr>
        <p:spPr>
          <a:xfrm>
            <a:off x="4000500" y="2402204"/>
            <a:ext cx="1533048" cy="609600"/>
          </a:xfrm>
          <a:custGeom>
            <a:avLst/>
            <a:gdLst/>
            <a:ahLst/>
            <a:cxnLst/>
            <a:rect l="l" t="t" r="r" b="b"/>
            <a:pathLst>
              <a:path w="2044064" h="812800">
                <a:moveTo>
                  <a:pt x="1962403" y="0"/>
                </a:moveTo>
                <a:lnTo>
                  <a:pt x="81279" y="0"/>
                </a:lnTo>
                <a:lnTo>
                  <a:pt x="49613" y="6375"/>
                </a:lnTo>
                <a:lnTo>
                  <a:pt x="23780" y="23764"/>
                </a:lnTo>
                <a:lnTo>
                  <a:pt x="6377" y="49559"/>
                </a:lnTo>
                <a:lnTo>
                  <a:pt x="0" y="81152"/>
                </a:lnTo>
                <a:lnTo>
                  <a:pt x="0" y="731393"/>
                </a:lnTo>
                <a:lnTo>
                  <a:pt x="6377" y="763006"/>
                </a:lnTo>
                <a:lnTo>
                  <a:pt x="23780" y="788844"/>
                </a:lnTo>
                <a:lnTo>
                  <a:pt x="49613" y="806277"/>
                </a:lnTo>
                <a:lnTo>
                  <a:pt x="81279" y="812673"/>
                </a:lnTo>
                <a:lnTo>
                  <a:pt x="1962403" y="812673"/>
                </a:lnTo>
                <a:lnTo>
                  <a:pt x="1994070" y="806277"/>
                </a:lnTo>
                <a:lnTo>
                  <a:pt x="2019903" y="788844"/>
                </a:lnTo>
                <a:lnTo>
                  <a:pt x="2037306" y="763006"/>
                </a:lnTo>
                <a:lnTo>
                  <a:pt x="2043684" y="731393"/>
                </a:lnTo>
                <a:lnTo>
                  <a:pt x="2043684" y="81152"/>
                </a:lnTo>
                <a:lnTo>
                  <a:pt x="2037306" y="49559"/>
                </a:lnTo>
                <a:lnTo>
                  <a:pt x="2019903" y="23764"/>
                </a:lnTo>
                <a:lnTo>
                  <a:pt x="1994070" y="6375"/>
                </a:lnTo>
                <a:lnTo>
                  <a:pt x="1962403" y="0"/>
                </a:lnTo>
                <a:close/>
              </a:path>
            </a:pathLst>
          </a:custGeom>
          <a:solidFill>
            <a:srgbClr val="4F81BC"/>
          </a:solidFill>
        </p:spPr>
        <p:txBody>
          <a:bodyPr wrap="square" lIns="0" tIns="0" rIns="0" bIns="0" rtlCol="0"/>
          <a:lstStyle/>
          <a:p>
            <a:endParaRPr sz="1350"/>
          </a:p>
        </p:txBody>
      </p:sp>
      <p:sp>
        <p:nvSpPr>
          <p:cNvPr id="24" name="object 24"/>
          <p:cNvSpPr/>
          <p:nvPr/>
        </p:nvSpPr>
        <p:spPr>
          <a:xfrm>
            <a:off x="4000500" y="2402204"/>
            <a:ext cx="1533048" cy="609600"/>
          </a:xfrm>
          <a:custGeom>
            <a:avLst/>
            <a:gdLst/>
            <a:ahLst/>
            <a:cxnLst/>
            <a:rect l="l" t="t" r="r" b="b"/>
            <a:pathLst>
              <a:path w="2044064" h="812800">
                <a:moveTo>
                  <a:pt x="0" y="81152"/>
                </a:moveTo>
                <a:lnTo>
                  <a:pt x="6377" y="49559"/>
                </a:lnTo>
                <a:lnTo>
                  <a:pt x="23780" y="23764"/>
                </a:lnTo>
                <a:lnTo>
                  <a:pt x="49613" y="6375"/>
                </a:lnTo>
                <a:lnTo>
                  <a:pt x="81279" y="0"/>
                </a:lnTo>
                <a:lnTo>
                  <a:pt x="1962403" y="0"/>
                </a:lnTo>
                <a:lnTo>
                  <a:pt x="1994070" y="6375"/>
                </a:lnTo>
                <a:lnTo>
                  <a:pt x="2019903" y="23764"/>
                </a:lnTo>
                <a:lnTo>
                  <a:pt x="2037306" y="49559"/>
                </a:lnTo>
                <a:lnTo>
                  <a:pt x="2043684" y="81152"/>
                </a:lnTo>
                <a:lnTo>
                  <a:pt x="2043684" y="731393"/>
                </a:lnTo>
                <a:lnTo>
                  <a:pt x="2037306" y="763006"/>
                </a:lnTo>
                <a:lnTo>
                  <a:pt x="2019903" y="788844"/>
                </a:lnTo>
                <a:lnTo>
                  <a:pt x="1994070" y="806277"/>
                </a:lnTo>
                <a:lnTo>
                  <a:pt x="1962403" y="812673"/>
                </a:lnTo>
                <a:lnTo>
                  <a:pt x="81279" y="812673"/>
                </a:lnTo>
                <a:lnTo>
                  <a:pt x="49613" y="806277"/>
                </a:lnTo>
                <a:lnTo>
                  <a:pt x="23780" y="788844"/>
                </a:lnTo>
                <a:lnTo>
                  <a:pt x="6377" y="763006"/>
                </a:lnTo>
                <a:lnTo>
                  <a:pt x="0" y="731393"/>
                </a:lnTo>
                <a:lnTo>
                  <a:pt x="0" y="81152"/>
                </a:lnTo>
                <a:close/>
              </a:path>
            </a:pathLst>
          </a:custGeom>
          <a:ln w="25400">
            <a:solidFill>
              <a:srgbClr val="FFFFFF"/>
            </a:solidFill>
          </a:ln>
        </p:spPr>
        <p:txBody>
          <a:bodyPr wrap="square" lIns="0" tIns="0" rIns="0" bIns="0" rtlCol="0"/>
          <a:lstStyle/>
          <a:p>
            <a:endParaRPr sz="1350"/>
          </a:p>
        </p:txBody>
      </p:sp>
      <p:sp>
        <p:nvSpPr>
          <p:cNvPr id="25" name="object 25"/>
          <p:cNvSpPr txBox="1"/>
          <p:nvPr/>
        </p:nvSpPr>
        <p:spPr>
          <a:xfrm>
            <a:off x="4205670" y="2478595"/>
            <a:ext cx="1124426" cy="425116"/>
          </a:xfrm>
          <a:prstGeom prst="rect">
            <a:avLst/>
          </a:prstGeom>
        </p:spPr>
        <p:txBody>
          <a:bodyPr vert="horz" wrap="square" lIns="0" tIns="40005" rIns="0" bIns="0" rtlCol="0">
            <a:spAutoFit/>
          </a:bodyPr>
          <a:lstStyle/>
          <a:p>
            <a:pPr marL="9525" marR="3810" indent="278606">
              <a:lnSpc>
                <a:spcPts val="1478"/>
              </a:lnSpc>
              <a:spcBef>
                <a:spcPts val="315"/>
              </a:spcBef>
            </a:pPr>
            <a:r>
              <a:rPr sz="1425" spc="-11" dirty="0">
                <a:latin typeface="Arial"/>
                <a:cs typeface="Arial"/>
              </a:rPr>
              <a:t>Tujuan  </a:t>
            </a:r>
            <a:r>
              <a:rPr sz="1425" spc="-4" dirty="0">
                <a:latin typeface="Arial"/>
                <a:cs typeface="Arial"/>
              </a:rPr>
              <a:t>Pe</a:t>
            </a:r>
            <a:r>
              <a:rPr sz="1425" dirty="0">
                <a:latin typeface="Arial"/>
                <a:cs typeface="Arial"/>
              </a:rPr>
              <a:t>m</a:t>
            </a:r>
            <a:r>
              <a:rPr sz="1425" spc="-4" dirty="0">
                <a:latin typeface="Arial"/>
                <a:cs typeface="Arial"/>
              </a:rPr>
              <a:t>e</a:t>
            </a:r>
            <a:r>
              <a:rPr sz="1425" dirty="0">
                <a:latin typeface="Arial"/>
                <a:cs typeface="Arial"/>
              </a:rPr>
              <a:t>r</a:t>
            </a:r>
            <a:r>
              <a:rPr sz="1425" spc="-4" dirty="0">
                <a:latin typeface="Arial"/>
                <a:cs typeface="Arial"/>
              </a:rPr>
              <a:t>iks</a:t>
            </a:r>
            <a:r>
              <a:rPr sz="1425" dirty="0">
                <a:latin typeface="Arial"/>
                <a:cs typeface="Arial"/>
              </a:rPr>
              <a:t>a</a:t>
            </a:r>
            <a:r>
              <a:rPr sz="1425" spc="-4" dirty="0">
                <a:latin typeface="Arial"/>
                <a:cs typeface="Arial"/>
              </a:rPr>
              <a:t>a</a:t>
            </a:r>
            <a:r>
              <a:rPr sz="1425" spc="-11" dirty="0">
                <a:latin typeface="Arial"/>
                <a:cs typeface="Arial"/>
              </a:rPr>
              <a:t>n</a:t>
            </a:r>
            <a:r>
              <a:rPr sz="1425" spc="-4" dirty="0">
                <a:latin typeface="Arial"/>
                <a:cs typeface="Arial"/>
              </a:rPr>
              <a:t>:</a:t>
            </a:r>
            <a:endParaRPr sz="1425">
              <a:latin typeface="Arial"/>
              <a:cs typeface="Arial"/>
            </a:endParaRPr>
          </a:p>
        </p:txBody>
      </p:sp>
      <p:sp>
        <p:nvSpPr>
          <p:cNvPr id="26" name="object 26"/>
          <p:cNvSpPr/>
          <p:nvPr/>
        </p:nvSpPr>
        <p:spPr>
          <a:xfrm>
            <a:off x="5817148" y="1785747"/>
            <a:ext cx="1724501" cy="3434715"/>
          </a:xfrm>
          <a:custGeom>
            <a:avLst/>
            <a:gdLst/>
            <a:ahLst/>
            <a:cxnLst/>
            <a:rect l="l" t="t" r="r" b="b"/>
            <a:pathLst>
              <a:path w="2299334" h="4579620">
                <a:moveTo>
                  <a:pt x="2069338" y="0"/>
                </a:moveTo>
                <a:lnTo>
                  <a:pt x="229870" y="0"/>
                </a:lnTo>
                <a:lnTo>
                  <a:pt x="183566" y="4673"/>
                </a:lnTo>
                <a:lnTo>
                  <a:pt x="140428" y="18075"/>
                </a:lnTo>
                <a:lnTo>
                  <a:pt x="101382" y="39279"/>
                </a:lnTo>
                <a:lnTo>
                  <a:pt x="67357" y="67357"/>
                </a:lnTo>
                <a:lnTo>
                  <a:pt x="39279" y="101382"/>
                </a:lnTo>
                <a:lnTo>
                  <a:pt x="18075" y="140428"/>
                </a:lnTo>
                <a:lnTo>
                  <a:pt x="4673" y="183566"/>
                </a:lnTo>
                <a:lnTo>
                  <a:pt x="0" y="229870"/>
                </a:lnTo>
                <a:lnTo>
                  <a:pt x="0" y="4349343"/>
                </a:lnTo>
                <a:lnTo>
                  <a:pt x="4673" y="4395678"/>
                </a:lnTo>
                <a:lnTo>
                  <a:pt x="18075" y="4438836"/>
                </a:lnTo>
                <a:lnTo>
                  <a:pt x="39279" y="4477891"/>
                </a:lnTo>
                <a:lnTo>
                  <a:pt x="67357" y="4511919"/>
                </a:lnTo>
                <a:lnTo>
                  <a:pt x="101382" y="4539995"/>
                </a:lnTo>
                <a:lnTo>
                  <a:pt x="140428" y="4561195"/>
                </a:lnTo>
                <a:lnTo>
                  <a:pt x="183566" y="4574592"/>
                </a:lnTo>
                <a:lnTo>
                  <a:pt x="229870" y="4579264"/>
                </a:lnTo>
                <a:lnTo>
                  <a:pt x="2069338" y="4579264"/>
                </a:lnTo>
                <a:lnTo>
                  <a:pt x="2115641" y="4574592"/>
                </a:lnTo>
                <a:lnTo>
                  <a:pt x="2158779" y="4561195"/>
                </a:lnTo>
                <a:lnTo>
                  <a:pt x="2197825" y="4539995"/>
                </a:lnTo>
                <a:lnTo>
                  <a:pt x="2231850" y="4511919"/>
                </a:lnTo>
                <a:lnTo>
                  <a:pt x="2259928" y="4477891"/>
                </a:lnTo>
                <a:lnTo>
                  <a:pt x="2281132" y="4438836"/>
                </a:lnTo>
                <a:lnTo>
                  <a:pt x="2294534" y="4395678"/>
                </a:lnTo>
                <a:lnTo>
                  <a:pt x="2299207" y="4349343"/>
                </a:lnTo>
                <a:lnTo>
                  <a:pt x="2299207" y="229870"/>
                </a:lnTo>
                <a:lnTo>
                  <a:pt x="2294534" y="183566"/>
                </a:lnTo>
                <a:lnTo>
                  <a:pt x="2281132" y="140428"/>
                </a:lnTo>
                <a:lnTo>
                  <a:pt x="2259928" y="101382"/>
                </a:lnTo>
                <a:lnTo>
                  <a:pt x="2231850" y="67357"/>
                </a:lnTo>
                <a:lnTo>
                  <a:pt x="2197825" y="39279"/>
                </a:lnTo>
                <a:lnTo>
                  <a:pt x="2158779" y="18075"/>
                </a:lnTo>
                <a:lnTo>
                  <a:pt x="2115641" y="4673"/>
                </a:lnTo>
                <a:lnTo>
                  <a:pt x="2069338" y="0"/>
                </a:lnTo>
                <a:close/>
              </a:path>
            </a:pathLst>
          </a:custGeom>
          <a:solidFill>
            <a:srgbClr val="FFFFFF">
              <a:alpha val="90194"/>
            </a:srgbClr>
          </a:solidFill>
        </p:spPr>
        <p:txBody>
          <a:bodyPr wrap="square" lIns="0" tIns="0" rIns="0" bIns="0" rtlCol="0"/>
          <a:lstStyle/>
          <a:p>
            <a:endParaRPr sz="1350"/>
          </a:p>
        </p:txBody>
      </p:sp>
      <p:sp>
        <p:nvSpPr>
          <p:cNvPr id="27" name="object 27"/>
          <p:cNvSpPr/>
          <p:nvPr/>
        </p:nvSpPr>
        <p:spPr>
          <a:xfrm>
            <a:off x="5829301" y="1828800"/>
            <a:ext cx="1724501" cy="3434715"/>
          </a:xfrm>
          <a:custGeom>
            <a:avLst/>
            <a:gdLst/>
            <a:ahLst/>
            <a:cxnLst/>
            <a:rect l="l" t="t" r="r" b="b"/>
            <a:pathLst>
              <a:path w="2299334" h="4579620">
                <a:moveTo>
                  <a:pt x="0" y="229870"/>
                </a:moveTo>
                <a:lnTo>
                  <a:pt x="4673" y="183566"/>
                </a:lnTo>
                <a:lnTo>
                  <a:pt x="18075" y="140428"/>
                </a:lnTo>
                <a:lnTo>
                  <a:pt x="39279" y="101382"/>
                </a:lnTo>
                <a:lnTo>
                  <a:pt x="67357" y="67357"/>
                </a:lnTo>
                <a:lnTo>
                  <a:pt x="101382" y="39279"/>
                </a:lnTo>
                <a:lnTo>
                  <a:pt x="140428" y="18075"/>
                </a:lnTo>
                <a:lnTo>
                  <a:pt x="183566" y="4673"/>
                </a:lnTo>
                <a:lnTo>
                  <a:pt x="229870" y="0"/>
                </a:lnTo>
                <a:lnTo>
                  <a:pt x="2069338" y="0"/>
                </a:lnTo>
                <a:lnTo>
                  <a:pt x="2115641" y="4673"/>
                </a:lnTo>
                <a:lnTo>
                  <a:pt x="2158779" y="18075"/>
                </a:lnTo>
                <a:lnTo>
                  <a:pt x="2197825" y="39279"/>
                </a:lnTo>
                <a:lnTo>
                  <a:pt x="2231850" y="67357"/>
                </a:lnTo>
                <a:lnTo>
                  <a:pt x="2259928" y="101382"/>
                </a:lnTo>
                <a:lnTo>
                  <a:pt x="2281132" y="140428"/>
                </a:lnTo>
                <a:lnTo>
                  <a:pt x="2294534" y="183566"/>
                </a:lnTo>
                <a:lnTo>
                  <a:pt x="2299207" y="229870"/>
                </a:lnTo>
                <a:lnTo>
                  <a:pt x="2299207" y="4349343"/>
                </a:lnTo>
                <a:lnTo>
                  <a:pt x="2294534" y="4395678"/>
                </a:lnTo>
                <a:lnTo>
                  <a:pt x="2281132" y="4438836"/>
                </a:lnTo>
                <a:lnTo>
                  <a:pt x="2259928" y="4477891"/>
                </a:lnTo>
                <a:lnTo>
                  <a:pt x="2231850" y="4511919"/>
                </a:lnTo>
                <a:lnTo>
                  <a:pt x="2197825" y="4539995"/>
                </a:lnTo>
                <a:lnTo>
                  <a:pt x="2158779" y="4561195"/>
                </a:lnTo>
                <a:lnTo>
                  <a:pt x="2115641" y="4574592"/>
                </a:lnTo>
                <a:lnTo>
                  <a:pt x="2069338" y="4579264"/>
                </a:lnTo>
                <a:lnTo>
                  <a:pt x="229870" y="4579264"/>
                </a:lnTo>
                <a:lnTo>
                  <a:pt x="183566" y="4574592"/>
                </a:lnTo>
                <a:lnTo>
                  <a:pt x="140428" y="4561195"/>
                </a:lnTo>
                <a:lnTo>
                  <a:pt x="101382" y="4539995"/>
                </a:lnTo>
                <a:lnTo>
                  <a:pt x="67357" y="4511919"/>
                </a:lnTo>
                <a:lnTo>
                  <a:pt x="39279" y="4477891"/>
                </a:lnTo>
                <a:lnTo>
                  <a:pt x="18075" y="4438836"/>
                </a:lnTo>
                <a:lnTo>
                  <a:pt x="4673" y="4395678"/>
                </a:lnTo>
                <a:lnTo>
                  <a:pt x="0" y="4349343"/>
                </a:lnTo>
                <a:lnTo>
                  <a:pt x="0" y="229870"/>
                </a:lnTo>
                <a:close/>
              </a:path>
            </a:pathLst>
          </a:custGeom>
          <a:ln w="25400">
            <a:solidFill>
              <a:srgbClr val="4F81BC"/>
            </a:solidFill>
          </a:ln>
        </p:spPr>
        <p:txBody>
          <a:bodyPr wrap="square" lIns="0" tIns="0" rIns="0" bIns="0" rtlCol="0"/>
          <a:lstStyle/>
          <a:p>
            <a:endParaRPr sz="1350"/>
          </a:p>
        </p:txBody>
      </p:sp>
      <p:sp>
        <p:nvSpPr>
          <p:cNvPr id="30" name="object 30"/>
          <p:cNvSpPr txBox="1"/>
          <p:nvPr/>
        </p:nvSpPr>
        <p:spPr>
          <a:xfrm>
            <a:off x="6039040" y="1861176"/>
            <a:ext cx="1445894" cy="2805576"/>
          </a:xfrm>
          <a:prstGeom prst="rect">
            <a:avLst/>
          </a:prstGeom>
        </p:spPr>
        <p:txBody>
          <a:bodyPr vert="horz" wrap="square" lIns="0" tIns="35243" rIns="0" bIns="0" rtlCol="0">
            <a:spAutoFit/>
          </a:bodyPr>
          <a:lstStyle/>
          <a:p>
            <a:pPr marL="138589" marR="3810" indent="-129064">
              <a:lnSpc>
                <a:spcPts val="1245"/>
              </a:lnSpc>
              <a:spcBef>
                <a:spcPts val="278"/>
              </a:spcBef>
              <a:buChar char="•"/>
              <a:tabLst>
                <a:tab pos="139065" algn="l"/>
              </a:tabLst>
            </a:pPr>
            <a:r>
              <a:rPr sz="1200" spc="-4" dirty="0" err="1">
                <a:latin typeface="Arial"/>
                <a:cs typeface="Arial"/>
              </a:rPr>
              <a:t>Dilantik</a:t>
            </a:r>
            <a:r>
              <a:rPr sz="1200" spc="-4" dirty="0">
                <a:latin typeface="Arial"/>
                <a:cs typeface="Arial"/>
              </a:rPr>
              <a:t> </a:t>
            </a:r>
            <a:r>
              <a:rPr lang="en-US" sz="1200" spc="-4" dirty="0">
                <a:latin typeface="Arial"/>
                <a:cs typeface="Arial"/>
              </a:rPr>
              <a:t>oleh:-</a:t>
            </a:r>
          </a:p>
          <a:p>
            <a:pPr marL="133350" marR="3810">
              <a:lnSpc>
                <a:spcPts val="1245"/>
              </a:lnSpc>
              <a:spcBef>
                <a:spcPts val="278"/>
              </a:spcBef>
              <a:tabLst>
                <a:tab pos="139065" algn="l"/>
              </a:tabLst>
            </a:pPr>
            <a:r>
              <a:rPr lang="en-US" sz="1200" spc="-4" dirty="0">
                <a:latin typeface="Arial"/>
                <a:cs typeface="Arial"/>
              </a:rPr>
              <a:t># </a:t>
            </a:r>
            <a:r>
              <a:rPr lang="en-US" sz="1200" spc="-4" dirty="0" err="1">
                <a:latin typeface="Arial"/>
                <a:cs typeface="Arial"/>
              </a:rPr>
              <a:t>Harta</a:t>
            </a:r>
            <a:r>
              <a:rPr lang="en-US" sz="1200" spc="-4" dirty="0">
                <a:latin typeface="Arial"/>
                <a:cs typeface="Arial"/>
              </a:rPr>
              <a:t> Modal-</a:t>
            </a:r>
            <a:r>
              <a:rPr sz="1200" spc="-4" dirty="0" err="1">
                <a:latin typeface="Arial"/>
                <a:cs typeface="Arial"/>
              </a:rPr>
              <a:t>Pegawai</a:t>
            </a:r>
            <a:r>
              <a:rPr sz="1200" spc="-4" dirty="0">
                <a:latin typeface="Arial"/>
                <a:cs typeface="Arial"/>
              </a:rPr>
              <a:t>  </a:t>
            </a:r>
            <a:r>
              <a:rPr lang="en-MY" sz="1200" spc="-4" dirty="0">
                <a:latin typeface="Arial"/>
                <a:cs typeface="Arial"/>
              </a:rPr>
              <a:t>  </a:t>
            </a:r>
            <a:r>
              <a:rPr sz="1200" spc="-4" dirty="0" err="1">
                <a:latin typeface="Arial"/>
                <a:cs typeface="Arial"/>
              </a:rPr>
              <a:t>Peng</a:t>
            </a:r>
            <a:r>
              <a:rPr sz="1200" spc="4" dirty="0" err="1">
                <a:latin typeface="Arial"/>
                <a:cs typeface="Arial"/>
              </a:rPr>
              <a:t>a</a:t>
            </a:r>
            <a:r>
              <a:rPr sz="1200" spc="-15" dirty="0" err="1">
                <a:latin typeface="Arial"/>
                <a:cs typeface="Arial"/>
              </a:rPr>
              <a:t>w</a:t>
            </a:r>
            <a:r>
              <a:rPr sz="1200" spc="-4" dirty="0" err="1">
                <a:latin typeface="Arial"/>
                <a:cs typeface="Arial"/>
              </a:rPr>
              <a:t>a</a:t>
            </a:r>
            <a:r>
              <a:rPr sz="1200" spc="4" dirty="0" err="1">
                <a:latin typeface="Arial"/>
                <a:cs typeface="Arial"/>
              </a:rPr>
              <a:t>l</a:t>
            </a:r>
            <a:r>
              <a:rPr sz="1200" spc="-4" dirty="0">
                <a:latin typeface="Arial"/>
                <a:cs typeface="Arial"/>
              </a:rPr>
              <a:t>/  </a:t>
            </a:r>
            <a:r>
              <a:rPr lang="en-US" sz="1200" spc="-4" dirty="0" err="1">
                <a:latin typeface="Arial"/>
                <a:cs typeface="Arial"/>
              </a:rPr>
              <a:t>Ketua</a:t>
            </a:r>
            <a:r>
              <a:rPr lang="en-US" sz="1200" spc="-4" dirty="0">
                <a:latin typeface="Arial"/>
                <a:cs typeface="Arial"/>
              </a:rPr>
              <a:t> </a:t>
            </a:r>
            <a:r>
              <a:rPr sz="1200" spc="-4" dirty="0" err="1">
                <a:latin typeface="Arial"/>
                <a:cs typeface="Arial"/>
              </a:rPr>
              <a:t>Pengarah</a:t>
            </a:r>
            <a:r>
              <a:rPr sz="1200" spc="-4" dirty="0">
                <a:latin typeface="Arial"/>
                <a:cs typeface="Arial"/>
              </a:rPr>
              <a:t>/</a:t>
            </a:r>
            <a:r>
              <a:rPr lang="en-US" sz="1200" spc="-4" dirty="0">
                <a:latin typeface="Arial"/>
                <a:cs typeface="Arial"/>
              </a:rPr>
              <a:t>Pengerusi JPAU</a:t>
            </a:r>
          </a:p>
          <a:p>
            <a:pPr marL="133350" marR="3810">
              <a:lnSpc>
                <a:spcPts val="1245"/>
              </a:lnSpc>
              <a:spcBef>
                <a:spcPts val="278"/>
              </a:spcBef>
              <a:tabLst>
                <a:tab pos="139065" algn="l"/>
              </a:tabLst>
            </a:pPr>
            <a:r>
              <a:rPr lang="en-US" sz="1200" spc="-4" dirty="0">
                <a:latin typeface="Arial"/>
                <a:cs typeface="Arial"/>
              </a:rPr>
              <a:t># ABR-KPTJ</a:t>
            </a:r>
          </a:p>
          <a:p>
            <a:pPr marL="138589" marR="3810" indent="-129064">
              <a:lnSpc>
                <a:spcPts val="1245"/>
              </a:lnSpc>
              <a:spcBef>
                <a:spcPts val="278"/>
              </a:spcBef>
              <a:buChar char="•"/>
              <a:tabLst>
                <a:tab pos="139065" algn="l"/>
              </a:tabLst>
            </a:pPr>
            <a:r>
              <a:rPr lang="en-US" sz="1200" spc="-4" dirty="0" err="1">
                <a:latin typeface="Arial"/>
                <a:cs typeface="Arial"/>
              </a:rPr>
              <a:t>Dua</a:t>
            </a:r>
            <a:r>
              <a:rPr lang="en-US" sz="1200" spc="-4" dirty="0">
                <a:latin typeface="Arial"/>
                <a:cs typeface="Arial"/>
              </a:rPr>
              <a:t> (2) orang </a:t>
            </a:r>
            <a:r>
              <a:rPr lang="en-US" sz="1200" spc="-4" dirty="0" err="1">
                <a:latin typeface="Arial"/>
                <a:cs typeface="Arial"/>
              </a:rPr>
              <a:t>Pegawai</a:t>
            </a:r>
            <a:r>
              <a:rPr lang="en-US" sz="1200" spc="-4" dirty="0">
                <a:latin typeface="Arial"/>
                <a:cs typeface="Arial"/>
              </a:rPr>
              <a:t> </a:t>
            </a:r>
            <a:r>
              <a:rPr lang="en-US" sz="1200" spc="-4" dirty="0" err="1">
                <a:latin typeface="Arial"/>
                <a:cs typeface="Arial"/>
              </a:rPr>
              <a:t>Pemeriksa</a:t>
            </a:r>
            <a:r>
              <a:rPr lang="en-US" sz="1200" spc="-4" dirty="0">
                <a:latin typeface="Arial"/>
                <a:cs typeface="Arial"/>
              </a:rPr>
              <a:t> </a:t>
            </a:r>
            <a:r>
              <a:rPr lang="en-US" sz="1200" spc="-4" dirty="0" err="1">
                <a:latin typeface="Arial"/>
                <a:cs typeface="Arial"/>
              </a:rPr>
              <a:t>daripada</a:t>
            </a:r>
            <a:r>
              <a:rPr lang="en-US" sz="1200" spc="-4" dirty="0">
                <a:latin typeface="Arial"/>
                <a:cs typeface="Arial"/>
              </a:rPr>
              <a:t> </a:t>
            </a:r>
            <a:r>
              <a:rPr lang="en-US" sz="1200" spc="-4" dirty="0" err="1">
                <a:latin typeface="Arial"/>
                <a:cs typeface="Arial"/>
              </a:rPr>
              <a:t>Gred</a:t>
            </a:r>
            <a:r>
              <a:rPr lang="en-US" sz="1200" spc="-4" dirty="0">
                <a:latin typeface="Arial"/>
                <a:cs typeface="Arial"/>
              </a:rPr>
              <a:t> 19 </a:t>
            </a:r>
            <a:r>
              <a:rPr lang="en-US" sz="1200" spc="-4" dirty="0" err="1">
                <a:latin typeface="Arial"/>
                <a:cs typeface="Arial"/>
              </a:rPr>
              <a:t>ke</a:t>
            </a:r>
            <a:r>
              <a:rPr lang="en-US" sz="1200" spc="-4" dirty="0">
                <a:latin typeface="Arial"/>
                <a:cs typeface="Arial"/>
              </a:rPr>
              <a:t> </a:t>
            </a:r>
            <a:r>
              <a:rPr lang="en-US" sz="1200" spc="-4" dirty="0" err="1">
                <a:latin typeface="Arial"/>
                <a:cs typeface="Arial"/>
              </a:rPr>
              <a:t>atas</a:t>
            </a:r>
            <a:r>
              <a:rPr lang="en-US" sz="1200" spc="-4" dirty="0">
                <a:latin typeface="Arial"/>
                <a:cs typeface="Arial"/>
              </a:rPr>
              <a:t>. </a:t>
            </a:r>
            <a:r>
              <a:rPr lang="en-US" sz="1200" spc="-4" dirty="0" err="1">
                <a:latin typeface="Arial"/>
                <a:cs typeface="Arial"/>
              </a:rPr>
              <a:t>Tempoh</a:t>
            </a:r>
            <a:r>
              <a:rPr lang="en-US" sz="1200" spc="-4" dirty="0">
                <a:latin typeface="Arial"/>
                <a:cs typeface="Arial"/>
              </a:rPr>
              <a:t> </a:t>
            </a:r>
            <a:r>
              <a:rPr lang="en-US" sz="1200" spc="-4" dirty="0" err="1">
                <a:latin typeface="Arial"/>
                <a:cs typeface="Arial"/>
              </a:rPr>
              <a:t>lantikan</a:t>
            </a:r>
            <a:r>
              <a:rPr lang="en-US" sz="1200" spc="-4" dirty="0">
                <a:latin typeface="Arial"/>
                <a:cs typeface="Arial"/>
              </a:rPr>
              <a:t> </a:t>
            </a:r>
            <a:r>
              <a:rPr lang="en-US" sz="1200" spc="-4" dirty="0" err="1">
                <a:latin typeface="Arial"/>
                <a:cs typeface="Arial"/>
              </a:rPr>
              <a:t>tidak</a:t>
            </a:r>
            <a:r>
              <a:rPr lang="en-US" sz="1200" spc="-4" dirty="0">
                <a:latin typeface="Arial"/>
                <a:cs typeface="Arial"/>
              </a:rPr>
              <a:t> </a:t>
            </a:r>
            <a:r>
              <a:rPr lang="en-US" sz="1200" spc="-4" dirty="0" err="1">
                <a:latin typeface="Arial"/>
                <a:cs typeface="Arial"/>
              </a:rPr>
              <a:t>melebihi</a:t>
            </a:r>
            <a:r>
              <a:rPr lang="en-US" sz="1200" spc="-4" dirty="0">
                <a:latin typeface="Arial"/>
                <a:cs typeface="Arial"/>
              </a:rPr>
              <a:t> 2 </a:t>
            </a:r>
            <a:r>
              <a:rPr lang="en-US" sz="1200" spc="-4" dirty="0" err="1">
                <a:latin typeface="Arial"/>
                <a:cs typeface="Arial"/>
              </a:rPr>
              <a:t>tahun</a:t>
            </a:r>
            <a:r>
              <a:rPr lang="en-US" sz="1200" spc="-4" dirty="0">
                <a:latin typeface="Arial"/>
                <a:cs typeface="Arial"/>
              </a:rPr>
              <a:t> dan </a:t>
            </a:r>
            <a:r>
              <a:rPr lang="en-US" sz="1200" spc="-4" dirty="0" err="1">
                <a:latin typeface="Arial"/>
                <a:cs typeface="Arial"/>
              </a:rPr>
              <a:t>dilantik</a:t>
            </a:r>
            <a:r>
              <a:rPr lang="en-US" sz="1200" spc="-4" dirty="0">
                <a:latin typeface="Arial"/>
                <a:cs typeface="Arial"/>
              </a:rPr>
              <a:t> </a:t>
            </a:r>
            <a:r>
              <a:rPr lang="en-US" sz="1200" spc="-4" dirty="0" err="1">
                <a:latin typeface="Arial"/>
                <a:cs typeface="Arial"/>
              </a:rPr>
              <a:t>atas</a:t>
            </a:r>
            <a:r>
              <a:rPr lang="en-US" sz="1200" spc="-4" dirty="0">
                <a:latin typeface="Arial"/>
                <a:cs typeface="Arial"/>
              </a:rPr>
              <a:t> </a:t>
            </a:r>
            <a:r>
              <a:rPr lang="en-US" sz="1200" spc="-4" dirty="0" err="1">
                <a:latin typeface="Arial"/>
                <a:cs typeface="Arial"/>
              </a:rPr>
              <a:t>nama</a:t>
            </a:r>
            <a:r>
              <a:rPr lang="en-US" sz="1200" spc="-4" dirty="0">
                <a:latin typeface="Arial"/>
                <a:cs typeface="Arial"/>
              </a:rPr>
              <a:t> </a:t>
            </a:r>
            <a:r>
              <a:rPr lang="en-US" sz="1200" spc="-4" dirty="0" err="1">
                <a:latin typeface="Arial"/>
                <a:cs typeface="Arial"/>
              </a:rPr>
              <a:t>jawatan</a:t>
            </a:r>
            <a:endParaRPr lang="en-US" sz="1200" spc="-4" dirty="0">
              <a:latin typeface="Arial"/>
              <a:cs typeface="Arial"/>
            </a:endParaRPr>
          </a:p>
          <a:p>
            <a:pPr marL="138589" marR="3810" indent="-129064">
              <a:lnSpc>
                <a:spcPts val="1245"/>
              </a:lnSpc>
              <a:spcBef>
                <a:spcPts val="278"/>
              </a:spcBef>
              <a:buChar char="•"/>
              <a:tabLst>
                <a:tab pos="139065" algn="l"/>
              </a:tabLst>
            </a:pPr>
            <a:endParaRPr sz="1200" dirty="0">
              <a:latin typeface="Arial"/>
              <a:cs typeface="Arial"/>
            </a:endParaRPr>
          </a:p>
        </p:txBody>
      </p:sp>
      <p:sp>
        <p:nvSpPr>
          <p:cNvPr id="40" name="object 40"/>
          <p:cNvSpPr/>
          <p:nvPr/>
        </p:nvSpPr>
        <p:spPr>
          <a:xfrm>
            <a:off x="6264091" y="4838144"/>
            <a:ext cx="1533048" cy="609600"/>
          </a:xfrm>
          <a:custGeom>
            <a:avLst/>
            <a:gdLst/>
            <a:ahLst/>
            <a:cxnLst/>
            <a:rect l="l" t="t" r="r" b="b"/>
            <a:pathLst>
              <a:path w="2044065" h="812800">
                <a:moveTo>
                  <a:pt x="1962403" y="0"/>
                </a:moveTo>
                <a:lnTo>
                  <a:pt x="81279" y="0"/>
                </a:lnTo>
                <a:lnTo>
                  <a:pt x="49666" y="6377"/>
                </a:lnTo>
                <a:lnTo>
                  <a:pt x="23828" y="23780"/>
                </a:lnTo>
                <a:lnTo>
                  <a:pt x="6395" y="49613"/>
                </a:lnTo>
                <a:lnTo>
                  <a:pt x="0" y="81280"/>
                </a:lnTo>
                <a:lnTo>
                  <a:pt x="0" y="731405"/>
                </a:lnTo>
                <a:lnTo>
                  <a:pt x="6395" y="763038"/>
                </a:lnTo>
                <a:lnTo>
                  <a:pt x="23828" y="788870"/>
                </a:lnTo>
                <a:lnTo>
                  <a:pt x="49666" y="806286"/>
                </a:lnTo>
                <a:lnTo>
                  <a:pt x="81279" y="812673"/>
                </a:lnTo>
                <a:lnTo>
                  <a:pt x="1962403" y="812673"/>
                </a:lnTo>
                <a:lnTo>
                  <a:pt x="1994070" y="806286"/>
                </a:lnTo>
                <a:lnTo>
                  <a:pt x="2019903" y="788870"/>
                </a:lnTo>
                <a:lnTo>
                  <a:pt x="2037306" y="763038"/>
                </a:lnTo>
                <a:lnTo>
                  <a:pt x="2043683" y="731405"/>
                </a:lnTo>
                <a:lnTo>
                  <a:pt x="2043683" y="81280"/>
                </a:lnTo>
                <a:lnTo>
                  <a:pt x="2037306" y="49613"/>
                </a:lnTo>
                <a:lnTo>
                  <a:pt x="2019903" y="23780"/>
                </a:lnTo>
                <a:lnTo>
                  <a:pt x="1994070" y="6377"/>
                </a:lnTo>
                <a:lnTo>
                  <a:pt x="1962403" y="0"/>
                </a:lnTo>
                <a:close/>
              </a:path>
            </a:pathLst>
          </a:custGeom>
          <a:solidFill>
            <a:srgbClr val="4F81BC"/>
          </a:solidFill>
        </p:spPr>
        <p:txBody>
          <a:bodyPr wrap="square" lIns="0" tIns="0" rIns="0" bIns="0" rtlCol="0"/>
          <a:lstStyle/>
          <a:p>
            <a:endParaRPr sz="1350"/>
          </a:p>
        </p:txBody>
      </p:sp>
      <p:sp>
        <p:nvSpPr>
          <p:cNvPr id="41" name="object 41"/>
          <p:cNvSpPr/>
          <p:nvPr/>
        </p:nvSpPr>
        <p:spPr>
          <a:xfrm>
            <a:off x="6261830" y="4857899"/>
            <a:ext cx="1533048" cy="609600"/>
          </a:xfrm>
          <a:custGeom>
            <a:avLst/>
            <a:gdLst/>
            <a:ahLst/>
            <a:cxnLst/>
            <a:rect l="l" t="t" r="r" b="b"/>
            <a:pathLst>
              <a:path w="2044065" h="812800">
                <a:moveTo>
                  <a:pt x="0" y="81280"/>
                </a:moveTo>
                <a:lnTo>
                  <a:pt x="6395" y="49613"/>
                </a:lnTo>
                <a:lnTo>
                  <a:pt x="23828" y="23780"/>
                </a:lnTo>
                <a:lnTo>
                  <a:pt x="49666" y="6377"/>
                </a:lnTo>
                <a:lnTo>
                  <a:pt x="81279" y="0"/>
                </a:lnTo>
                <a:lnTo>
                  <a:pt x="1962403" y="0"/>
                </a:lnTo>
                <a:lnTo>
                  <a:pt x="1994070" y="6377"/>
                </a:lnTo>
                <a:lnTo>
                  <a:pt x="2019903" y="23780"/>
                </a:lnTo>
                <a:lnTo>
                  <a:pt x="2037306" y="49613"/>
                </a:lnTo>
                <a:lnTo>
                  <a:pt x="2043683" y="81280"/>
                </a:lnTo>
                <a:lnTo>
                  <a:pt x="2043683" y="731405"/>
                </a:lnTo>
                <a:lnTo>
                  <a:pt x="2037306" y="763038"/>
                </a:lnTo>
                <a:lnTo>
                  <a:pt x="2019903" y="788870"/>
                </a:lnTo>
                <a:lnTo>
                  <a:pt x="1994070" y="806286"/>
                </a:lnTo>
                <a:lnTo>
                  <a:pt x="1962403" y="812673"/>
                </a:lnTo>
                <a:lnTo>
                  <a:pt x="81279" y="812673"/>
                </a:lnTo>
                <a:lnTo>
                  <a:pt x="49666" y="806286"/>
                </a:lnTo>
                <a:lnTo>
                  <a:pt x="23828" y="788870"/>
                </a:lnTo>
                <a:lnTo>
                  <a:pt x="6395" y="763038"/>
                </a:lnTo>
                <a:lnTo>
                  <a:pt x="0" y="731405"/>
                </a:lnTo>
                <a:lnTo>
                  <a:pt x="0" y="81280"/>
                </a:lnTo>
                <a:close/>
              </a:path>
            </a:pathLst>
          </a:custGeom>
          <a:ln w="25400">
            <a:solidFill>
              <a:srgbClr val="FFFFFF"/>
            </a:solidFill>
          </a:ln>
        </p:spPr>
        <p:txBody>
          <a:bodyPr wrap="square" lIns="0" tIns="0" rIns="0" bIns="0" rtlCol="0"/>
          <a:lstStyle/>
          <a:p>
            <a:endParaRPr sz="1350"/>
          </a:p>
        </p:txBody>
      </p:sp>
      <p:sp>
        <p:nvSpPr>
          <p:cNvPr id="42" name="object 42"/>
          <p:cNvSpPr txBox="1"/>
          <p:nvPr/>
        </p:nvSpPr>
        <p:spPr>
          <a:xfrm>
            <a:off x="6348983" y="4938984"/>
            <a:ext cx="1445895" cy="419506"/>
          </a:xfrm>
          <a:prstGeom prst="rect">
            <a:avLst/>
          </a:prstGeom>
        </p:spPr>
        <p:txBody>
          <a:bodyPr vert="horz" wrap="square" lIns="0" tIns="9049" rIns="0" bIns="0" rtlCol="0">
            <a:spAutoFit/>
          </a:bodyPr>
          <a:lstStyle/>
          <a:p>
            <a:pPr algn="ctr">
              <a:lnSpc>
                <a:spcPts val="1594"/>
              </a:lnSpc>
              <a:spcBef>
                <a:spcPts val="71"/>
              </a:spcBef>
            </a:pPr>
            <a:r>
              <a:rPr sz="1425" spc="-4" dirty="0">
                <a:latin typeface="Arial"/>
                <a:cs typeface="Arial"/>
              </a:rPr>
              <a:t>Lantikan</a:t>
            </a:r>
            <a:r>
              <a:rPr sz="1425" spc="-38" dirty="0">
                <a:latin typeface="Arial"/>
                <a:cs typeface="Arial"/>
              </a:rPr>
              <a:t> </a:t>
            </a:r>
            <a:r>
              <a:rPr sz="1425" spc="-4" dirty="0">
                <a:latin typeface="Arial"/>
                <a:cs typeface="Arial"/>
              </a:rPr>
              <a:t>Pegawai</a:t>
            </a:r>
            <a:endParaRPr sz="1425" dirty="0">
              <a:latin typeface="Arial"/>
              <a:cs typeface="Arial"/>
            </a:endParaRPr>
          </a:p>
          <a:p>
            <a:pPr marL="953" algn="ctr">
              <a:lnSpc>
                <a:spcPts val="1594"/>
              </a:lnSpc>
            </a:pPr>
            <a:r>
              <a:rPr sz="1425" spc="-4" dirty="0">
                <a:latin typeface="Arial"/>
                <a:cs typeface="Arial"/>
              </a:rPr>
              <a:t>Pemeriksa</a:t>
            </a:r>
            <a:endParaRPr sz="1425" dirty="0">
              <a:latin typeface="Arial"/>
              <a:cs typeface="Arial"/>
            </a:endParaRPr>
          </a:p>
        </p:txBody>
      </p:sp>
      <p:sp>
        <p:nvSpPr>
          <p:cNvPr id="31" name="Title 24">
            <a:extLst>
              <a:ext uri="{FF2B5EF4-FFF2-40B4-BE49-F238E27FC236}">
                <a16:creationId xmlns:a16="http://schemas.microsoft.com/office/drawing/2014/main" id="{B35E8E60-C4C2-48A0-9102-77B9F8300FA1}"/>
              </a:ext>
            </a:extLst>
          </p:cNvPr>
          <p:cNvSpPr txBox="1">
            <a:spLocks/>
          </p:cNvSpPr>
          <p:nvPr/>
        </p:nvSpPr>
        <p:spPr>
          <a:xfrm>
            <a:off x="1612994" y="746097"/>
            <a:ext cx="6184145" cy="501897"/>
          </a:xfrm>
          <a:prstGeom prst="flowChartAlternateProcess">
            <a:avLst/>
          </a:prstGeom>
          <a:gradFill>
            <a:gsLst>
              <a:gs pos="0">
                <a:schemeClr val="bg1"/>
              </a:gs>
              <a:gs pos="0">
                <a:srgbClr val="C00000"/>
              </a:gs>
              <a:gs pos="100000">
                <a:schemeClr val="tx1">
                  <a:lumMod val="65000"/>
                  <a:lumOff val="35000"/>
                </a:schemeClr>
              </a:gs>
              <a:gs pos="100000">
                <a:schemeClr val="accent1">
                  <a:lumMod val="30000"/>
                  <a:lumOff val="70000"/>
                </a:schemeClr>
              </a:gs>
            </a:gsLst>
            <a:lin ang="5400000" scaled="1"/>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MY" sz="2100" b="1" dirty="0">
                <a:solidFill>
                  <a:schemeClr val="bg1"/>
                </a:solidFill>
                <a:latin typeface="Gadugi" panose="020B0502040204020203" pitchFamily="34" charset="0"/>
                <a:ea typeface="Gadugi" panose="020B0502040204020203" pitchFamily="34" charset="0"/>
              </a:rPr>
              <a:t>PEMERIKSAAN ASET</a:t>
            </a:r>
          </a:p>
        </p:txBody>
      </p:sp>
      <p:grpSp>
        <p:nvGrpSpPr>
          <p:cNvPr id="34" name="Group 33">
            <a:extLst>
              <a:ext uri="{FF2B5EF4-FFF2-40B4-BE49-F238E27FC236}">
                <a16:creationId xmlns:a16="http://schemas.microsoft.com/office/drawing/2014/main" id="{2E86C3AC-335A-464E-8542-D3EB63E6B6A8}"/>
              </a:ext>
            </a:extLst>
          </p:cNvPr>
          <p:cNvGrpSpPr/>
          <p:nvPr/>
        </p:nvGrpSpPr>
        <p:grpSpPr>
          <a:xfrm>
            <a:off x="7649601" y="97355"/>
            <a:ext cx="1494399" cy="479681"/>
            <a:chOff x="3878741" y="5454061"/>
            <a:chExt cx="1494399" cy="479681"/>
          </a:xfrm>
        </p:grpSpPr>
        <p:pic>
          <p:nvPicPr>
            <p:cNvPr id="35" name="Picture 34">
              <a:extLst>
                <a:ext uri="{FF2B5EF4-FFF2-40B4-BE49-F238E27FC236}">
                  <a16:creationId xmlns:a16="http://schemas.microsoft.com/office/drawing/2014/main" id="{B1CEB9F2-E82B-4B5D-B106-9132A12A4959}"/>
                </a:ext>
              </a:extLst>
            </p:cNvPr>
            <p:cNvPicPr>
              <a:picLocks noChangeAspect="1"/>
            </p:cNvPicPr>
            <p:nvPr/>
          </p:nvPicPr>
          <p:blipFill>
            <a:blip r:embed="rId2"/>
            <a:srcRect/>
            <a:stretch/>
          </p:blipFill>
          <p:spPr>
            <a:xfrm>
              <a:off x="4824441" y="5454061"/>
              <a:ext cx="548699" cy="479681"/>
            </a:xfrm>
            <a:prstGeom prst="rect">
              <a:avLst/>
            </a:prstGeom>
          </p:spPr>
        </p:pic>
        <p:pic>
          <p:nvPicPr>
            <p:cNvPr id="36" name="Picture 35">
              <a:extLst>
                <a:ext uri="{FF2B5EF4-FFF2-40B4-BE49-F238E27FC236}">
                  <a16:creationId xmlns:a16="http://schemas.microsoft.com/office/drawing/2014/main" id="{EC15B143-70AA-48B3-A83B-354C6BB7F774}"/>
                </a:ext>
              </a:extLst>
            </p:cNvPr>
            <p:cNvPicPr>
              <a:picLocks noChangeAspect="1"/>
            </p:cNvPicPr>
            <p:nvPr/>
          </p:nvPicPr>
          <p:blipFill>
            <a:blip r:embed="rId3"/>
            <a:srcRect/>
            <a:stretch/>
          </p:blipFill>
          <p:spPr>
            <a:xfrm>
              <a:off x="3878741" y="5468921"/>
              <a:ext cx="940203" cy="46482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520846" y="2349182"/>
            <a:ext cx="1724501" cy="3048755"/>
          </a:xfrm>
          <a:custGeom>
            <a:avLst/>
            <a:gdLst/>
            <a:ahLst/>
            <a:cxnLst/>
            <a:rect l="l" t="t" r="r" b="b"/>
            <a:pathLst>
              <a:path w="2299335" h="2590800">
                <a:moveTo>
                  <a:pt x="0" y="229870"/>
                </a:moveTo>
                <a:lnTo>
                  <a:pt x="4670" y="183566"/>
                </a:lnTo>
                <a:lnTo>
                  <a:pt x="18067" y="140428"/>
                </a:lnTo>
                <a:lnTo>
                  <a:pt x="39264" y="101382"/>
                </a:lnTo>
                <a:lnTo>
                  <a:pt x="67338" y="67357"/>
                </a:lnTo>
                <a:lnTo>
                  <a:pt x="101364" y="39279"/>
                </a:lnTo>
                <a:lnTo>
                  <a:pt x="140417" y="18075"/>
                </a:lnTo>
                <a:lnTo>
                  <a:pt x="183573" y="4673"/>
                </a:lnTo>
                <a:lnTo>
                  <a:pt x="229908" y="0"/>
                </a:lnTo>
                <a:lnTo>
                  <a:pt x="2069287" y="0"/>
                </a:lnTo>
                <a:lnTo>
                  <a:pt x="2115627" y="4673"/>
                </a:lnTo>
                <a:lnTo>
                  <a:pt x="2158782" y="18075"/>
                </a:lnTo>
                <a:lnTo>
                  <a:pt x="2197830" y="39279"/>
                </a:lnTo>
                <a:lnTo>
                  <a:pt x="2231847" y="67357"/>
                </a:lnTo>
                <a:lnTo>
                  <a:pt x="2259911" y="101382"/>
                </a:lnTo>
                <a:lnTo>
                  <a:pt x="2281099" y="140428"/>
                </a:lnTo>
                <a:lnTo>
                  <a:pt x="2294488" y="183566"/>
                </a:lnTo>
                <a:lnTo>
                  <a:pt x="2299157" y="229870"/>
                </a:lnTo>
                <a:lnTo>
                  <a:pt x="2299157" y="2360930"/>
                </a:lnTo>
                <a:lnTo>
                  <a:pt x="2294488" y="2407233"/>
                </a:lnTo>
                <a:lnTo>
                  <a:pt x="2281099" y="2450371"/>
                </a:lnTo>
                <a:lnTo>
                  <a:pt x="2259911" y="2489417"/>
                </a:lnTo>
                <a:lnTo>
                  <a:pt x="2231847" y="2523442"/>
                </a:lnTo>
                <a:lnTo>
                  <a:pt x="2197830" y="2551520"/>
                </a:lnTo>
                <a:lnTo>
                  <a:pt x="2158782" y="2572724"/>
                </a:lnTo>
                <a:lnTo>
                  <a:pt x="2115627" y="2586126"/>
                </a:lnTo>
                <a:lnTo>
                  <a:pt x="2069287" y="2590800"/>
                </a:lnTo>
                <a:lnTo>
                  <a:pt x="229908" y="2590800"/>
                </a:lnTo>
                <a:lnTo>
                  <a:pt x="183573" y="2586126"/>
                </a:lnTo>
                <a:lnTo>
                  <a:pt x="140417" y="2572724"/>
                </a:lnTo>
                <a:lnTo>
                  <a:pt x="101364" y="2551520"/>
                </a:lnTo>
                <a:lnTo>
                  <a:pt x="67338" y="2523442"/>
                </a:lnTo>
                <a:lnTo>
                  <a:pt x="39264" y="2489417"/>
                </a:lnTo>
                <a:lnTo>
                  <a:pt x="18067" y="2450371"/>
                </a:lnTo>
                <a:lnTo>
                  <a:pt x="4670" y="2407233"/>
                </a:lnTo>
                <a:lnTo>
                  <a:pt x="0" y="2360930"/>
                </a:lnTo>
                <a:lnTo>
                  <a:pt x="0" y="229870"/>
                </a:lnTo>
                <a:close/>
              </a:path>
            </a:pathLst>
          </a:custGeom>
          <a:ln w="25399">
            <a:solidFill>
              <a:srgbClr val="F79546"/>
            </a:solidFill>
          </a:ln>
        </p:spPr>
        <p:txBody>
          <a:bodyPr wrap="square" lIns="0" tIns="0" rIns="0" bIns="0" rtlCol="0"/>
          <a:lstStyle/>
          <a:p>
            <a:endParaRPr sz="1350"/>
          </a:p>
        </p:txBody>
      </p:sp>
      <p:sp>
        <p:nvSpPr>
          <p:cNvPr id="5" name="object 5"/>
          <p:cNvSpPr txBox="1"/>
          <p:nvPr/>
        </p:nvSpPr>
        <p:spPr>
          <a:xfrm>
            <a:off x="1635329" y="2382570"/>
            <a:ext cx="1610018" cy="2863765"/>
          </a:xfrm>
          <a:prstGeom prst="rect">
            <a:avLst/>
          </a:prstGeom>
        </p:spPr>
        <p:txBody>
          <a:bodyPr vert="horz" wrap="square" lIns="0" tIns="9049" rIns="0" bIns="0" rtlCol="0">
            <a:spAutoFit/>
          </a:bodyPr>
          <a:lstStyle/>
          <a:p>
            <a:pPr marL="138589" indent="-129064">
              <a:spcBef>
                <a:spcPts val="71"/>
              </a:spcBef>
              <a:buChar char="•"/>
              <a:tabLst>
                <a:tab pos="139065" algn="l"/>
                <a:tab pos="1298734" algn="l"/>
              </a:tabLst>
            </a:pPr>
            <a:r>
              <a:rPr sz="1200" spc="-4" dirty="0">
                <a:latin typeface="Arial"/>
                <a:cs typeface="Arial"/>
              </a:rPr>
              <a:t>Pemeri</a:t>
            </a:r>
            <a:r>
              <a:rPr sz="1200" dirty="0">
                <a:latin typeface="Arial"/>
                <a:cs typeface="Arial"/>
              </a:rPr>
              <a:t>k</a:t>
            </a:r>
            <a:r>
              <a:rPr sz="1200" spc="-4" dirty="0">
                <a:latin typeface="Arial"/>
                <a:cs typeface="Arial"/>
              </a:rPr>
              <a:t>saan</a:t>
            </a:r>
            <a:r>
              <a:rPr sz="1200" dirty="0">
                <a:latin typeface="Arial"/>
                <a:cs typeface="Arial"/>
              </a:rPr>
              <a:t>	</a:t>
            </a:r>
            <a:r>
              <a:rPr sz="1200" dirty="0" err="1">
                <a:latin typeface="Arial"/>
                <a:cs typeface="Arial"/>
              </a:rPr>
              <a:t>ke</a:t>
            </a:r>
            <a:r>
              <a:rPr lang="en-US" sz="1200" dirty="0">
                <a:latin typeface="Arial"/>
                <a:cs typeface="Arial"/>
              </a:rPr>
              <a:t> </a:t>
            </a:r>
            <a:r>
              <a:rPr lang="en-US" sz="1200" dirty="0" err="1">
                <a:latin typeface="Arial"/>
                <a:cs typeface="Arial"/>
              </a:rPr>
              <a:t>atas</a:t>
            </a:r>
            <a:r>
              <a:rPr lang="en-US" sz="1200" dirty="0">
                <a:latin typeface="Arial"/>
                <a:cs typeface="Arial"/>
              </a:rPr>
              <a:t> </a:t>
            </a:r>
            <a:r>
              <a:rPr lang="en-US" sz="1200" dirty="0" err="1">
                <a:latin typeface="Arial"/>
                <a:cs typeface="Arial"/>
              </a:rPr>
              <a:t>semua</a:t>
            </a:r>
            <a:r>
              <a:rPr lang="en-US" sz="1200" dirty="0">
                <a:latin typeface="Arial"/>
                <a:cs typeface="Arial"/>
              </a:rPr>
              <a:t> </a:t>
            </a:r>
            <a:r>
              <a:rPr lang="en-US" sz="1200" dirty="0" err="1">
                <a:latin typeface="Arial"/>
                <a:cs typeface="Arial"/>
              </a:rPr>
              <a:t>Harta</a:t>
            </a:r>
            <a:r>
              <a:rPr lang="en-US" sz="1200" dirty="0">
                <a:latin typeface="Arial"/>
                <a:cs typeface="Arial"/>
              </a:rPr>
              <a:t> Modal </a:t>
            </a:r>
            <a:r>
              <a:rPr lang="en-US" sz="1200" dirty="0" err="1">
                <a:latin typeface="Arial"/>
                <a:cs typeface="Arial"/>
              </a:rPr>
              <a:t>dilaksanakan</a:t>
            </a:r>
            <a:r>
              <a:rPr lang="en-US" sz="1200" dirty="0">
                <a:latin typeface="Arial"/>
                <a:cs typeface="Arial"/>
              </a:rPr>
              <a:t> 100%</a:t>
            </a:r>
          </a:p>
          <a:p>
            <a:pPr marL="138589" indent="-129064">
              <a:spcBef>
                <a:spcPts val="71"/>
              </a:spcBef>
              <a:buChar char="•"/>
              <a:tabLst>
                <a:tab pos="139065" algn="l"/>
                <a:tab pos="1298734" algn="l"/>
              </a:tabLst>
            </a:pPr>
            <a:r>
              <a:rPr lang="en-US" sz="1200" dirty="0" err="1">
                <a:latin typeface="Arial"/>
                <a:cs typeface="Arial"/>
              </a:rPr>
              <a:t>Pemeriksaan</a:t>
            </a:r>
            <a:r>
              <a:rPr lang="en-US" sz="1200" dirty="0">
                <a:latin typeface="Arial"/>
                <a:cs typeface="Arial"/>
              </a:rPr>
              <a:t> </a:t>
            </a:r>
            <a:r>
              <a:rPr lang="en-US" sz="1200" dirty="0" err="1">
                <a:latin typeface="Arial"/>
                <a:cs typeface="Arial"/>
              </a:rPr>
              <a:t>ke</a:t>
            </a:r>
            <a:r>
              <a:rPr lang="en-US" sz="1200" dirty="0">
                <a:latin typeface="Arial"/>
                <a:cs typeface="Arial"/>
              </a:rPr>
              <a:t> </a:t>
            </a:r>
            <a:r>
              <a:rPr lang="en-US" sz="1200" dirty="0" err="1">
                <a:latin typeface="Arial"/>
                <a:cs typeface="Arial"/>
              </a:rPr>
              <a:t>atas</a:t>
            </a:r>
            <a:r>
              <a:rPr lang="en-US" sz="1200" dirty="0">
                <a:latin typeface="Arial"/>
                <a:cs typeface="Arial"/>
              </a:rPr>
              <a:t> </a:t>
            </a:r>
            <a:r>
              <a:rPr lang="en-US" sz="1200" dirty="0" err="1">
                <a:latin typeface="Arial"/>
                <a:cs typeface="Arial"/>
              </a:rPr>
              <a:t>Inventori</a:t>
            </a:r>
            <a:r>
              <a:rPr lang="en-US" sz="1200" dirty="0">
                <a:latin typeface="Arial"/>
                <a:cs typeface="Arial"/>
              </a:rPr>
              <a:t> </a:t>
            </a:r>
            <a:r>
              <a:rPr lang="en-US" sz="1200" dirty="0" err="1">
                <a:latin typeface="Arial"/>
                <a:cs typeface="Arial"/>
              </a:rPr>
              <a:t>hendaklah</a:t>
            </a:r>
            <a:r>
              <a:rPr lang="en-US" sz="1200" dirty="0">
                <a:latin typeface="Arial"/>
                <a:cs typeface="Arial"/>
              </a:rPr>
              <a:t> </a:t>
            </a:r>
            <a:r>
              <a:rPr lang="en-US" sz="1200" dirty="0" err="1">
                <a:latin typeface="Arial"/>
                <a:cs typeface="Arial"/>
              </a:rPr>
              <a:t>dilaksanakan</a:t>
            </a:r>
            <a:r>
              <a:rPr lang="en-US" sz="1200" dirty="0">
                <a:latin typeface="Arial"/>
                <a:cs typeface="Arial"/>
              </a:rPr>
              <a:t> </a:t>
            </a:r>
            <a:r>
              <a:rPr lang="en-US" sz="1200" dirty="0" err="1">
                <a:latin typeface="Arial"/>
                <a:cs typeface="Arial"/>
              </a:rPr>
              <a:t>mengikut</a:t>
            </a:r>
            <a:r>
              <a:rPr lang="en-US" sz="1200" dirty="0">
                <a:latin typeface="Arial"/>
                <a:cs typeface="Arial"/>
              </a:rPr>
              <a:t> </a:t>
            </a:r>
            <a:r>
              <a:rPr lang="en-US" sz="1200" dirty="0" err="1">
                <a:latin typeface="Arial"/>
                <a:cs typeface="Arial"/>
              </a:rPr>
              <a:t>skop</a:t>
            </a:r>
            <a:r>
              <a:rPr lang="en-US" sz="1200" dirty="0">
                <a:latin typeface="Arial"/>
                <a:cs typeface="Arial"/>
              </a:rPr>
              <a:t> yang </a:t>
            </a:r>
            <a:r>
              <a:rPr lang="en-US" sz="1200" dirty="0" err="1">
                <a:latin typeface="Arial"/>
                <a:cs typeface="Arial"/>
              </a:rPr>
              <a:t>ditentukan</a:t>
            </a:r>
            <a:r>
              <a:rPr lang="en-US" sz="1200" dirty="0">
                <a:latin typeface="Arial"/>
                <a:cs typeface="Arial"/>
              </a:rPr>
              <a:t> oleh BPA.</a:t>
            </a:r>
          </a:p>
          <a:p>
            <a:pPr marL="138589" indent="-129064">
              <a:spcBef>
                <a:spcPts val="71"/>
              </a:spcBef>
              <a:buFontTx/>
              <a:buChar char="•"/>
              <a:tabLst>
                <a:tab pos="139065" algn="l"/>
                <a:tab pos="1298734" algn="l"/>
              </a:tabLst>
            </a:pPr>
            <a:r>
              <a:rPr lang="en-US" sz="1200" dirty="0" err="1">
                <a:latin typeface="Arial"/>
                <a:cs typeface="Arial"/>
              </a:rPr>
              <a:t>boleh</a:t>
            </a:r>
            <a:r>
              <a:rPr lang="en-US" sz="1200" dirty="0">
                <a:latin typeface="Arial"/>
                <a:cs typeface="Arial"/>
              </a:rPr>
              <a:t> </a:t>
            </a:r>
            <a:r>
              <a:rPr lang="en-US" sz="1200" dirty="0" err="1">
                <a:latin typeface="Arial"/>
                <a:cs typeface="Arial"/>
              </a:rPr>
              <a:t>dilaksanakan</a:t>
            </a:r>
            <a:r>
              <a:rPr lang="en-US" sz="1200" dirty="0">
                <a:latin typeface="Arial"/>
                <a:cs typeface="Arial"/>
              </a:rPr>
              <a:t> </a:t>
            </a:r>
            <a:r>
              <a:rPr lang="en-US" sz="1200" dirty="0" err="1">
                <a:latin typeface="Arial"/>
                <a:cs typeface="Arial"/>
              </a:rPr>
              <a:t>sepanjang</a:t>
            </a:r>
            <a:r>
              <a:rPr lang="en-US" sz="1200" dirty="0">
                <a:latin typeface="Arial"/>
                <a:cs typeface="Arial"/>
              </a:rPr>
              <a:t> </a:t>
            </a:r>
            <a:r>
              <a:rPr lang="en-US" sz="1200" dirty="0" err="1">
                <a:latin typeface="Arial"/>
                <a:cs typeface="Arial"/>
              </a:rPr>
              <a:t>tahun</a:t>
            </a:r>
            <a:r>
              <a:rPr lang="en-US" sz="1200" dirty="0">
                <a:latin typeface="Arial"/>
                <a:cs typeface="Arial"/>
              </a:rPr>
              <a:t> pada </a:t>
            </a:r>
            <a:r>
              <a:rPr lang="en-US" sz="1200" dirty="0" err="1">
                <a:latin typeface="Arial"/>
                <a:cs typeface="Arial"/>
              </a:rPr>
              <a:t>tahun</a:t>
            </a:r>
            <a:r>
              <a:rPr lang="en-US" sz="1200" dirty="0">
                <a:latin typeface="Arial"/>
                <a:cs typeface="Arial"/>
              </a:rPr>
              <a:t> </a:t>
            </a:r>
            <a:r>
              <a:rPr lang="en-US" sz="1200" dirty="0" err="1">
                <a:latin typeface="Arial"/>
                <a:cs typeface="Arial"/>
              </a:rPr>
              <a:t>semasa</a:t>
            </a:r>
            <a:r>
              <a:rPr lang="en-US" sz="1200" dirty="0">
                <a:latin typeface="Arial"/>
                <a:cs typeface="Arial"/>
              </a:rPr>
              <a:t> </a:t>
            </a:r>
            <a:r>
              <a:rPr lang="en-US" sz="1200" dirty="0" err="1">
                <a:latin typeface="Arial"/>
                <a:cs typeface="Arial"/>
              </a:rPr>
              <a:t>secara</a:t>
            </a:r>
            <a:r>
              <a:rPr lang="en-US" sz="1200" dirty="0">
                <a:latin typeface="Arial"/>
                <a:cs typeface="Arial"/>
              </a:rPr>
              <a:t> </a:t>
            </a:r>
            <a:r>
              <a:rPr lang="en-US" sz="1200" dirty="0" err="1">
                <a:latin typeface="Arial"/>
                <a:cs typeface="Arial"/>
              </a:rPr>
              <a:t>berperingkat</a:t>
            </a:r>
            <a:r>
              <a:rPr lang="en-US" sz="1200" dirty="0">
                <a:latin typeface="Arial"/>
                <a:cs typeface="Arial"/>
              </a:rPr>
              <a:t> </a:t>
            </a:r>
            <a:r>
              <a:rPr lang="en-US" sz="1350" dirty="0"/>
              <a:t>	</a:t>
            </a:r>
          </a:p>
          <a:p>
            <a:pPr marL="9525">
              <a:spcBef>
                <a:spcPts val="71"/>
              </a:spcBef>
              <a:tabLst>
                <a:tab pos="139065" algn="l"/>
                <a:tab pos="1298734" algn="l"/>
              </a:tabLst>
            </a:pPr>
            <a:endParaRPr lang="en-US" sz="1350" dirty="0"/>
          </a:p>
        </p:txBody>
      </p:sp>
      <p:sp>
        <p:nvSpPr>
          <p:cNvPr id="10" name="object 10"/>
          <p:cNvSpPr/>
          <p:nvPr/>
        </p:nvSpPr>
        <p:spPr>
          <a:xfrm>
            <a:off x="2617471" y="4720209"/>
            <a:ext cx="1525429" cy="538639"/>
          </a:xfrm>
          <a:custGeom>
            <a:avLst/>
            <a:gdLst/>
            <a:ahLst/>
            <a:cxnLst/>
            <a:rect l="l" t="t" r="r" b="b"/>
            <a:pathLst>
              <a:path w="2033904" h="718185">
                <a:moveTo>
                  <a:pt x="60832" y="0"/>
                </a:moveTo>
                <a:lnTo>
                  <a:pt x="0" y="28193"/>
                </a:lnTo>
                <a:lnTo>
                  <a:pt x="23293" y="75782"/>
                </a:lnTo>
                <a:lnTo>
                  <a:pt x="48641" y="122189"/>
                </a:lnTo>
                <a:lnTo>
                  <a:pt x="75992" y="167353"/>
                </a:lnTo>
                <a:lnTo>
                  <a:pt x="105298" y="211215"/>
                </a:lnTo>
                <a:lnTo>
                  <a:pt x="136509" y="253712"/>
                </a:lnTo>
                <a:lnTo>
                  <a:pt x="169575" y="294784"/>
                </a:lnTo>
                <a:lnTo>
                  <a:pt x="204447" y="334370"/>
                </a:lnTo>
                <a:lnTo>
                  <a:pt x="241076" y="372408"/>
                </a:lnTo>
                <a:lnTo>
                  <a:pt x="279412" y="408838"/>
                </a:lnTo>
                <a:lnTo>
                  <a:pt x="319404" y="443598"/>
                </a:lnTo>
                <a:lnTo>
                  <a:pt x="356799" y="473442"/>
                </a:lnTo>
                <a:lnTo>
                  <a:pt x="395017" y="501545"/>
                </a:lnTo>
                <a:lnTo>
                  <a:pt x="434009" y="527911"/>
                </a:lnTo>
                <a:lnTo>
                  <a:pt x="473724" y="552546"/>
                </a:lnTo>
                <a:lnTo>
                  <a:pt x="514112" y="575454"/>
                </a:lnTo>
                <a:lnTo>
                  <a:pt x="555124" y="596639"/>
                </a:lnTo>
                <a:lnTo>
                  <a:pt x="596708" y="616106"/>
                </a:lnTo>
                <a:lnTo>
                  <a:pt x="638816" y="633860"/>
                </a:lnTo>
                <a:lnTo>
                  <a:pt x="681397" y="649906"/>
                </a:lnTo>
                <a:lnTo>
                  <a:pt x="724401" y="664247"/>
                </a:lnTo>
                <a:lnTo>
                  <a:pt x="767778" y="676888"/>
                </a:lnTo>
                <a:lnTo>
                  <a:pt x="811478" y="687835"/>
                </a:lnTo>
                <a:lnTo>
                  <a:pt x="855451" y="697092"/>
                </a:lnTo>
                <a:lnTo>
                  <a:pt x="899647" y="704663"/>
                </a:lnTo>
                <a:lnTo>
                  <a:pt x="944015" y="710553"/>
                </a:lnTo>
                <a:lnTo>
                  <a:pt x="988507" y="714767"/>
                </a:lnTo>
                <a:lnTo>
                  <a:pt x="1033070" y="717309"/>
                </a:lnTo>
                <a:lnTo>
                  <a:pt x="1077657" y="718184"/>
                </a:lnTo>
                <a:lnTo>
                  <a:pt x="1122216" y="717396"/>
                </a:lnTo>
                <a:lnTo>
                  <a:pt x="1166698" y="714951"/>
                </a:lnTo>
                <a:lnTo>
                  <a:pt x="1211052" y="710852"/>
                </a:lnTo>
                <a:lnTo>
                  <a:pt x="1255229" y="705104"/>
                </a:lnTo>
                <a:lnTo>
                  <a:pt x="1299178" y="697713"/>
                </a:lnTo>
                <a:lnTo>
                  <a:pt x="1342849" y="688682"/>
                </a:lnTo>
                <a:lnTo>
                  <a:pt x="1386193" y="678016"/>
                </a:lnTo>
                <a:lnTo>
                  <a:pt x="1429159" y="665720"/>
                </a:lnTo>
                <a:lnTo>
                  <a:pt x="1471697" y="651799"/>
                </a:lnTo>
                <a:lnTo>
                  <a:pt x="1473227" y="651233"/>
                </a:lnTo>
                <a:lnTo>
                  <a:pt x="1094205" y="651233"/>
                </a:lnTo>
                <a:lnTo>
                  <a:pt x="1048322" y="650866"/>
                </a:lnTo>
                <a:lnTo>
                  <a:pt x="1002619" y="648626"/>
                </a:lnTo>
                <a:lnTo>
                  <a:pt x="957153" y="644532"/>
                </a:lnTo>
                <a:lnTo>
                  <a:pt x="911979" y="638606"/>
                </a:lnTo>
                <a:lnTo>
                  <a:pt x="867153" y="630867"/>
                </a:lnTo>
                <a:lnTo>
                  <a:pt x="822732" y="621337"/>
                </a:lnTo>
                <a:lnTo>
                  <a:pt x="778770" y="610037"/>
                </a:lnTo>
                <a:lnTo>
                  <a:pt x="735325" y="596985"/>
                </a:lnTo>
                <a:lnTo>
                  <a:pt x="692451" y="582204"/>
                </a:lnTo>
                <a:lnTo>
                  <a:pt x="650205" y="565713"/>
                </a:lnTo>
                <a:lnTo>
                  <a:pt x="608643" y="547534"/>
                </a:lnTo>
                <a:lnTo>
                  <a:pt x="567820" y="527686"/>
                </a:lnTo>
                <a:lnTo>
                  <a:pt x="527792" y="506191"/>
                </a:lnTo>
                <a:lnTo>
                  <a:pt x="488616" y="483069"/>
                </a:lnTo>
                <a:lnTo>
                  <a:pt x="450347" y="458339"/>
                </a:lnTo>
                <a:lnTo>
                  <a:pt x="413040" y="432024"/>
                </a:lnTo>
                <a:lnTo>
                  <a:pt x="376753" y="404143"/>
                </a:lnTo>
                <a:lnTo>
                  <a:pt x="341541" y="374717"/>
                </a:lnTo>
                <a:lnTo>
                  <a:pt x="307460" y="343767"/>
                </a:lnTo>
                <a:lnTo>
                  <a:pt x="274565" y="311312"/>
                </a:lnTo>
                <a:lnTo>
                  <a:pt x="242912" y="277374"/>
                </a:lnTo>
                <a:lnTo>
                  <a:pt x="212559" y="241974"/>
                </a:lnTo>
                <a:lnTo>
                  <a:pt x="183559" y="205131"/>
                </a:lnTo>
                <a:lnTo>
                  <a:pt x="155970" y="166866"/>
                </a:lnTo>
                <a:lnTo>
                  <a:pt x="129846" y="127200"/>
                </a:lnTo>
                <a:lnTo>
                  <a:pt x="105245" y="86153"/>
                </a:lnTo>
                <a:lnTo>
                  <a:pt x="82222" y="43746"/>
                </a:lnTo>
                <a:lnTo>
                  <a:pt x="60832" y="0"/>
                </a:lnTo>
                <a:close/>
              </a:path>
              <a:path w="2033904" h="718185">
                <a:moveTo>
                  <a:pt x="2033651" y="181101"/>
                </a:moveTo>
                <a:lnTo>
                  <a:pt x="1901825" y="225678"/>
                </a:lnTo>
                <a:lnTo>
                  <a:pt x="1938654" y="250825"/>
                </a:lnTo>
                <a:lnTo>
                  <a:pt x="1906058" y="287904"/>
                </a:lnTo>
                <a:lnTo>
                  <a:pt x="1871933" y="323447"/>
                </a:lnTo>
                <a:lnTo>
                  <a:pt x="1836335" y="357411"/>
                </a:lnTo>
                <a:lnTo>
                  <a:pt x="1799322" y="389752"/>
                </a:lnTo>
                <a:lnTo>
                  <a:pt x="1760950" y="420428"/>
                </a:lnTo>
                <a:lnTo>
                  <a:pt x="1721274" y="449397"/>
                </a:lnTo>
                <a:lnTo>
                  <a:pt x="1680352" y="476614"/>
                </a:lnTo>
                <a:lnTo>
                  <a:pt x="1638240" y="502037"/>
                </a:lnTo>
                <a:lnTo>
                  <a:pt x="1594993" y="525624"/>
                </a:lnTo>
                <a:lnTo>
                  <a:pt x="1550669" y="547331"/>
                </a:lnTo>
                <a:lnTo>
                  <a:pt x="1506055" y="566831"/>
                </a:lnTo>
                <a:lnTo>
                  <a:pt x="1461062" y="584251"/>
                </a:lnTo>
                <a:lnTo>
                  <a:pt x="1415747" y="599613"/>
                </a:lnTo>
                <a:lnTo>
                  <a:pt x="1370165" y="612937"/>
                </a:lnTo>
                <a:lnTo>
                  <a:pt x="1324372" y="624244"/>
                </a:lnTo>
                <a:lnTo>
                  <a:pt x="1278425" y="633553"/>
                </a:lnTo>
                <a:lnTo>
                  <a:pt x="1232379" y="640886"/>
                </a:lnTo>
                <a:lnTo>
                  <a:pt x="1186289" y="646264"/>
                </a:lnTo>
                <a:lnTo>
                  <a:pt x="1140213" y="649706"/>
                </a:lnTo>
                <a:lnTo>
                  <a:pt x="1094205" y="651233"/>
                </a:lnTo>
                <a:lnTo>
                  <a:pt x="1473227" y="651233"/>
                </a:lnTo>
                <a:lnTo>
                  <a:pt x="1513757" y="636256"/>
                </a:lnTo>
                <a:lnTo>
                  <a:pt x="1555289" y="619097"/>
                </a:lnTo>
                <a:lnTo>
                  <a:pt x="1596244" y="600327"/>
                </a:lnTo>
                <a:lnTo>
                  <a:pt x="1636570" y="579949"/>
                </a:lnTo>
                <a:lnTo>
                  <a:pt x="1676218" y="557969"/>
                </a:lnTo>
                <a:lnTo>
                  <a:pt x="1715138" y="534391"/>
                </a:lnTo>
                <a:lnTo>
                  <a:pt x="1753280" y="509220"/>
                </a:lnTo>
                <a:lnTo>
                  <a:pt x="1790594" y="482460"/>
                </a:lnTo>
                <a:lnTo>
                  <a:pt x="1827029" y="454116"/>
                </a:lnTo>
                <a:lnTo>
                  <a:pt x="1862536" y="424193"/>
                </a:lnTo>
                <a:lnTo>
                  <a:pt x="1897065" y="392694"/>
                </a:lnTo>
                <a:lnTo>
                  <a:pt x="1930565" y="359626"/>
                </a:lnTo>
                <a:lnTo>
                  <a:pt x="1962987" y="324992"/>
                </a:lnTo>
                <a:lnTo>
                  <a:pt x="1994280" y="288797"/>
                </a:lnTo>
                <a:lnTo>
                  <a:pt x="2031591" y="288797"/>
                </a:lnTo>
                <a:lnTo>
                  <a:pt x="2033651" y="181101"/>
                </a:lnTo>
                <a:close/>
              </a:path>
              <a:path w="2033904" h="718185">
                <a:moveTo>
                  <a:pt x="2031591" y="288797"/>
                </a:moveTo>
                <a:lnTo>
                  <a:pt x="1994280" y="288797"/>
                </a:lnTo>
                <a:lnTo>
                  <a:pt x="2031111" y="313944"/>
                </a:lnTo>
                <a:lnTo>
                  <a:pt x="2031591" y="288797"/>
                </a:lnTo>
                <a:close/>
              </a:path>
            </a:pathLst>
          </a:custGeom>
          <a:solidFill>
            <a:srgbClr val="F9C8AF"/>
          </a:solidFill>
        </p:spPr>
        <p:txBody>
          <a:bodyPr wrap="square" lIns="0" tIns="0" rIns="0" bIns="0" rtlCol="0"/>
          <a:lstStyle/>
          <a:p>
            <a:endParaRPr sz="1350"/>
          </a:p>
        </p:txBody>
      </p:sp>
      <p:sp>
        <p:nvSpPr>
          <p:cNvPr id="12" name="object 12"/>
          <p:cNvSpPr/>
          <p:nvPr/>
        </p:nvSpPr>
        <p:spPr>
          <a:xfrm>
            <a:off x="1816552" y="4908698"/>
            <a:ext cx="1533048" cy="609600"/>
          </a:xfrm>
          <a:custGeom>
            <a:avLst/>
            <a:gdLst/>
            <a:ahLst/>
            <a:cxnLst/>
            <a:rect l="l" t="t" r="r" b="b"/>
            <a:pathLst>
              <a:path w="2044064" h="812800">
                <a:moveTo>
                  <a:pt x="0" y="81279"/>
                </a:moveTo>
                <a:lnTo>
                  <a:pt x="6386" y="49613"/>
                </a:lnTo>
                <a:lnTo>
                  <a:pt x="23802" y="23780"/>
                </a:lnTo>
                <a:lnTo>
                  <a:pt x="49634" y="6377"/>
                </a:lnTo>
                <a:lnTo>
                  <a:pt x="81267" y="0"/>
                </a:lnTo>
                <a:lnTo>
                  <a:pt x="1962467" y="0"/>
                </a:lnTo>
                <a:lnTo>
                  <a:pt x="1994080" y="6377"/>
                </a:lnTo>
                <a:lnTo>
                  <a:pt x="2019919" y="23780"/>
                </a:lnTo>
                <a:lnTo>
                  <a:pt x="2037351" y="49613"/>
                </a:lnTo>
                <a:lnTo>
                  <a:pt x="2043747" y="81279"/>
                </a:lnTo>
                <a:lnTo>
                  <a:pt x="2043747" y="731392"/>
                </a:lnTo>
                <a:lnTo>
                  <a:pt x="2037351" y="763059"/>
                </a:lnTo>
                <a:lnTo>
                  <a:pt x="2019919" y="788892"/>
                </a:lnTo>
                <a:lnTo>
                  <a:pt x="1994080" y="806295"/>
                </a:lnTo>
                <a:lnTo>
                  <a:pt x="1962467" y="812672"/>
                </a:lnTo>
                <a:lnTo>
                  <a:pt x="81267" y="812672"/>
                </a:lnTo>
                <a:lnTo>
                  <a:pt x="49634" y="806295"/>
                </a:lnTo>
                <a:lnTo>
                  <a:pt x="23802" y="788892"/>
                </a:lnTo>
                <a:lnTo>
                  <a:pt x="6386" y="763059"/>
                </a:lnTo>
                <a:lnTo>
                  <a:pt x="0" y="731392"/>
                </a:lnTo>
                <a:lnTo>
                  <a:pt x="0" y="81279"/>
                </a:lnTo>
                <a:close/>
              </a:path>
            </a:pathLst>
          </a:custGeom>
          <a:ln w="25400">
            <a:solidFill>
              <a:srgbClr val="FFFFFF"/>
            </a:solidFill>
          </a:ln>
        </p:spPr>
        <p:txBody>
          <a:bodyPr wrap="square" lIns="0" tIns="0" rIns="0" bIns="0" rtlCol="0"/>
          <a:lstStyle/>
          <a:p>
            <a:endParaRPr sz="1350" dirty="0"/>
          </a:p>
        </p:txBody>
      </p:sp>
      <p:grpSp>
        <p:nvGrpSpPr>
          <p:cNvPr id="45" name="Group 44">
            <a:extLst>
              <a:ext uri="{FF2B5EF4-FFF2-40B4-BE49-F238E27FC236}">
                <a16:creationId xmlns:a16="http://schemas.microsoft.com/office/drawing/2014/main" id="{59887352-BF69-4521-850F-E8FA356D0568}"/>
              </a:ext>
            </a:extLst>
          </p:cNvPr>
          <p:cNvGrpSpPr/>
          <p:nvPr/>
        </p:nvGrpSpPr>
        <p:grpSpPr>
          <a:xfrm>
            <a:off x="1826782" y="4916328"/>
            <a:ext cx="1533048" cy="609600"/>
            <a:chOff x="-388803" y="5353050"/>
            <a:chExt cx="2044064" cy="812800"/>
          </a:xfrm>
        </p:grpSpPr>
        <p:sp>
          <p:nvSpPr>
            <p:cNvPr id="11" name="object 11"/>
            <p:cNvSpPr/>
            <p:nvPr/>
          </p:nvSpPr>
          <p:spPr>
            <a:xfrm>
              <a:off x="-388803" y="5353050"/>
              <a:ext cx="2044064" cy="812800"/>
            </a:xfrm>
            <a:custGeom>
              <a:avLst/>
              <a:gdLst/>
              <a:ahLst/>
              <a:cxnLst/>
              <a:rect l="l" t="t" r="r" b="b"/>
              <a:pathLst>
                <a:path w="2044064" h="812800">
                  <a:moveTo>
                    <a:pt x="1962467" y="0"/>
                  </a:moveTo>
                  <a:lnTo>
                    <a:pt x="81267" y="0"/>
                  </a:lnTo>
                  <a:lnTo>
                    <a:pt x="49634" y="6377"/>
                  </a:lnTo>
                  <a:lnTo>
                    <a:pt x="23802" y="23780"/>
                  </a:lnTo>
                  <a:lnTo>
                    <a:pt x="6386" y="49613"/>
                  </a:lnTo>
                  <a:lnTo>
                    <a:pt x="0" y="81279"/>
                  </a:lnTo>
                  <a:lnTo>
                    <a:pt x="0" y="731392"/>
                  </a:lnTo>
                  <a:lnTo>
                    <a:pt x="6386" y="763059"/>
                  </a:lnTo>
                  <a:lnTo>
                    <a:pt x="23802" y="788892"/>
                  </a:lnTo>
                  <a:lnTo>
                    <a:pt x="49634" y="806295"/>
                  </a:lnTo>
                  <a:lnTo>
                    <a:pt x="81267" y="812672"/>
                  </a:lnTo>
                  <a:lnTo>
                    <a:pt x="1962467" y="812672"/>
                  </a:lnTo>
                  <a:lnTo>
                    <a:pt x="1994080" y="806295"/>
                  </a:lnTo>
                  <a:lnTo>
                    <a:pt x="2019919" y="788892"/>
                  </a:lnTo>
                  <a:lnTo>
                    <a:pt x="2037351" y="763059"/>
                  </a:lnTo>
                  <a:lnTo>
                    <a:pt x="2043747" y="731392"/>
                  </a:lnTo>
                  <a:lnTo>
                    <a:pt x="2043747" y="81279"/>
                  </a:lnTo>
                  <a:lnTo>
                    <a:pt x="2037351" y="49613"/>
                  </a:lnTo>
                  <a:lnTo>
                    <a:pt x="2019919" y="23780"/>
                  </a:lnTo>
                  <a:lnTo>
                    <a:pt x="1994080" y="6377"/>
                  </a:lnTo>
                  <a:lnTo>
                    <a:pt x="1962467" y="0"/>
                  </a:lnTo>
                  <a:close/>
                </a:path>
              </a:pathLst>
            </a:custGeom>
            <a:solidFill>
              <a:srgbClr val="F79546"/>
            </a:solidFill>
          </p:spPr>
          <p:txBody>
            <a:bodyPr wrap="square" lIns="0" tIns="0" rIns="0" bIns="0" rtlCol="0"/>
            <a:lstStyle/>
            <a:p>
              <a:endParaRPr sz="1350"/>
            </a:p>
          </p:txBody>
        </p:sp>
        <p:sp>
          <p:nvSpPr>
            <p:cNvPr id="13" name="object 13"/>
            <p:cNvSpPr txBox="1"/>
            <p:nvPr/>
          </p:nvSpPr>
          <p:spPr>
            <a:xfrm>
              <a:off x="-313808" y="5615686"/>
              <a:ext cx="1858011" cy="243656"/>
            </a:xfrm>
            <a:prstGeom prst="rect">
              <a:avLst/>
            </a:prstGeom>
          </p:spPr>
          <p:txBody>
            <a:bodyPr vert="horz" wrap="square" lIns="0" tIns="9525" rIns="0" bIns="0" rtlCol="0">
              <a:spAutoFit/>
            </a:bodyPr>
            <a:lstStyle/>
            <a:p>
              <a:pPr marL="9525">
                <a:spcBef>
                  <a:spcPts val="75"/>
                </a:spcBef>
              </a:pPr>
              <a:r>
                <a:rPr sz="1125" spc="-4" dirty="0">
                  <a:latin typeface="Arial"/>
                  <a:cs typeface="Arial"/>
                </a:rPr>
                <a:t>Pemeriksaan ke</a:t>
              </a:r>
              <a:r>
                <a:rPr sz="1125" spc="-53" dirty="0">
                  <a:latin typeface="Arial"/>
                  <a:cs typeface="Arial"/>
                </a:rPr>
                <a:t> </a:t>
              </a:r>
              <a:r>
                <a:rPr sz="1125" dirty="0">
                  <a:latin typeface="Arial"/>
                  <a:cs typeface="Arial"/>
                </a:rPr>
                <a:t>atas:</a:t>
              </a:r>
            </a:p>
          </p:txBody>
        </p:sp>
      </p:grpSp>
      <p:sp>
        <p:nvSpPr>
          <p:cNvPr id="14" name="object 14"/>
          <p:cNvSpPr/>
          <p:nvPr/>
        </p:nvSpPr>
        <p:spPr>
          <a:xfrm>
            <a:off x="3645105" y="2166938"/>
            <a:ext cx="1724501" cy="3314700"/>
          </a:xfrm>
          <a:custGeom>
            <a:avLst/>
            <a:gdLst/>
            <a:ahLst/>
            <a:cxnLst/>
            <a:rect l="l" t="t" r="r" b="b"/>
            <a:pathLst>
              <a:path w="2299335" h="4419600">
                <a:moveTo>
                  <a:pt x="2069211" y="0"/>
                </a:moveTo>
                <a:lnTo>
                  <a:pt x="229870" y="0"/>
                </a:lnTo>
                <a:lnTo>
                  <a:pt x="183529" y="4673"/>
                </a:lnTo>
                <a:lnTo>
                  <a:pt x="140374" y="18075"/>
                </a:lnTo>
                <a:lnTo>
                  <a:pt x="101327" y="39279"/>
                </a:lnTo>
                <a:lnTo>
                  <a:pt x="67309" y="67357"/>
                </a:lnTo>
                <a:lnTo>
                  <a:pt x="39245" y="101382"/>
                </a:lnTo>
                <a:lnTo>
                  <a:pt x="18057" y="140428"/>
                </a:lnTo>
                <a:lnTo>
                  <a:pt x="4668" y="183566"/>
                </a:lnTo>
                <a:lnTo>
                  <a:pt x="0" y="229870"/>
                </a:lnTo>
                <a:lnTo>
                  <a:pt x="0" y="4189387"/>
                </a:lnTo>
                <a:lnTo>
                  <a:pt x="4668" y="4235725"/>
                </a:lnTo>
                <a:lnTo>
                  <a:pt x="18057" y="4278884"/>
                </a:lnTo>
                <a:lnTo>
                  <a:pt x="39245" y="4317940"/>
                </a:lnTo>
                <a:lnTo>
                  <a:pt x="67310" y="4351967"/>
                </a:lnTo>
                <a:lnTo>
                  <a:pt x="101327" y="4380042"/>
                </a:lnTo>
                <a:lnTo>
                  <a:pt x="140374" y="4401240"/>
                </a:lnTo>
                <a:lnTo>
                  <a:pt x="183529" y="4414636"/>
                </a:lnTo>
                <a:lnTo>
                  <a:pt x="229870" y="4419307"/>
                </a:lnTo>
                <a:lnTo>
                  <a:pt x="2069211" y="4419307"/>
                </a:lnTo>
                <a:lnTo>
                  <a:pt x="2115556" y="4414636"/>
                </a:lnTo>
                <a:lnTo>
                  <a:pt x="2158726" y="4401240"/>
                </a:lnTo>
                <a:lnTo>
                  <a:pt x="2197794" y="4380042"/>
                </a:lnTo>
                <a:lnTo>
                  <a:pt x="2231834" y="4351967"/>
                </a:lnTo>
                <a:lnTo>
                  <a:pt x="2259921" y="4317940"/>
                </a:lnTo>
                <a:lnTo>
                  <a:pt x="2281130" y="4278884"/>
                </a:lnTo>
                <a:lnTo>
                  <a:pt x="2294534" y="4235725"/>
                </a:lnTo>
                <a:lnTo>
                  <a:pt x="2299208" y="4189387"/>
                </a:lnTo>
                <a:lnTo>
                  <a:pt x="2299208" y="229870"/>
                </a:lnTo>
                <a:lnTo>
                  <a:pt x="2294534" y="183566"/>
                </a:lnTo>
                <a:lnTo>
                  <a:pt x="2281130" y="140428"/>
                </a:lnTo>
                <a:lnTo>
                  <a:pt x="2259921" y="101382"/>
                </a:lnTo>
                <a:lnTo>
                  <a:pt x="2231834" y="67357"/>
                </a:lnTo>
                <a:lnTo>
                  <a:pt x="2197794" y="39279"/>
                </a:lnTo>
                <a:lnTo>
                  <a:pt x="2158726" y="18075"/>
                </a:lnTo>
                <a:lnTo>
                  <a:pt x="2115556" y="4673"/>
                </a:lnTo>
                <a:lnTo>
                  <a:pt x="2069211" y="0"/>
                </a:lnTo>
                <a:close/>
              </a:path>
            </a:pathLst>
          </a:custGeom>
          <a:solidFill>
            <a:srgbClr val="FFFFFF">
              <a:alpha val="90194"/>
            </a:srgbClr>
          </a:solidFill>
        </p:spPr>
        <p:txBody>
          <a:bodyPr wrap="square" lIns="0" tIns="0" rIns="0" bIns="0" rtlCol="0"/>
          <a:lstStyle/>
          <a:p>
            <a:endParaRPr sz="1350"/>
          </a:p>
        </p:txBody>
      </p:sp>
      <p:sp>
        <p:nvSpPr>
          <p:cNvPr id="15" name="object 15"/>
          <p:cNvSpPr/>
          <p:nvPr/>
        </p:nvSpPr>
        <p:spPr>
          <a:xfrm>
            <a:off x="3657601" y="2171700"/>
            <a:ext cx="1724501" cy="3314700"/>
          </a:xfrm>
          <a:custGeom>
            <a:avLst/>
            <a:gdLst/>
            <a:ahLst/>
            <a:cxnLst/>
            <a:rect l="l" t="t" r="r" b="b"/>
            <a:pathLst>
              <a:path w="2299335" h="4419600">
                <a:moveTo>
                  <a:pt x="0" y="229870"/>
                </a:moveTo>
                <a:lnTo>
                  <a:pt x="4668" y="183566"/>
                </a:lnTo>
                <a:lnTo>
                  <a:pt x="18057" y="140428"/>
                </a:lnTo>
                <a:lnTo>
                  <a:pt x="39245" y="101382"/>
                </a:lnTo>
                <a:lnTo>
                  <a:pt x="67310" y="67357"/>
                </a:lnTo>
                <a:lnTo>
                  <a:pt x="101327" y="39279"/>
                </a:lnTo>
                <a:lnTo>
                  <a:pt x="140374" y="18075"/>
                </a:lnTo>
                <a:lnTo>
                  <a:pt x="183529" y="4673"/>
                </a:lnTo>
                <a:lnTo>
                  <a:pt x="229870" y="0"/>
                </a:lnTo>
                <a:lnTo>
                  <a:pt x="2069211" y="0"/>
                </a:lnTo>
                <a:lnTo>
                  <a:pt x="2115556" y="4673"/>
                </a:lnTo>
                <a:lnTo>
                  <a:pt x="2158726" y="18075"/>
                </a:lnTo>
                <a:lnTo>
                  <a:pt x="2197794" y="39279"/>
                </a:lnTo>
                <a:lnTo>
                  <a:pt x="2231834" y="67357"/>
                </a:lnTo>
                <a:lnTo>
                  <a:pt x="2259921" y="101382"/>
                </a:lnTo>
                <a:lnTo>
                  <a:pt x="2281130" y="140428"/>
                </a:lnTo>
                <a:lnTo>
                  <a:pt x="2294534" y="183566"/>
                </a:lnTo>
                <a:lnTo>
                  <a:pt x="2299208" y="229870"/>
                </a:lnTo>
                <a:lnTo>
                  <a:pt x="2299208" y="4189387"/>
                </a:lnTo>
                <a:lnTo>
                  <a:pt x="2294534" y="4235725"/>
                </a:lnTo>
                <a:lnTo>
                  <a:pt x="2281130" y="4278884"/>
                </a:lnTo>
                <a:lnTo>
                  <a:pt x="2259921" y="4317940"/>
                </a:lnTo>
                <a:lnTo>
                  <a:pt x="2231834" y="4351967"/>
                </a:lnTo>
                <a:lnTo>
                  <a:pt x="2197794" y="4380042"/>
                </a:lnTo>
                <a:lnTo>
                  <a:pt x="2158726" y="4401240"/>
                </a:lnTo>
                <a:lnTo>
                  <a:pt x="2115556" y="4414636"/>
                </a:lnTo>
                <a:lnTo>
                  <a:pt x="2069211" y="4419307"/>
                </a:lnTo>
                <a:lnTo>
                  <a:pt x="229870" y="4419307"/>
                </a:lnTo>
                <a:lnTo>
                  <a:pt x="183529" y="4414636"/>
                </a:lnTo>
                <a:lnTo>
                  <a:pt x="140374" y="4401240"/>
                </a:lnTo>
                <a:lnTo>
                  <a:pt x="101327" y="4380042"/>
                </a:lnTo>
                <a:lnTo>
                  <a:pt x="67310" y="4351967"/>
                </a:lnTo>
                <a:lnTo>
                  <a:pt x="39245" y="4317940"/>
                </a:lnTo>
                <a:lnTo>
                  <a:pt x="18057" y="4278884"/>
                </a:lnTo>
                <a:lnTo>
                  <a:pt x="4668" y="4235725"/>
                </a:lnTo>
                <a:lnTo>
                  <a:pt x="0" y="4189387"/>
                </a:lnTo>
                <a:lnTo>
                  <a:pt x="0" y="229870"/>
                </a:lnTo>
                <a:close/>
              </a:path>
            </a:pathLst>
          </a:custGeom>
          <a:ln w="25400">
            <a:solidFill>
              <a:srgbClr val="F79546"/>
            </a:solidFill>
          </a:ln>
        </p:spPr>
        <p:txBody>
          <a:bodyPr wrap="square" lIns="0" tIns="0" rIns="0" bIns="0" rtlCol="0"/>
          <a:lstStyle/>
          <a:p>
            <a:endParaRPr sz="1350"/>
          </a:p>
        </p:txBody>
      </p:sp>
      <p:sp>
        <p:nvSpPr>
          <p:cNvPr id="25" name="object 25"/>
          <p:cNvSpPr/>
          <p:nvPr/>
        </p:nvSpPr>
        <p:spPr>
          <a:xfrm>
            <a:off x="4750118" y="1811928"/>
            <a:ext cx="1775460" cy="653891"/>
          </a:xfrm>
          <a:custGeom>
            <a:avLst/>
            <a:gdLst/>
            <a:ahLst/>
            <a:cxnLst/>
            <a:rect l="l" t="t" r="r" b="b"/>
            <a:pathLst>
              <a:path w="2367279" h="871855">
                <a:moveTo>
                  <a:pt x="1521490" y="66930"/>
                </a:moveTo>
                <a:lnTo>
                  <a:pt x="1083698" y="66930"/>
                </a:lnTo>
                <a:lnTo>
                  <a:pt x="1128758" y="67286"/>
                </a:lnTo>
                <a:lnTo>
                  <a:pt x="1173686" y="69191"/>
                </a:lnTo>
                <a:lnTo>
                  <a:pt x="1218444" y="72632"/>
                </a:lnTo>
                <a:lnTo>
                  <a:pt x="1262991" y="77597"/>
                </a:lnTo>
                <a:lnTo>
                  <a:pt x="1307288" y="84073"/>
                </a:lnTo>
                <a:lnTo>
                  <a:pt x="1351294" y="92046"/>
                </a:lnTo>
                <a:lnTo>
                  <a:pt x="1394970" y="101504"/>
                </a:lnTo>
                <a:lnTo>
                  <a:pt x="1438277" y="112433"/>
                </a:lnTo>
                <a:lnTo>
                  <a:pt x="1481174" y="124821"/>
                </a:lnTo>
                <a:lnTo>
                  <a:pt x="1523623" y="138655"/>
                </a:lnTo>
                <a:lnTo>
                  <a:pt x="1565582" y="153922"/>
                </a:lnTo>
                <a:lnTo>
                  <a:pt x="1607012" y="170609"/>
                </a:lnTo>
                <a:lnTo>
                  <a:pt x="1647874" y="188703"/>
                </a:lnTo>
                <a:lnTo>
                  <a:pt x="1688128" y="208191"/>
                </a:lnTo>
                <a:lnTo>
                  <a:pt x="1727734" y="229059"/>
                </a:lnTo>
                <a:lnTo>
                  <a:pt x="1766653" y="251296"/>
                </a:lnTo>
                <a:lnTo>
                  <a:pt x="1804844" y="274889"/>
                </a:lnTo>
                <a:lnTo>
                  <a:pt x="1842267" y="299823"/>
                </a:lnTo>
                <a:lnTo>
                  <a:pt x="1878884" y="326087"/>
                </a:lnTo>
                <a:lnTo>
                  <a:pt x="1914655" y="353667"/>
                </a:lnTo>
                <a:lnTo>
                  <a:pt x="1949539" y="382550"/>
                </a:lnTo>
                <a:lnTo>
                  <a:pt x="1983496" y="412724"/>
                </a:lnTo>
                <a:lnTo>
                  <a:pt x="2016488" y="444176"/>
                </a:lnTo>
                <a:lnTo>
                  <a:pt x="2048475" y="476892"/>
                </a:lnTo>
                <a:lnTo>
                  <a:pt x="2079415" y="510860"/>
                </a:lnTo>
                <a:lnTo>
                  <a:pt x="2109271" y="546066"/>
                </a:lnTo>
                <a:lnTo>
                  <a:pt x="2138002" y="582498"/>
                </a:lnTo>
                <a:lnTo>
                  <a:pt x="2165569" y="620143"/>
                </a:lnTo>
                <a:lnTo>
                  <a:pt x="2191931" y="658988"/>
                </a:lnTo>
                <a:lnTo>
                  <a:pt x="2217049" y="699020"/>
                </a:lnTo>
                <a:lnTo>
                  <a:pt x="2240883" y="740226"/>
                </a:lnTo>
                <a:lnTo>
                  <a:pt x="2263393" y="782592"/>
                </a:lnTo>
                <a:lnTo>
                  <a:pt x="2221991" y="799356"/>
                </a:lnTo>
                <a:lnTo>
                  <a:pt x="2340610" y="871365"/>
                </a:lnTo>
                <a:lnTo>
                  <a:pt x="2363751" y="757319"/>
                </a:lnTo>
                <a:lnTo>
                  <a:pt x="2325751" y="757319"/>
                </a:lnTo>
                <a:lnTo>
                  <a:pt x="2301232" y="710842"/>
                </a:lnTo>
                <a:lnTo>
                  <a:pt x="2275009" y="665418"/>
                </a:lnTo>
                <a:lnTo>
                  <a:pt x="2247118" y="621092"/>
                </a:lnTo>
                <a:lnTo>
                  <a:pt x="2217594" y="577906"/>
                </a:lnTo>
                <a:lnTo>
                  <a:pt x="2186473" y="535903"/>
                </a:lnTo>
                <a:lnTo>
                  <a:pt x="2153793" y="495128"/>
                </a:lnTo>
                <a:lnTo>
                  <a:pt x="2119588" y="455622"/>
                </a:lnTo>
                <a:lnTo>
                  <a:pt x="2083895" y="417430"/>
                </a:lnTo>
                <a:lnTo>
                  <a:pt x="2046751" y="380594"/>
                </a:lnTo>
                <a:lnTo>
                  <a:pt x="2008192" y="345157"/>
                </a:lnTo>
                <a:lnTo>
                  <a:pt x="1968253" y="311164"/>
                </a:lnTo>
                <a:lnTo>
                  <a:pt x="1926970" y="278656"/>
                </a:lnTo>
                <a:lnTo>
                  <a:pt x="1887961" y="250184"/>
                </a:lnTo>
                <a:lnTo>
                  <a:pt x="1848291" y="223276"/>
                </a:lnTo>
                <a:lnTo>
                  <a:pt x="1808000" y="197926"/>
                </a:lnTo>
                <a:lnTo>
                  <a:pt x="1767126" y="174130"/>
                </a:lnTo>
                <a:lnTo>
                  <a:pt x="1725706" y="151881"/>
                </a:lnTo>
                <a:lnTo>
                  <a:pt x="1683780" y="131176"/>
                </a:lnTo>
                <a:lnTo>
                  <a:pt x="1641386" y="112008"/>
                </a:lnTo>
                <a:lnTo>
                  <a:pt x="1598561" y="94372"/>
                </a:lnTo>
                <a:lnTo>
                  <a:pt x="1555343" y="78264"/>
                </a:lnTo>
                <a:lnTo>
                  <a:pt x="1521490" y="66930"/>
                </a:lnTo>
                <a:close/>
              </a:path>
              <a:path w="2367279" h="871855">
                <a:moveTo>
                  <a:pt x="2367153" y="740555"/>
                </a:moveTo>
                <a:lnTo>
                  <a:pt x="2325751" y="757319"/>
                </a:lnTo>
                <a:lnTo>
                  <a:pt x="2363751" y="757319"/>
                </a:lnTo>
                <a:lnTo>
                  <a:pt x="2367153" y="740555"/>
                </a:lnTo>
                <a:close/>
              </a:path>
              <a:path w="2367279" h="871855">
                <a:moveTo>
                  <a:pt x="1110008" y="0"/>
                </a:moveTo>
                <a:lnTo>
                  <a:pt x="1064999" y="339"/>
                </a:lnTo>
                <a:lnTo>
                  <a:pt x="1020056" y="2143"/>
                </a:lnTo>
                <a:lnTo>
                  <a:pt x="975218" y="5404"/>
                </a:lnTo>
                <a:lnTo>
                  <a:pt x="930522" y="10119"/>
                </a:lnTo>
                <a:lnTo>
                  <a:pt x="886008" y="16282"/>
                </a:lnTo>
                <a:lnTo>
                  <a:pt x="841712" y="23887"/>
                </a:lnTo>
                <a:lnTo>
                  <a:pt x="797674" y="32930"/>
                </a:lnTo>
                <a:lnTo>
                  <a:pt x="753932" y="43404"/>
                </a:lnTo>
                <a:lnTo>
                  <a:pt x="710523" y="55305"/>
                </a:lnTo>
                <a:lnTo>
                  <a:pt x="667486" y="68628"/>
                </a:lnTo>
                <a:lnTo>
                  <a:pt x="624860" y="83366"/>
                </a:lnTo>
                <a:lnTo>
                  <a:pt x="582682" y="99516"/>
                </a:lnTo>
                <a:lnTo>
                  <a:pt x="540991" y="117071"/>
                </a:lnTo>
                <a:lnTo>
                  <a:pt x="499824" y="136027"/>
                </a:lnTo>
                <a:lnTo>
                  <a:pt x="459221" y="156377"/>
                </a:lnTo>
                <a:lnTo>
                  <a:pt x="419219" y="178118"/>
                </a:lnTo>
                <a:lnTo>
                  <a:pt x="379856" y="201243"/>
                </a:lnTo>
                <a:lnTo>
                  <a:pt x="341171" y="225747"/>
                </a:lnTo>
                <a:lnTo>
                  <a:pt x="303202" y="251625"/>
                </a:lnTo>
                <a:lnTo>
                  <a:pt x="265987" y="278871"/>
                </a:lnTo>
                <a:lnTo>
                  <a:pt x="229564" y="307481"/>
                </a:lnTo>
                <a:lnTo>
                  <a:pt x="193972" y="337450"/>
                </a:lnTo>
                <a:lnTo>
                  <a:pt x="159248" y="368771"/>
                </a:lnTo>
                <a:lnTo>
                  <a:pt x="125432" y="401439"/>
                </a:lnTo>
                <a:lnTo>
                  <a:pt x="92561" y="435450"/>
                </a:lnTo>
                <a:lnTo>
                  <a:pt x="60673" y="470798"/>
                </a:lnTo>
                <a:lnTo>
                  <a:pt x="29806" y="507477"/>
                </a:lnTo>
                <a:lnTo>
                  <a:pt x="0" y="545483"/>
                </a:lnTo>
                <a:lnTo>
                  <a:pt x="53594" y="585996"/>
                </a:lnTo>
                <a:lnTo>
                  <a:pt x="84212" y="547084"/>
                </a:lnTo>
                <a:lnTo>
                  <a:pt x="116224" y="509428"/>
                </a:lnTo>
                <a:lnTo>
                  <a:pt x="149590" y="473060"/>
                </a:lnTo>
                <a:lnTo>
                  <a:pt x="184267" y="438013"/>
                </a:lnTo>
                <a:lnTo>
                  <a:pt x="220216" y="404321"/>
                </a:lnTo>
                <a:lnTo>
                  <a:pt x="257397" y="372017"/>
                </a:lnTo>
                <a:lnTo>
                  <a:pt x="295768" y="341134"/>
                </a:lnTo>
                <a:lnTo>
                  <a:pt x="335289" y="311704"/>
                </a:lnTo>
                <a:lnTo>
                  <a:pt x="375919" y="283762"/>
                </a:lnTo>
                <a:lnTo>
                  <a:pt x="417619" y="257340"/>
                </a:lnTo>
                <a:lnTo>
                  <a:pt x="460347" y="232470"/>
                </a:lnTo>
                <a:lnTo>
                  <a:pt x="504063" y="209187"/>
                </a:lnTo>
                <a:lnTo>
                  <a:pt x="547211" y="188223"/>
                </a:lnTo>
                <a:lnTo>
                  <a:pt x="590746" y="168977"/>
                </a:lnTo>
                <a:lnTo>
                  <a:pt x="634626" y="151435"/>
                </a:lnTo>
                <a:lnTo>
                  <a:pt x="678812" y="135586"/>
                </a:lnTo>
                <a:lnTo>
                  <a:pt x="723264" y="121415"/>
                </a:lnTo>
                <a:lnTo>
                  <a:pt x="767943" y="108909"/>
                </a:lnTo>
                <a:lnTo>
                  <a:pt x="812809" y="98057"/>
                </a:lnTo>
                <a:lnTo>
                  <a:pt x="857821" y="88845"/>
                </a:lnTo>
                <a:lnTo>
                  <a:pt x="902941" y="81260"/>
                </a:lnTo>
                <a:lnTo>
                  <a:pt x="948128" y="75288"/>
                </a:lnTo>
                <a:lnTo>
                  <a:pt x="993343" y="70918"/>
                </a:lnTo>
                <a:lnTo>
                  <a:pt x="1038547" y="68137"/>
                </a:lnTo>
                <a:lnTo>
                  <a:pt x="1083698" y="66930"/>
                </a:lnTo>
                <a:lnTo>
                  <a:pt x="1521490" y="66930"/>
                </a:lnTo>
                <a:lnTo>
                  <a:pt x="1511772" y="63677"/>
                </a:lnTo>
                <a:lnTo>
                  <a:pt x="1467885" y="50606"/>
                </a:lnTo>
                <a:lnTo>
                  <a:pt x="1423721" y="39047"/>
                </a:lnTo>
                <a:lnTo>
                  <a:pt x="1379317" y="28993"/>
                </a:lnTo>
                <a:lnTo>
                  <a:pt x="1334712" y="20440"/>
                </a:lnTo>
                <a:lnTo>
                  <a:pt x="1289944" y="13383"/>
                </a:lnTo>
                <a:lnTo>
                  <a:pt x="1245052" y="7815"/>
                </a:lnTo>
                <a:lnTo>
                  <a:pt x="1200073" y="3732"/>
                </a:lnTo>
                <a:lnTo>
                  <a:pt x="1155046" y="1129"/>
                </a:lnTo>
                <a:lnTo>
                  <a:pt x="1110008" y="0"/>
                </a:lnTo>
                <a:close/>
              </a:path>
            </a:pathLst>
          </a:custGeom>
          <a:solidFill>
            <a:srgbClr val="F9C8AF"/>
          </a:solidFill>
        </p:spPr>
        <p:txBody>
          <a:bodyPr wrap="square" lIns="0" tIns="0" rIns="0" bIns="0" rtlCol="0"/>
          <a:lstStyle/>
          <a:p>
            <a:endParaRPr sz="1350"/>
          </a:p>
        </p:txBody>
      </p:sp>
      <p:sp>
        <p:nvSpPr>
          <p:cNvPr id="26" name="object 26"/>
          <p:cNvSpPr/>
          <p:nvPr/>
        </p:nvSpPr>
        <p:spPr>
          <a:xfrm>
            <a:off x="4000500" y="2114550"/>
            <a:ext cx="1533048" cy="609600"/>
          </a:xfrm>
          <a:custGeom>
            <a:avLst/>
            <a:gdLst/>
            <a:ahLst/>
            <a:cxnLst/>
            <a:rect l="l" t="t" r="r" b="b"/>
            <a:pathLst>
              <a:path w="2044064" h="812800">
                <a:moveTo>
                  <a:pt x="1962403" y="0"/>
                </a:moveTo>
                <a:lnTo>
                  <a:pt x="81279" y="0"/>
                </a:lnTo>
                <a:lnTo>
                  <a:pt x="49613" y="6395"/>
                </a:lnTo>
                <a:lnTo>
                  <a:pt x="23780" y="23828"/>
                </a:lnTo>
                <a:lnTo>
                  <a:pt x="6377" y="49666"/>
                </a:lnTo>
                <a:lnTo>
                  <a:pt x="0" y="81279"/>
                </a:lnTo>
                <a:lnTo>
                  <a:pt x="0" y="731392"/>
                </a:lnTo>
                <a:lnTo>
                  <a:pt x="6377" y="763059"/>
                </a:lnTo>
                <a:lnTo>
                  <a:pt x="23780" y="788892"/>
                </a:lnTo>
                <a:lnTo>
                  <a:pt x="49613" y="806295"/>
                </a:lnTo>
                <a:lnTo>
                  <a:pt x="81279" y="812673"/>
                </a:lnTo>
                <a:lnTo>
                  <a:pt x="1962403" y="812673"/>
                </a:lnTo>
                <a:lnTo>
                  <a:pt x="1994070" y="806295"/>
                </a:lnTo>
                <a:lnTo>
                  <a:pt x="2019903" y="788892"/>
                </a:lnTo>
                <a:lnTo>
                  <a:pt x="2037306" y="763059"/>
                </a:lnTo>
                <a:lnTo>
                  <a:pt x="2043684" y="731392"/>
                </a:lnTo>
                <a:lnTo>
                  <a:pt x="2043684" y="81279"/>
                </a:lnTo>
                <a:lnTo>
                  <a:pt x="2037306" y="49666"/>
                </a:lnTo>
                <a:lnTo>
                  <a:pt x="2019903" y="23828"/>
                </a:lnTo>
                <a:lnTo>
                  <a:pt x="1994070" y="6395"/>
                </a:lnTo>
                <a:lnTo>
                  <a:pt x="1962403" y="0"/>
                </a:lnTo>
                <a:close/>
              </a:path>
            </a:pathLst>
          </a:custGeom>
          <a:solidFill>
            <a:srgbClr val="F79546"/>
          </a:solidFill>
        </p:spPr>
        <p:txBody>
          <a:bodyPr wrap="square" lIns="0" tIns="0" rIns="0" bIns="0" rtlCol="0"/>
          <a:lstStyle/>
          <a:p>
            <a:endParaRPr sz="1350"/>
          </a:p>
        </p:txBody>
      </p:sp>
      <p:sp>
        <p:nvSpPr>
          <p:cNvPr id="27" name="object 27"/>
          <p:cNvSpPr/>
          <p:nvPr/>
        </p:nvSpPr>
        <p:spPr>
          <a:xfrm>
            <a:off x="4000500" y="2114550"/>
            <a:ext cx="1533048" cy="609600"/>
          </a:xfrm>
          <a:custGeom>
            <a:avLst/>
            <a:gdLst/>
            <a:ahLst/>
            <a:cxnLst/>
            <a:rect l="l" t="t" r="r" b="b"/>
            <a:pathLst>
              <a:path w="2044064" h="812800">
                <a:moveTo>
                  <a:pt x="0" y="81279"/>
                </a:moveTo>
                <a:lnTo>
                  <a:pt x="6377" y="49666"/>
                </a:lnTo>
                <a:lnTo>
                  <a:pt x="23780" y="23828"/>
                </a:lnTo>
                <a:lnTo>
                  <a:pt x="49613" y="6395"/>
                </a:lnTo>
                <a:lnTo>
                  <a:pt x="81279" y="0"/>
                </a:lnTo>
                <a:lnTo>
                  <a:pt x="1962403" y="0"/>
                </a:lnTo>
                <a:lnTo>
                  <a:pt x="1994070" y="6395"/>
                </a:lnTo>
                <a:lnTo>
                  <a:pt x="2019903" y="23828"/>
                </a:lnTo>
                <a:lnTo>
                  <a:pt x="2037306" y="49666"/>
                </a:lnTo>
                <a:lnTo>
                  <a:pt x="2043684" y="81279"/>
                </a:lnTo>
                <a:lnTo>
                  <a:pt x="2043684" y="731392"/>
                </a:lnTo>
                <a:lnTo>
                  <a:pt x="2037306" y="763059"/>
                </a:lnTo>
                <a:lnTo>
                  <a:pt x="2019903" y="788892"/>
                </a:lnTo>
                <a:lnTo>
                  <a:pt x="1994070" y="806295"/>
                </a:lnTo>
                <a:lnTo>
                  <a:pt x="1962403" y="812673"/>
                </a:lnTo>
                <a:lnTo>
                  <a:pt x="81279" y="812673"/>
                </a:lnTo>
                <a:lnTo>
                  <a:pt x="49613" y="806295"/>
                </a:lnTo>
                <a:lnTo>
                  <a:pt x="23780" y="788892"/>
                </a:lnTo>
                <a:lnTo>
                  <a:pt x="6377" y="763059"/>
                </a:lnTo>
                <a:lnTo>
                  <a:pt x="0" y="731392"/>
                </a:lnTo>
                <a:lnTo>
                  <a:pt x="0" y="81279"/>
                </a:lnTo>
                <a:close/>
              </a:path>
            </a:pathLst>
          </a:custGeom>
          <a:ln w="25400">
            <a:solidFill>
              <a:srgbClr val="FFFFFF"/>
            </a:solidFill>
          </a:ln>
        </p:spPr>
        <p:txBody>
          <a:bodyPr wrap="square" lIns="0" tIns="0" rIns="0" bIns="0" rtlCol="0"/>
          <a:lstStyle/>
          <a:p>
            <a:endParaRPr sz="1350"/>
          </a:p>
        </p:txBody>
      </p:sp>
      <p:sp>
        <p:nvSpPr>
          <p:cNvPr id="28" name="object 28"/>
          <p:cNvSpPr txBox="1"/>
          <p:nvPr/>
        </p:nvSpPr>
        <p:spPr>
          <a:xfrm>
            <a:off x="4033076" y="2237137"/>
            <a:ext cx="1466373" cy="342401"/>
          </a:xfrm>
          <a:prstGeom prst="rect">
            <a:avLst/>
          </a:prstGeom>
        </p:spPr>
        <p:txBody>
          <a:bodyPr vert="horz" wrap="square" lIns="0" tIns="34290" rIns="0" bIns="0" rtlCol="0">
            <a:spAutoFit/>
          </a:bodyPr>
          <a:lstStyle/>
          <a:p>
            <a:pPr marL="13811" marR="3810" indent="-4763">
              <a:lnSpc>
                <a:spcPts val="1163"/>
              </a:lnSpc>
              <a:spcBef>
                <a:spcPts val="270"/>
              </a:spcBef>
            </a:pPr>
            <a:r>
              <a:rPr sz="1125" spc="-23" dirty="0">
                <a:latin typeface="Arial"/>
                <a:cs typeface="Arial"/>
              </a:rPr>
              <a:t>Tempoh </a:t>
            </a:r>
            <a:r>
              <a:rPr sz="1125" spc="-4" dirty="0">
                <a:latin typeface="Arial"/>
                <a:cs typeface="Arial"/>
              </a:rPr>
              <a:t>Penghantaran  </a:t>
            </a:r>
            <a:r>
              <a:rPr sz="1125" dirty="0">
                <a:latin typeface="Arial"/>
                <a:cs typeface="Arial"/>
              </a:rPr>
              <a:t>Laporan</a:t>
            </a:r>
            <a:r>
              <a:rPr sz="1125" spc="-56" dirty="0">
                <a:latin typeface="Arial"/>
                <a:cs typeface="Arial"/>
              </a:rPr>
              <a:t> </a:t>
            </a:r>
            <a:r>
              <a:rPr sz="1125" spc="-4" dirty="0">
                <a:latin typeface="Arial"/>
                <a:cs typeface="Arial"/>
              </a:rPr>
              <a:t>Pemeriksaan:</a:t>
            </a:r>
            <a:endParaRPr sz="1125">
              <a:latin typeface="Arial"/>
              <a:cs typeface="Arial"/>
            </a:endParaRPr>
          </a:p>
        </p:txBody>
      </p:sp>
      <p:sp>
        <p:nvSpPr>
          <p:cNvPr id="29" name="object 29"/>
          <p:cNvSpPr/>
          <p:nvPr/>
        </p:nvSpPr>
        <p:spPr>
          <a:xfrm>
            <a:off x="5829301" y="1828800"/>
            <a:ext cx="1724501" cy="3087528"/>
          </a:xfrm>
          <a:custGeom>
            <a:avLst/>
            <a:gdLst/>
            <a:ahLst/>
            <a:cxnLst/>
            <a:rect l="l" t="t" r="r" b="b"/>
            <a:pathLst>
              <a:path w="2299334" h="4116704">
                <a:moveTo>
                  <a:pt x="2069338" y="0"/>
                </a:moveTo>
                <a:lnTo>
                  <a:pt x="229870" y="0"/>
                </a:lnTo>
                <a:lnTo>
                  <a:pt x="183566" y="4673"/>
                </a:lnTo>
                <a:lnTo>
                  <a:pt x="140428" y="18075"/>
                </a:lnTo>
                <a:lnTo>
                  <a:pt x="101382" y="39279"/>
                </a:lnTo>
                <a:lnTo>
                  <a:pt x="67357" y="67357"/>
                </a:lnTo>
                <a:lnTo>
                  <a:pt x="39279" y="101382"/>
                </a:lnTo>
                <a:lnTo>
                  <a:pt x="18075" y="140428"/>
                </a:lnTo>
                <a:lnTo>
                  <a:pt x="4673" y="183566"/>
                </a:lnTo>
                <a:lnTo>
                  <a:pt x="0" y="229870"/>
                </a:lnTo>
                <a:lnTo>
                  <a:pt x="0" y="3886707"/>
                </a:lnTo>
                <a:lnTo>
                  <a:pt x="4673" y="3933048"/>
                </a:lnTo>
                <a:lnTo>
                  <a:pt x="18075" y="3976203"/>
                </a:lnTo>
                <a:lnTo>
                  <a:pt x="39279" y="4015250"/>
                </a:lnTo>
                <a:lnTo>
                  <a:pt x="67357" y="4049268"/>
                </a:lnTo>
                <a:lnTo>
                  <a:pt x="101382" y="4077332"/>
                </a:lnTo>
                <a:lnTo>
                  <a:pt x="140428" y="4098520"/>
                </a:lnTo>
                <a:lnTo>
                  <a:pt x="183566" y="4111909"/>
                </a:lnTo>
                <a:lnTo>
                  <a:pt x="229870" y="4116578"/>
                </a:lnTo>
                <a:lnTo>
                  <a:pt x="2069338" y="4116578"/>
                </a:lnTo>
                <a:lnTo>
                  <a:pt x="2115641" y="4111909"/>
                </a:lnTo>
                <a:lnTo>
                  <a:pt x="2158779" y="4098520"/>
                </a:lnTo>
                <a:lnTo>
                  <a:pt x="2197825" y="4077332"/>
                </a:lnTo>
                <a:lnTo>
                  <a:pt x="2231850" y="4049268"/>
                </a:lnTo>
                <a:lnTo>
                  <a:pt x="2259928" y="4015250"/>
                </a:lnTo>
                <a:lnTo>
                  <a:pt x="2281132" y="3976203"/>
                </a:lnTo>
                <a:lnTo>
                  <a:pt x="2294534" y="3933048"/>
                </a:lnTo>
                <a:lnTo>
                  <a:pt x="2299207" y="3886707"/>
                </a:lnTo>
                <a:lnTo>
                  <a:pt x="2299207" y="229870"/>
                </a:lnTo>
                <a:lnTo>
                  <a:pt x="2294534" y="183566"/>
                </a:lnTo>
                <a:lnTo>
                  <a:pt x="2281132" y="140428"/>
                </a:lnTo>
                <a:lnTo>
                  <a:pt x="2259928" y="101382"/>
                </a:lnTo>
                <a:lnTo>
                  <a:pt x="2231850" y="67357"/>
                </a:lnTo>
                <a:lnTo>
                  <a:pt x="2197825" y="39279"/>
                </a:lnTo>
                <a:lnTo>
                  <a:pt x="2158779" y="18075"/>
                </a:lnTo>
                <a:lnTo>
                  <a:pt x="2115641" y="4673"/>
                </a:lnTo>
                <a:lnTo>
                  <a:pt x="2069338" y="0"/>
                </a:lnTo>
                <a:close/>
              </a:path>
            </a:pathLst>
          </a:custGeom>
          <a:solidFill>
            <a:srgbClr val="FFFFFF">
              <a:alpha val="90194"/>
            </a:srgbClr>
          </a:solidFill>
        </p:spPr>
        <p:txBody>
          <a:bodyPr wrap="square" lIns="0" tIns="0" rIns="0" bIns="0" rtlCol="0"/>
          <a:lstStyle/>
          <a:p>
            <a:endParaRPr sz="1350"/>
          </a:p>
        </p:txBody>
      </p:sp>
      <p:sp>
        <p:nvSpPr>
          <p:cNvPr id="30" name="object 30"/>
          <p:cNvSpPr/>
          <p:nvPr/>
        </p:nvSpPr>
        <p:spPr>
          <a:xfrm>
            <a:off x="5829301" y="1828800"/>
            <a:ext cx="1724501" cy="3087528"/>
          </a:xfrm>
          <a:custGeom>
            <a:avLst/>
            <a:gdLst/>
            <a:ahLst/>
            <a:cxnLst/>
            <a:rect l="l" t="t" r="r" b="b"/>
            <a:pathLst>
              <a:path w="2299334" h="4116704">
                <a:moveTo>
                  <a:pt x="0" y="229870"/>
                </a:moveTo>
                <a:lnTo>
                  <a:pt x="4673" y="183566"/>
                </a:lnTo>
                <a:lnTo>
                  <a:pt x="18075" y="140428"/>
                </a:lnTo>
                <a:lnTo>
                  <a:pt x="39279" y="101382"/>
                </a:lnTo>
                <a:lnTo>
                  <a:pt x="67357" y="67357"/>
                </a:lnTo>
                <a:lnTo>
                  <a:pt x="101382" y="39279"/>
                </a:lnTo>
                <a:lnTo>
                  <a:pt x="140428" y="18075"/>
                </a:lnTo>
                <a:lnTo>
                  <a:pt x="183566" y="4673"/>
                </a:lnTo>
                <a:lnTo>
                  <a:pt x="229870" y="0"/>
                </a:lnTo>
                <a:lnTo>
                  <a:pt x="2069338" y="0"/>
                </a:lnTo>
                <a:lnTo>
                  <a:pt x="2115641" y="4673"/>
                </a:lnTo>
                <a:lnTo>
                  <a:pt x="2158779" y="18075"/>
                </a:lnTo>
                <a:lnTo>
                  <a:pt x="2197825" y="39279"/>
                </a:lnTo>
                <a:lnTo>
                  <a:pt x="2231850" y="67357"/>
                </a:lnTo>
                <a:lnTo>
                  <a:pt x="2259928" y="101382"/>
                </a:lnTo>
                <a:lnTo>
                  <a:pt x="2281132" y="140428"/>
                </a:lnTo>
                <a:lnTo>
                  <a:pt x="2294534" y="183566"/>
                </a:lnTo>
                <a:lnTo>
                  <a:pt x="2299207" y="229870"/>
                </a:lnTo>
                <a:lnTo>
                  <a:pt x="2299207" y="3886707"/>
                </a:lnTo>
                <a:lnTo>
                  <a:pt x="2294534" y="3933048"/>
                </a:lnTo>
                <a:lnTo>
                  <a:pt x="2281132" y="3976203"/>
                </a:lnTo>
                <a:lnTo>
                  <a:pt x="2259928" y="4015250"/>
                </a:lnTo>
                <a:lnTo>
                  <a:pt x="2231850" y="4049268"/>
                </a:lnTo>
                <a:lnTo>
                  <a:pt x="2197825" y="4077332"/>
                </a:lnTo>
                <a:lnTo>
                  <a:pt x="2158779" y="4098520"/>
                </a:lnTo>
                <a:lnTo>
                  <a:pt x="2115641" y="4111909"/>
                </a:lnTo>
                <a:lnTo>
                  <a:pt x="2069338" y="4116578"/>
                </a:lnTo>
                <a:lnTo>
                  <a:pt x="229870" y="4116578"/>
                </a:lnTo>
                <a:lnTo>
                  <a:pt x="183566" y="4111909"/>
                </a:lnTo>
                <a:lnTo>
                  <a:pt x="140428" y="4098520"/>
                </a:lnTo>
                <a:lnTo>
                  <a:pt x="101382" y="4077332"/>
                </a:lnTo>
                <a:lnTo>
                  <a:pt x="67357" y="4049268"/>
                </a:lnTo>
                <a:lnTo>
                  <a:pt x="39279" y="4015250"/>
                </a:lnTo>
                <a:lnTo>
                  <a:pt x="18075" y="3976203"/>
                </a:lnTo>
                <a:lnTo>
                  <a:pt x="4673" y="3933048"/>
                </a:lnTo>
                <a:lnTo>
                  <a:pt x="0" y="3886707"/>
                </a:lnTo>
                <a:lnTo>
                  <a:pt x="0" y="229870"/>
                </a:lnTo>
                <a:close/>
              </a:path>
            </a:pathLst>
          </a:custGeom>
          <a:ln w="25400">
            <a:solidFill>
              <a:srgbClr val="F79546"/>
            </a:solidFill>
          </a:ln>
        </p:spPr>
        <p:txBody>
          <a:bodyPr wrap="square" lIns="0" tIns="0" rIns="0" bIns="0" rtlCol="0"/>
          <a:lstStyle/>
          <a:p>
            <a:endParaRPr sz="1350"/>
          </a:p>
        </p:txBody>
      </p:sp>
      <p:sp>
        <p:nvSpPr>
          <p:cNvPr id="32" name="object 32"/>
          <p:cNvSpPr txBox="1"/>
          <p:nvPr/>
        </p:nvSpPr>
        <p:spPr>
          <a:xfrm>
            <a:off x="5980747" y="1846662"/>
            <a:ext cx="1527925" cy="2676534"/>
          </a:xfrm>
          <a:prstGeom prst="rect">
            <a:avLst/>
          </a:prstGeom>
        </p:spPr>
        <p:txBody>
          <a:bodyPr vert="horz" wrap="square" lIns="0" tIns="9049" rIns="0" bIns="0" rtlCol="0">
            <a:spAutoFit/>
          </a:bodyPr>
          <a:lstStyle/>
          <a:p>
            <a:pPr marL="138589" indent="-129064">
              <a:lnSpc>
                <a:spcPts val="1342"/>
              </a:lnSpc>
              <a:spcBef>
                <a:spcPts val="71"/>
              </a:spcBef>
              <a:buChar char="•"/>
              <a:tabLst>
                <a:tab pos="139065" algn="l"/>
              </a:tabLst>
            </a:pPr>
            <a:r>
              <a:rPr sz="1200" spc="-4" dirty="0" err="1">
                <a:latin typeface="Arial"/>
                <a:cs typeface="Arial"/>
              </a:rPr>
              <a:t>Ketua</a:t>
            </a:r>
            <a:r>
              <a:rPr lang="en-US" sz="1200" spc="-4" dirty="0">
                <a:latin typeface="Arial"/>
                <a:cs typeface="Arial"/>
              </a:rPr>
              <a:t> </a:t>
            </a:r>
            <a:r>
              <a:rPr lang="en-US" sz="1200" spc="-4" dirty="0" err="1">
                <a:latin typeface="Arial"/>
                <a:cs typeface="Arial"/>
              </a:rPr>
              <a:t>Jabatan</a:t>
            </a:r>
            <a:endParaRPr sz="1200" dirty="0">
              <a:latin typeface="Arial"/>
              <a:cs typeface="Arial"/>
            </a:endParaRPr>
          </a:p>
          <a:p>
            <a:pPr marL="138589">
              <a:lnSpc>
                <a:spcPts val="1342"/>
              </a:lnSpc>
            </a:pPr>
            <a:r>
              <a:rPr lang="en-US" sz="1200" spc="-4" dirty="0" err="1">
                <a:latin typeface="Arial"/>
                <a:cs typeface="Arial"/>
              </a:rPr>
              <a:t>H</a:t>
            </a:r>
            <a:r>
              <a:rPr sz="1200" spc="-4" dirty="0" err="1">
                <a:latin typeface="Arial"/>
                <a:cs typeface="Arial"/>
              </a:rPr>
              <a:t>endaklah</a:t>
            </a:r>
            <a:r>
              <a:rPr lang="en-US" sz="1200" spc="-4" dirty="0">
                <a:latin typeface="Arial"/>
                <a:cs typeface="Arial"/>
              </a:rPr>
              <a:t> </a:t>
            </a:r>
            <a:r>
              <a:rPr lang="en-US" sz="1200" spc="-4" dirty="0" err="1">
                <a:latin typeface="Arial"/>
                <a:cs typeface="Arial"/>
              </a:rPr>
              <a:t>mengambil</a:t>
            </a:r>
            <a:r>
              <a:rPr lang="en-US" sz="1200" spc="-4" dirty="0">
                <a:latin typeface="Arial"/>
                <a:cs typeface="Arial"/>
              </a:rPr>
              <a:t> </a:t>
            </a:r>
            <a:r>
              <a:rPr lang="en-US" sz="1200" spc="-4" dirty="0" err="1">
                <a:latin typeface="Arial"/>
                <a:cs typeface="Arial"/>
              </a:rPr>
              <a:t>tindakan</a:t>
            </a:r>
            <a:r>
              <a:rPr lang="en-US" sz="1200" spc="-4" dirty="0">
                <a:latin typeface="Arial"/>
                <a:cs typeface="Arial"/>
              </a:rPr>
              <a:t> </a:t>
            </a:r>
            <a:r>
              <a:rPr lang="en-US" sz="1200" spc="-4" dirty="0" err="1">
                <a:latin typeface="Arial"/>
                <a:cs typeface="Arial"/>
              </a:rPr>
              <a:t>ke</a:t>
            </a:r>
            <a:r>
              <a:rPr lang="en-US" sz="1200" spc="-4" dirty="0">
                <a:latin typeface="Arial"/>
                <a:cs typeface="Arial"/>
              </a:rPr>
              <a:t> </a:t>
            </a:r>
            <a:r>
              <a:rPr lang="en-US" sz="1200" spc="-4" dirty="0" err="1">
                <a:latin typeface="Arial"/>
                <a:cs typeface="Arial"/>
              </a:rPr>
              <a:t>atas</a:t>
            </a:r>
            <a:r>
              <a:rPr lang="en-US" sz="1200" spc="-4" dirty="0">
                <a:latin typeface="Arial"/>
                <a:cs typeface="Arial"/>
              </a:rPr>
              <a:t> </a:t>
            </a:r>
            <a:r>
              <a:rPr lang="en-US" sz="1200" spc="-4" dirty="0" err="1">
                <a:latin typeface="Arial"/>
                <a:cs typeface="Arial"/>
              </a:rPr>
              <a:t>hasil</a:t>
            </a:r>
            <a:r>
              <a:rPr lang="en-US" sz="1200" spc="-4" dirty="0">
                <a:latin typeface="Arial"/>
                <a:cs typeface="Arial"/>
              </a:rPr>
              <a:t> </a:t>
            </a:r>
            <a:r>
              <a:rPr lang="en-US" sz="1200" spc="-4" dirty="0" err="1">
                <a:latin typeface="Arial"/>
                <a:cs typeface="Arial"/>
              </a:rPr>
              <a:t>penemuan</a:t>
            </a:r>
            <a:r>
              <a:rPr lang="en-US" sz="1200" spc="-4" dirty="0">
                <a:latin typeface="Arial"/>
                <a:cs typeface="Arial"/>
              </a:rPr>
              <a:t> </a:t>
            </a:r>
            <a:r>
              <a:rPr lang="en-US" sz="1200" spc="-4" dirty="0" err="1">
                <a:latin typeface="Arial"/>
                <a:cs typeface="Arial"/>
              </a:rPr>
              <a:t>pemeriksaan</a:t>
            </a:r>
            <a:r>
              <a:rPr lang="en-US" sz="1200" spc="-4" dirty="0">
                <a:latin typeface="Arial"/>
                <a:cs typeface="Arial"/>
              </a:rPr>
              <a:t>.</a:t>
            </a:r>
          </a:p>
          <a:p>
            <a:pPr marL="138589">
              <a:lnSpc>
                <a:spcPts val="1342"/>
              </a:lnSpc>
            </a:pPr>
            <a:r>
              <a:rPr lang="en-US" sz="1200" dirty="0" err="1">
                <a:latin typeface="Arial" panose="020B0604020202020204" pitchFamily="34" charset="0"/>
                <a:cs typeface="Arial" panose="020B0604020202020204" pitchFamily="34" charset="0"/>
              </a:rPr>
              <a:t>Ketua</a:t>
            </a:r>
            <a:r>
              <a:rPr lang="en-US" sz="1200" dirty="0">
                <a:latin typeface="Arial" panose="020B0604020202020204" pitchFamily="34" charset="0"/>
                <a:cs typeface="Arial" panose="020B0604020202020204" pitchFamily="34" charset="0"/>
              </a:rPr>
              <a:t> PTJ </a:t>
            </a:r>
            <a:r>
              <a:rPr lang="en-US" sz="1200" dirty="0" err="1">
                <a:latin typeface="Arial" panose="020B0604020202020204" pitchFamily="34" charset="0"/>
                <a:cs typeface="Arial" panose="020B0604020202020204" pitchFamily="34" charset="0"/>
              </a:rPr>
              <a:t>hendaklah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menyediakan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Sijil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Pemeriksaan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Aset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Alih</a:t>
            </a:r>
            <a:r>
              <a:rPr lang="en-US" sz="1200" dirty="0">
                <a:latin typeface="Arial" panose="020B0604020202020204" pitchFamily="34" charset="0"/>
                <a:cs typeface="Arial" panose="020B0604020202020204" pitchFamily="34" charset="0"/>
              </a:rPr>
              <a:t> yang </a:t>
            </a:r>
            <a:r>
              <a:rPr lang="en-US" sz="1200" dirty="0" err="1">
                <a:latin typeface="Arial" panose="020B0604020202020204" pitchFamily="34" charset="0"/>
                <a:cs typeface="Arial" panose="020B0604020202020204" pitchFamily="34" charset="0"/>
              </a:rPr>
              <a:t>menggunakan</a:t>
            </a:r>
            <a:r>
              <a:rPr lang="en-US" sz="1200" dirty="0">
                <a:latin typeface="Arial" panose="020B0604020202020204" pitchFamily="34" charset="0"/>
                <a:cs typeface="Arial" panose="020B0604020202020204" pitchFamily="34" charset="0"/>
              </a:rPr>
              <a:t> format UPM </a:t>
            </a:r>
            <a:r>
              <a:rPr lang="en-US" sz="1200" dirty="0" err="1">
                <a:latin typeface="Arial" panose="020B0604020202020204" pitchFamily="34" charset="0"/>
                <a:cs typeface="Arial" panose="020B0604020202020204" pitchFamily="34" charset="0"/>
              </a:rPr>
              <a:t>setelah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pemeriksaan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selesai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dilaksanakan</a:t>
            </a:r>
            <a:r>
              <a:rPr lang="en-US" sz="1200" dirty="0">
                <a:latin typeface="Arial" panose="020B0604020202020204" pitchFamily="34" charset="0"/>
                <a:cs typeface="Arial" panose="020B0604020202020204" pitchFamily="34" charset="0"/>
              </a:rPr>
              <a:t> pada </a:t>
            </a:r>
            <a:r>
              <a:rPr lang="en-US" sz="1200" dirty="0" err="1">
                <a:latin typeface="Arial" panose="020B0604020202020204" pitchFamily="34" charset="0"/>
                <a:cs typeface="Arial" panose="020B0604020202020204" pitchFamily="34" charset="0"/>
              </a:rPr>
              <a:t>tahun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semasa</a:t>
            </a:r>
            <a:r>
              <a:rPr lang="en-US" sz="1200" dirty="0">
                <a:latin typeface="Arial" panose="020B0604020202020204" pitchFamily="34" charset="0"/>
                <a:cs typeface="Arial" panose="020B0604020202020204" pitchFamily="34" charset="0"/>
              </a:rPr>
              <a:t> 	</a:t>
            </a:r>
            <a:endParaRPr lang="en-US" sz="1200" spc="-4" dirty="0">
              <a:latin typeface="Arial" panose="020B0604020202020204" pitchFamily="34" charset="0"/>
              <a:cs typeface="Arial" panose="020B0604020202020204" pitchFamily="34" charset="0"/>
            </a:endParaRPr>
          </a:p>
        </p:txBody>
      </p:sp>
      <p:sp>
        <p:nvSpPr>
          <p:cNvPr id="41" name="object 41"/>
          <p:cNvSpPr/>
          <p:nvPr/>
        </p:nvSpPr>
        <p:spPr>
          <a:xfrm>
            <a:off x="6172200" y="4762595"/>
            <a:ext cx="1533048" cy="609600"/>
          </a:xfrm>
          <a:custGeom>
            <a:avLst/>
            <a:gdLst/>
            <a:ahLst/>
            <a:cxnLst/>
            <a:rect l="l" t="t" r="r" b="b"/>
            <a:pathLst>
              <a:path w="2044065" h="812800">
                <a:moveTo>
                  <a:pt x="1962403" y="0"/>
                </a:moveTo>
                <a:lnTo>
                  <a:pt x="81279" y="0"/>
                </a:lnTo>
                <a:lnTo>
                  <a:pt x="49666" y="6377"/>
                </a:lnTo>
                <a:lnTo>
                  <a:pt x="23828" y="23780"/>
                </a:lnTo>
                <a:lnTo>
                  <a:pt x="6395" y="49613"/>
                </a:lnTo>
                <a:lnTo>
                  <a:pt x="0" y="81280"/>
                </a:lnTo>
                <a:lnTo>
                  <a:pt x="0" y="731405"/>
                </a:lnTo>
                <a:lnTo>
                  <a:pt x="6395" y="763038"/>
                </a:lnTo>
                <a:lnTo>
                  <a:pt x="23828" y="788870"/>
                </a:lnTo>
                <a:lnTo>
                  <a:pt x="49666" y="806286"/>
                </a:lnTo>
                <a:lnTo>
                  <a:pt x="81279" y="812673"/>
                </a:lnTo>
                <a:lnTo>
                  <a:pt x="1962403" y="812673"/>
                </a:lnTo>
                <a:lnTo>
                  <a:pt x="1994070" y="806286"/>
                </a:lnTo>
                <a:lnTo>
                  <a:pt x="2019903" y="788870"/>
                </a:lnTo>
                <a:lnTo>
                  <a:pt x="2037306" y="763038"/>
                </a:lnTo>
                <a:lnTo>
                  <a:pt x="2043683" y="731405"/>
                </a:lnTo>
                <a:lnTo>
                  <a:pt x="2043683" y="81280"/>
                </a:lnTo>
                <a:lnTo>
                  <a:pt x="2037306" y="49613"/>
                </a:lnTo>
                <a:lnTo>
                  <a:pt x="2019903" y="23780"/>
                </a:lnTo>
                <a:lnTo>
                  <a:pt x="1994070" y="6377"/>
                </a:lnTo>
                <a:lnTo>
                  <a:pt x="1962403" y="0"/>
                </a:lnTo>
                <a:close/>
              </a:path>
            </a:pathLst>
          </a:custGeom>
          <a:solidFill>
            <a:srgbClr val="F79546"/>
          </a:solidFill>
        </p:spPr>
        <p:txBody>
          <a:bodyPr wrap="square" lIns="0" tIns="0" rIns="0" bIns="0" rtlCol="0"/>
          <a:lstStyle/>
          <a:p>
            <a:endParaRPr sz="1350"/>
          </a:p>
        </p:txBody>
      </p:sp>
      <p:sp>
        <p:nvSpPr>
          <p:cNvPr id="42" name="object 42"/>
          <p:cNvSpPr/>
          <p:nvPr/>
        </p:nvSpPr>
        <p:spPr>
          <a:xfrm>
            <a:off x="6172200" y="4762595"/>
            <a:ext cx="1533048" cy="609600"/>
          </a:xfrm>
          <a:custGeom>
            <a:avLst/>
            <a:gdLst/>
            <a:ahLst/>
            <a:cxnLst/>
            <a:rect l="l" t="t" r="r" b="b"/>
            <a:pathLst>
              <a:path w="2044065" h="812800">
                <a:moveTo>
                  <a:pt x="0" y="81280"/>
                </a:moveTo>
                <a:lnTo>
                  <a:pt x="6395" y="49613"/>
                </a:lnTo>
                <a:lnTo>
                  <a:pt x="23828" y="23780"/>
                </a:lnTo>
                <a:lnTo>
                  <a:pt x="49666" y="6377"/>
                </a:lnTo>
                <a:lnTo>
                  <a:pt x="81279" y="0"/>
                </a:lnTo>
                <a:lnTo>
                  <a:pt x="1962403" y="0"/>
                </a:lnTo>
                <a:lnTo>
                  <a:pt x="1994070" y="6377"/>
                </a:lnTo>
                <a:lnTo>
                  <a:pt x="2019903" y="23780"/>
                </a:lnTo>
                <a:lnTo>
                  <a:pt x="2037306" y="49613"/>
                </a:lnTo>
                <a:lnTo>
                  <a:pt x="2043683" y="81280"/>
                </a:lnTo>
                <a:lnTo>
                  <a:pt x="2043683" y="731405"/>
                </a:lnTo>
                <a:lnTo>
                  <a:pt x="2037306" y="763038"/>
                </a:lnTo>
                <a:lnTo>
                  <a:pt x="2019903" y="788870"/>
                </a:lnTo>
                <a:lnTo>
                  <a:pt x="1994070" y="806286"/>
                </a:lnTo>
                <a:lnTo>
                  <a:pt x="1962403" y="812673"/>
                </a:lnTo>
                <a:lnTo>
                  <a:pt x="81279" y="812673"/>
                </a:lnTo>
                <a:lnTo>
                  <a:pt x="49666" y="806286"/>
                </a:lnTo>
                <a:lnTo>
                  <a:pt x="23828" y="788870"/>
                </a:lnTo>
                <a:lnTo>
                  <a:pt x="6395" y="763038"/>
                </a:lnTo>
                <a:lnTo>
                  <a:pt x="0" y="731405"/>
                </a:lnTo>
                <a:lnTo>
                  <a:pt x="0" y="81280"/>
                </a:lnTo>
                <a:close/>
              </a:path>
            </a:pathLst>
          </a:custGeom>
          <a:ln w="25400">
            <a:solidFill>
              <a:srgbClr val="FFFFFF"/>
            </a:solidFill>
          </a:ln>
        </p:spPr>
        <p:txBody>
          <a:bodyPr wrap="square" lIns="0" tIns="0" rIns="0" bIns="0" rtlCol="0"/>
          <a:lstStyle/>
          <a:p>
            <a:endParaRPr sz="1350"/>
          </a:p>
        </p:txBody>
      </p:sp>
      <p:sp>
        <p:nvSpPr>
          <p:cNvPr id="43" name="object 43"/>
          <p:cNvSpPr txBox="1"/>
          <p:nvPr/>
        </p:nvSpPr>
        <p:spPr>
          <a:xfrm>
            <a:off x="6312407" y="4959782"/>
            <a:ext cx="1253490" cy="182742"/>
          </a:xfrm>
          <a:prstGeom prst="rect">
            <a:avLst/>
          </a:prstGeom>
        </p:spPr>
        <p:txBody>
          <a:bodyPr vert="horz" wrap="square" lIns="0" tIns="9525" rIns="0" bIns="0" rtlCol="0">
            <a:spAutoFit/>
          </a:bodyPr>
          <a:lstStyle/>
          <a:p>
            <a:pPr marL="9525">
              <a:spcBef>
                <a:spcPts val="75"/>
              </a:spcBef>
            </a:pPr>
            <a:r>
              <a:rPr sz="1125" dirty="0">
                <a:latin typeface="Arial"/>
                <a:cs typeface="Arial"/>
              </a:rPr>
              <a:t>Hasil</a:t>
            </a:r>
            <a:r>
              <a:rPr sz="1125" spc="-56" dirty="0">
                <a:latin typeface="Arial"/>
                <a:cs typeface="Arial"/>
              </a:rPr>
              <a:t> </a:t>
            </a:r>
            <a:r>
              <a:rPr sz="1125" dirty="0">
                <a:latin typeface="Arial"/>
                <a:cs typeface="Arial"/>
              </a:rPr>
              <a:t>Pemeriksaan:</a:t>
            </a:r>
            <a:endParaRPr sz="1125">
              <a:latin typeface="Arial"/>
              <a:cs typeface="Arial"/>
            </a:endParaRPr>
          </a:p>
        </p:txBody>
      </p:sp>
      <p:sp>
        <p:nvSpPr>
          <p:cNvPr id="46" name="TextBox 45">
            <a:extLst>
              <a:ext uri="{FF2B5EF4-FFF2-40B4-BE49-F238E27FC236}">
                <a16:creationId xmlns:a16="http://schemas.microsoft.com/office/drawing/2014/main" id="{F1105EB9-1E8D-4A1D-B403-E0FE3025BF08}"/>
              </a:ext>
            </a:extLst>
          </p:cNvPr>
          <p:cNvSpPr txBox="1"/>
          <p:nvPr/>
        </p:nvSpPr>
        <p:spPr>
          <a:xfrm>
            <a:off x="3711035" y="2716842"/>
            <a:ext cx="1607250" cy="2492990"/>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Pegawai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Pemeriksa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hendaklah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mengemukakan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Borang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Pemeriksaan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Aset</a:t>
            </a:r>
            <a:r>
              <a:rPr lang="en-US" sz="1200" dirty="0">
                <a:latin typeface="Arial" panose="020B0604020202020204" pitchFamily="34" charset="0"/>
                <a:cs typeface="Arial" panose="020B0604020202020204" pitchFamily="34" charset="0"/>
              </a:rPr>
              <a:t> Alih-DF04/AST </a:t>
            </a:r>
            <a:r>
              <a:rPr lang="en-US" sz="1200" dirty="0" err="1">
                <a:latin typeface="Arial" panose="020B0604020202020204" pitchFamily="34" charset="0"/>
                <a:cs typeface="Arial" panose="020B0604020202020204" pitchFamily="34" charset="0"/>
              </a:rPr>
              <a:t>mengikut</a:t>
            </a:r>
            <a:r>
              <a:rPr lang="en-US" sz="1200" dirty="0">
                <a:latin typeface="Arial" panose="020B0604020202020204" pitchFamily="34" charset="0"/>
                <a:cs typeface="Arial" panose="020B0604020202020204" pitchFamily="34" charset="0"/>
              </a:rPr>
              <a:t> format </a:t>
            </a:r>
            <a:r>
              <a:rPr lang="en-US" sz="1200" dirty="0" err="1">
                <a:latin typeface="Arial" panose="020B0604020202020204" pitchFamily="34" charset="0"/>
                <a:cs typeface="Arial" panose="020B0604020202020204" pitchFamily="34" charset="0"/>
              </a:rPr>
              <a:t>sedia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ada</a:t>
            </a:r>
            <a:r>
              <a:rPr lang="en-US" sz="1200" dirty="0">
                <a:latin typeface="Arial" panose="020B0604020202020204" pitchFamily="34" charset="0"/>
                <a:cs typeface="Arial" panose="020B0604020202020204" pitchFamily="34" charset="0"/>
              </a:rPr>
              <a:t> UPM </a:t>
            </a:r>
            <a:r>
              <a:rPr lang="en-US" sz="1200" dirty="0" err="1">
                <a:latin typeface="Arial" panose="020B0604020202020204" pitchFamily="34" charset="0"/>
                <a:cs typeface="Arial" panose="020B0604020202020204" pitchFamily="34" charset="0"/>
              </a:rPr>
              <a:t>kepada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Ketua</a:t>
            </a:r>
            <a:r>
              <a:rPr lang="en-US" sz="1200" dirty="0">
                <a:latin typeface="Arial" panose="020B0604020202020204" pitchFamily="34" charset="0"/>
                <a:cs typeface="Arial" panose="020B0604020202020204" pitchFamily="34" charset="0"/>
              </a:rPr>
              <a:t> PTJ di mana </a:t>
            </a:r>
            <a:r>
              <a:rPr lang="en-US" sz="1200" dirty="0" err="1">
                <a:latin typeface="Arial" panose="020B0604020202020204" pitchFamily="34" charset="0"/>
                <a:cs typeface="Arial" panose="020B0604020202020204" pitchFamily="34" charset="0"/>
              </a:rPr>
              <a:t>pemeriksaan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tersebut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dilakukan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dalam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tempoh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satu</a:t>
            </a:r>
            <a:r>
              <a:rPr lang="en-US" sz="1200" dirty="0">
                <a:latin typeface="Arial" panose="020B0604020202020204" pitchFamily="34" charset="0"/>
                <a:cs typeface="Arial" panose="020B0604020202020204" pitchFamily="34" charset="0"/>
              </a:rPr>
              <a:t> (1) </a:t>
            </a:r>
            <a:r>
              <a:rPr lang="en-US" sz="1200" dirty="0" err="1">
                <a:latin typeface="Arial" panose="020B0604020202020204" pitchFamily="34" charset="0"/>
                <a:cs typeface="Arial" panose="020B0604020202020204" pitchFamily="34" charset="0"/>
              </a:rPr>
              <a:t>bulan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dari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tarikh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pemeriksaan</a:t>
            </a:r>
            <a:r>
              <a:rPr lang="en-US" sz="1200" dirty="0">
                <a:latin typeface="Arial" panose="020B0604020202020204" pitchFamily="34" charset="0"/>
                <a:cs typeface="Arial" panose="020B0604020202020204" pitchFamily="34" charset="0"/>
              </a:rPr>
              <a:t> </a:t>
            </a:r>
            <a:r>
              <a:rPr lang="en-US" sz="825" dirty="0">
                <a:latin typeface="Arial" panose="020B0604020202020204" pitchFamily="34" charset="0"/>
                <a:cs typeface="Arial" panose="020B0604020202020204" pitchFamily="34" charset="0"/>
              </a:rPr>
              <a:t>	</a:t>
            </a:r>
          </a:p>
        </p:txBody>
      </p:sp>
      <p:sp>
        <p:nvSpPr>
          <p:cNvPr id="23" name="Title 24">
            <a:extLst>
              <a:ext uri="{FF2B5EF4-FFF2-40B4-BE49-F238E27FC236}">
                <a16:creationId xmlns:a16="http://schemas.microsoft.com/office/drawing/2014/main" id="{24082242-F671-4622-B8FC-FB1689A523F0}"/>
              </a:ext>
            </a:extLst>
          </p:cNvPr>
          <p:cNvSpPr txBox="1">
            <a:spLocks/>
          </p:cNvSpPr>
          <p:nvPr/>
        </p:nvSpPr>
        <p:spPr>
          <a:xfrm>
            <a:off x="1658045" y="687361"/>
            <a:ext cx="6184145" cy="501897"/>
          </a:xfrm>
          <a:prstGeom prst="flowChartAlternateProcess">
            <a:avLst/>
          </a:prstGeom>
          <a:gradFill>
            <a:gsLst>
              <a:gs pos="0">
                <a:schemeClr val="bg1"/>
              </a:gs>
              <a:gs pos="0">
                <a:srgbClr val="C00000"/>
              </a:gs>
              <a:gs pos="100000">
                <a:schemeClr val="tx1">
                  <a:lumMod val="65000"/>
                  <a:lumOff val="35000"/>
                </a:schemeClr>
              </a:gs>
              <a:gs pos="100000">
                <a:schemeClr val="accent1">
                  <a:lumMod val="30000"/>
                  <a:lumOff val="70000"/>
                </a:schemeClr>
              </a:gs>
            </a:gsLst>
            <a:lin ang="5400000" scaled="1"/>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MY" sz="2100" b="1" dirty="0">
                <a:solidFill>
                  <a:schemeClr val="bg1"/>
                </a:solidFill>
                <a:latin typeface="Gadugi" panose="020B0502040204020203" pitchFamily="34" charset="0"/>
                <a:ea typeface="Gadugi" panose="020B0502040204020203" pitchFamily="34" charset="0"/>
              </a:rPr>
              <a:t>PEMERIKSAAN ASET</a:t>
            </a:r>
          </a:p>
        </p:txBody>
      </p:sp>
      <p:grpSp>
        <p:nvGrpSpPr>
          <p:cNvPr id="31" name="Group 30">
            <a:extLst>
              <a:ext uri="{FF2B5EF4-FFF2-40B4-BE49-F238E27FC236}">
                <a16:creationId xmlns:a16="http://schemas.microsoft.com/office/drawing/2014/main" id="{30443C07-B381-4620-923A-D89B4334147C}"/>
              </a:ext>
            </a:extLst>
          </p:cNvPr>
          <p:cNvGrpSpPr/>
          <p:nvPr/>
        </p:nvGrpSpPr>
        <p:grpSpPr>
          <a:xfrm>
            <a:off x="7649601" y="97355"/>
            <a:ext cx="1494399" cy="479681"/>
            <a:chOff x="3878741" y="5454061"/>
            <a:chExt cx="1494399" cy="479681"/>
          </a:xfrm>
        </p:grpSpPr>
        <p:pic>
          <p:nvPicPr>
            <p:cNvPr id="33" name="Picture 32">
              <a:extLst>
                <a:ext uri="{FF2B5EF4-FFF2-40B4-BE49-F238E27FC236}">
                  <a16:creationId xmlns:a16="http://schemas.microsoft.com/office/drawing/2014/main" id="{A89B76E5-0F5D-4572-B6FD-71851C90F8C5}"/>
                </a:ext>
              </a:extLst>
            </p:cNvPr>
            <p:cNvPicPr>
              <a:picLocks noChangeAspect="1"/>
            </p:cNvPicPr>
            <p:nvPr/>
          </p:nvPicPr>
          <p:blipFill>
            <a:blip r:embed="rId2"/>
            <a:srcRect/>
            <a:stretch/>
          </p:blipFill>
          <p:spPr>
            <a:xfrm>
              <a:off x="4824441" y="5454061"/>
              <a:ext cx="548699" cy="479681"/>
            </a:xfrm>
            <a:prstGeom prst="rect">
              <a:avLst/>
            </a:prstGeom>
          </p:spPr>
        </p:pic>
        <p:pic>
          <p:nvPicPr>
            <p:cNvPr id="34" name="Picture 33">
              <a:extLst>
                <a:ext uri="{FF2B5EF4-FFF2-40B4-BE49-F238E27FC236}">
                  <a16:creationId xmlns:a16="http://schemas.microsoft.com/office/drawing/2014/main" id="{BCCB0C0E-6346-4E03-A9C0-C2D9506DFA1A}"/>
                </a:ext>
              </a:extLst>
            </p:cNvPr>
            <p:cNvPicPr>
              <a:picLocks noChangeAspect="1"/>
            </p:cNvPicPr>
            <p:nvPr/>
          </p:nvPicPr>
          <p:blipFill>
            <a:blip r:embed="rId3"/>
            <a:srcRect/>
            <a:stretch/>
          </p:blipFill>
          <p:spPr>
            <a:xfrm>
              <a:off x="3878741" y="5468921"/>
              <a:ext cx="940203" cy="46482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951D934F-FFCB-4271-8CAA-006F6B63CD13}"/>
              </a:ext>
            </a:extLst>
          </p:cNvPr>
          <p:cNvSpPr txBox="1">
            <a:spLocks/>
          </p:cNvSpPr>
          <p:nvPr/>
        </p:nvSpPr>
        <p:spPr>
          <a:xfrm>
            <a:off x="1654810" y="628800"/>
            <a:ext cx="5859638" cy="501897"/>
          </a:xfrm>
          <a:prstGeom prst="flowChartAlternateProcess">
            <a:avLst/>
          </a:prstGeom>
          <a:gradFill>
            <a:gsLst>
              <a:gs pos="0">
                <a:schemeClr val="bg1"/>
              </a:gs>
              <a:gs pos="0">
                <a:srgbClr val="C00000"/>
              </a:gs>
              <a:gs pos="100000">
                <a:schemeClr val="tx1">
                  <a:lumMod val="65000"/>
                  <a:lumOff val="35000"/>
                </a:schemeClr>
              </a:gs>
              <a:gs pos="100000">
                <a:schemeClr val="accent1">
                  <a:lumMod val="30000"/>
                  <a:lumOff val="70000"/>
                </a:schemeClr>
              </a:gs>
            </a:gsLst>
            <a:lin ang="5400000" scaled="1"/>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MY" sz="2100" b="1" dirty="0">
                <a:solidFill>
                  <a:schemeClr val="bg1"/>
                </a:solidFill>
                <a:latin typeface="Gadugi" panose="020B0502040204020203" pitchFamily="34" charset="0"/>
                <a:ea typeface="Gadugi" panose="020B0502040204020203" pitchFamily="34" charset="0"/>
              </a:rPr>
              <a:t>LAPORAN PEMERIKSAAN ASET ALIH 2021</a:t>
            </a:r>
          </a:p>
        </p:txBody>
      </p:sp>
      <p:grpSp>
        <p:nvGrpSpPr>
          <p:cNvPr id="6" name="Group 5">
            <a:extLst>
              <a:ext uri="{FF2B5EF4-FFF2-40B4-BE49-F238E27FC236}">
                <a16:creationId xmlns:a16="http://schemas.microsoft.com/office/drawing/2014/main" id="{FB79E4D8-A6A8-423D-A8CD-347853DD82BC}"/>
              </a:ext>
            </a:extLst>
          </p:cNvPr>
          <p:cNvGrpSpPr/>
          <p:nvPr/>
        </p:nvGrpSpPr>
        <p:grpSpPr>
          <a:xfrm>
            <a:off x="7678225" y="172179"/>
            <a:ext cx="1387118" cy="479681"/>
            <a:chOff x="3878741" y="5454061"/>
            <a:chExt cx="1494399" cy="479681"/>
          </a:xfrm>
        </p:grpSpPr>
        <p:pic>
          <p:nvPicPr>
            <p:cNvPr id="7" name="Picture 6">
              <a:extLst>
                <a:ext uri="{FF2B5EF4-FFF2-40B4-BE49-F238E27FC236}">
                  <a16:creationId xmlns:a16="http://schemas.microsoft.com/office/drawing/2014/main" id="{CF5D16A1-D871-4A36-B349-D8068D8AE58A}"/>
                </a:ext>
              </a:extLst>
            </p:cNvPr>
            <p:cNvPicPr>
              <a:picLocks noChangeAspect="1"/>
            </p:cNvPicPr>
            <p:nvPr/>
          </p:nvPicPr>
          <p:blipFill>
            <a:blip r:embed="rId2"/>
            <a:srcRect/>
            <a:stretch/>
          </p:blipFill>
          <p:spPr>
            <a:xfrm>
              <a:off x="4824441" y="5454061"/>
              <a:ext cx="548699" cy="479681"/>
            </a:xfrm>
            <a:prstGeom prst="rect">
              <a:avLst/>
            </a:prstGeom>
          </p:spPr>
        </p:pic>
        <p:pic>
          <p:nvPicPr>
            <p:cNvPr id="8" name="Picture 7">
              <a:extLst>
                <a:ext uri="{FF2B5EF4-FFF2-40B4-BE49-F238E27FC236}">
                  <a16:creationId xmlns:a16="http://schemas.microsoft.com/office/drawing/2014/main" id="{187FB7ED-8030-44AE-ABCC-9E891ED61911}"/>
                </a:ext>
              </a:extLst>
            </p:cNvPr>
            <p:cNvPicPr>
              <a:picLocks noChangeAspect="1"/>
            </p:cNvPicPr>
            <p:nvPr/>
          </p:nvPicPr>
          <p:blipFill>
            <a:blip r:embed="rId3"/>
            <a:srcRect/>
            <a:stretch/>
          </p:blipFill>
          <p:spPr>
            <a:xfrm>
              <a:off x="3878741" y="5468921"/>
              <a:ext cx="940203" cy="464820"/>
            </a:xfrm>
            <a:prstGeom prst="rect">
              <a:avLst/>
            </a:prstGeom>
          </p:spPr>
        </p:pic>
      </p:grpSp>
      <p:graphicFrame>
        <p:nvGraphicFramePr>
          <p:cNvPr id="2" name="Table 1">
            <a:extLst>
              <a:ext uri="{FF2B5EF4-FFF2-40B4-BE49-F238E27FC236}">
                <a16:creationId xmlns:a16="http://schemas.microsoft.com/office/drawing/2014/main" id="{C6474F7F-270E-6721-2545-166001A8EDC2}"/>
              </a:ext>
            </a:extLst>
          </p:cNvPr>
          <p:cNvGraphicFramePr>
            <a:graphicFrameLocks noGrp="1"/>
          </p:cNvGraphicFramePr>
          <p:nvPr>
            <p:extLst>
              <p:ext uri="{D42A27DB-BD31-4B8C-83A1-F6EECF244321}">
                <p14:modId xmlns:p14="http://schemas.microsoft.com/office/powerpoint/2010/main" val="774179537"/>
              </p:ext>
            </p:extLst>
          </p:nvPr>
        </p:nvGraphicFramePr>
        <p:xfrm>
          <a:off x="641279" y="1812387"/>
          <a:ext cx="7886700" cy="2410991"/>
        </p:xfrm>
        <a:graphic>
          <a:graphicData uri="http://schemas.openxmlformats.org/drawingml/2006/table">
            <a:tbl>
              <a:tblPr/>
              <a:tblGrid>
                <a:gridCol w="2311235">
                  <a:extLst>
                    <a:ext uri="{9D8B030D-6E8A-4147-A177-3AD203B41FA5}">
                      <a16:colId xmlns:a16="http://schemas.microsoft.com/office/drawing/2014/main" val="2619564925"/>
                    </a:ext>
                  </a:extLst>
                </a:gridCol>
                <a:gridCol w="810491">
                  <a:extLst>
                    <a:ext uri="{9D8B030D-6E8A-4147-A177-3AD203B41FA5}">
                      <a16:colId xmlns:a16="http://schemas.microsoft.com/office/drawing/2014/main" val="3362807216"/>
                    </a:ext>
                  </a:extLst>
                </a:gridCol>
                <a:gridCol w="819397">
                  <a:extLst>
                    <a:ext uri="{9D8B030D-6E8A-4147-A177-3AD203B41FA5}">
                      <a16:colId xmlns:a16="http://schemas.microsoft.com/office/drawing/2014/main" val="1540427859"/>
                    </a:ext>
                  </a:extLst>
                </a:gridCol>
                <a:gridCol w="828304">
                  <a:extLst>
                    <a:ext uri="{9D8B030D-6E8A-4147-A177-3AD203B41FA5}">
                      <a16:colId xmlns:a16="http://schemas.microsoft.com/office/drawing/2014/main" val="2285648371"/>
                    </a:ext>
                  </a:extLst>
                </a:gridCol>
                <a:gridCol w="895103">
                  <a:extLst>
                    <a:ext uri="{9D8B030D-6E8A-4147-A177-3AD203B41FA5}">
                      <a16:colId xmlns:a16="http://schemas.microsoft.com/office/drawing/2014/main" val="593627416"/>
                    </a:ext>
                  </a:extLst>
                </a:gridCol>
                <a:gridCol w="855023">
                  <a:extLst>
                    <a:ext uri="{9D8B030D-6E8A-4147-A177-3AD203B41FA5}">
                      <a16:colId xmlns:a16="http://schemas.microsoft.com/office/drawing/2014/main" val="141228629"/>
                    </a:ext>
                  </a:extLst>
                </a:gridCol>
                <a:gridCol w="988621">
                  <a:extLst>
                    <a:ext uri="{9D8B030D-6E8A-4147-A177-3AD203B41FA5}">
                      <a16:colId xmlns:a16="http://schemas.microsoft.com/office/drawing/2014/main" val="4284685417"/>
                    </a:ext>
                  </a:extLst>
                </a:gridCol>
                <a:gridCol w="378526">
                  <a:extLst>
                    <a:ext uri="{9D8B030D-6E8A-4147-A177-3AD203B41FA5}">
                      <a16:colId xmlns:a16="http://schemas.microsoft.com/office/drawing/2014/main" val="4036666218"/>
                    </a:ext>
                  </a:extLst>
                </a:gridCol>
              </a:tblGrid>
              <a:tr h="258288">
                <a:tc rowSpan="2">
                  <a:txBody>
                    <a:bodyPr/>
                    <a:lstStyle/>
                    <a:p>
                      <a:pPr algn="ctr" rtl="0" fontAlgn="ctr"/>
                      <a:r>
                        <a:rPr lang="en-MY" sz="1000" b="1">
                          <a:effectLst/>
                          <a:latin typeface="Calibri" panose="020F0502020204030204" pitchFamily="34" charset="0"/>
                        </a:rPr>
                        <a:t>STATUS</a:t>
                      </a:r>
                    </a:p>
                  </a:txBody>
                  <a:tcPr marL="13360" marR="13360"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gridSpan="2">
                  <a:txBody>
                    <a:bodyPr/>
                    <a:lstStyle/>
                    <a:p>
                      <a:pPr algn="ctr" rtl="0" fontAlgn="ctr"/>
                      <a:r>
                        <a:rPr lang="en-MY" sz="1000" b="1">
                          <a:effectLst/>
                          <a:latin typeface="Calibri" panose="020F0502020204030204" pitchFamily="34" charset="0"/>
                        </a:rPr>
                        <a:t>HARTA MODAL</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hMerge="1">
                  <a:txBody>
                    <a:bodyPr/>
                    <a:lstStyle/>
                    <a:p>
                      <a:endParaRPr lang="en-MY"/>
                    </a:p>
                  </a:txBody>
                  <a:tcPr/>
                </a:tc>
                <a:tc gridSpan="2">
                  <a:txBody>
                    <a:bodyPr/>
                    <a:lstStyle/>
                    <a:p>
                      <a:pPr algn="ctr" rtl="0" fontAlgn="ctr"/>
                      <a:r>
                        <a:rPr lang="en-MY" sz="1000" b="1">
                          <a:effectLst/>
                          <a:latin typeface="Calibri" panose="020F0502020204030204" pitchFamily="34" charset="0"/>
                        </a:rPr>
                        <a:t>ASET ALIH BERNILAI RENDAH</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hMerge="1">
                  <a:txBody>
                    <a:bodyPr/>
                    <a:lstStyle/>
                    <a:p>
                      <a:endParaRPr lang="en-MY"/>
                    </a:p>
                  </a:txBody>
                  <a:tcPr/>
                </a:tc>
                <a:tc gridSpan="2">
                  <a:txBody>
                    <a:bodyPr/>
                    <a:lstStyle/>
                    <a:p>
                      <a:pPr algn="ctr" rtl="0" fontAlgn="ctr"/>
                      <a:r>
                        <a:rPr lang="en-MY" sz="1000" b="1">
                          <a:effectLst/>
                          <a:latin typeface="Calibri" panose="020F0502020204030204" pitchFamily="34" charset="0"/>
                        </a:rPr>
                        <a:t>JUMLAH KESELURHAN</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hMerge="1">
                  <a:txBody>
                    <a:bodyPr/>
                    <a:lstStyle/>
                    <a:p>
                      <a:endParaRPr lang="en-MY"/>
                    </a:p>
                  </a:txBody>
                  <a:tcPr/>
                </a:tc>
                <a:tc rowSpan="2">
                  <a:txBody>
                    <a:bodyPr/>
                    <a:lstStyle/>
                    <a:p>
                      <a:pPr algn="ctr" rtl="0" fontAlgn="ctr"/>
                      <a:r>
                        <a:rPr lang="en-MY" sz="1000" b="1">
                          <a:effectLst/>
                          <a:latin typeface="Calibri" panose="020F0502020204030204" pitchFamily="34" charset="0"/>
                        </a:rPr>
                        <a:t>%</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extLst>
                  <a:ext uri="{0D108BD9-81ED-4DB2-BD59-A6C34878D82A}">
                    <a16:rowId xmlns:a16="http://schemas.microsoft.com/office/drawing/2014/main" val="1291798"/>
                  </a:ext>
                </a:extLst>
              </a:tr>
              <a:tr h="313509">
                <a:tc vMerge="1">
                  <a:txBody>
                    <a:bodyPr/>
                    <a:lstStyle/>
                    <a:p>
                      <a:endParaRPr lang="en-MY"/>
                    </a:p>
                  </a:txBody>
                  <a:tcPr/>
                </a:tc>
                <a:tc>
                  <a:txBody>
                    <a:bodyPr/>
                    <a:lstStyle/>
                    <a:p>
                      <a:pPr algn="ctr" rtl="0" fontAlgn="ctr"/>
                      <a:r>
                        <a:rPr lang="en-MY" sz="1000" b="1">
                          <a:effectLst/>
                          <a:latin typeface="Calibri" panose="020F0502020204030204" pitchFamily="34" charset="0"/>
                        </a:rPr>
                        <a:t>BIL</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a:txBody>
                    <a:bodyPr/>
                    <a:lstStyle/>
                    <a:p>
                      <a:pPr algn="ctr" rtl="0" fontAlgn="ctr"/>
                      <a:r>
                        <a:rPr lang="en-MY" sz="1000" b="1">
                          <a:effectLst/>
                          <a:latin typeface="Calibri" panose="020F0502020204030204" pitchFamily="34" charset="0"/>
                        </a:rPr>
                        <a:t>NILAI ASET (RM)</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a:txBody>
                    <a:bodyPr/>
                    <a:lstStyle/>
                    <a:p>
                      <a:pPr algn="ctr" rtl="0" fontAlgn="ctr"/>
                      <a:r>
                        <a:rPr lang="en-MY" sz="1000" b="1">
                          <a:effectLst/>
                          <a:latin typeface="Calibri" panose="020F0502020204030204" pitchFamily="34" charset="0"/>
                        </a:rPr>
                        <a:t>BIL</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a:txBody>
                    <a:bodyPr/>
                    <a:lstStyle/>
                    <a:p>
                      <a:pPr algn="ctr" rtl="0" fontAlgn="ctr"/>
                      <a:r>
                        <a:rPr lang="en-MY" sz="1000" b="1">
                          <a:effectLst/>
                          <a:latin typeface="Calibri" panose="020F0502020204030204" pitchFamily="34" charset="0"/>
                        </a:rPr>
                        <a:t>NILAI ASET (RM)</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a:txBody>
                    <a:bodyPr/>
                    <a:lstStyle/>
                    <a:p>
                      <a:pPr algn="ctr" rtl="0" fontAlgn="ctr"/>
                      <a:r>
                        <a:rPr lang="en-MY" sz="1000" b="1">
                          <a:effectLst/>
                          <a:latin typeface="Calibri" panose="020F0502020204030204" pitchFamily="34" charset="0"/>
                        </a:rPr>
                        <a:t>BIL</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a:txBody>
                    <a:bodyPr/>
                    <a:lstStyle/>
                    <a:p>
                      <a:pPr algn="ctr" rtl="0" fontAlgn="ctr"/>
                      <a:r>
                        <a:rPr lang="en-MY" sz="1000" b="1">
                          <a:effectLst/>
                          <a:latin typeface="Calibri" panose="020F0502020204030204" pitchFamily="34" charset="0"/>
                        </a:rPr>
                        <a:t>NILAI ASET (RM)</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vMerge="1">
                  <a:txBody>
                    <a:bodyPr/>
                    <a:lstStyle/>
                    <a:p>
                      <a:endParaRPr lang="en-MY"/>
                    </a:p>
                  </a:txBody>
                  <a:tcPr/>
                </a:tc>
                <a:extLst>
                  <a:ext uri="{0D108BD9-81ED-4DB2-BD59-A6C34878D82A}">
                    <a16:rowId xmlns:a16="http://schemas.microsoft.com/office/drawing/2014/main" val="2181727846"/>
                  </a:ext>
                </a:extLst>
              </a:tr>
              <a:tr h="262742">
                <a:tc>
                  <a:txBody>
                    <a:bodyPr/>
                    <a:lstStyle/>
                    <a:p>
                      <a:pPr rtl="0" fontAlgn="ctr"/>
                      <a:r>
                        <a:rPr lang="sv-SE" sz="800" b="0">
                          <a:effectLst/>
                          <a:latin typeface="Calibri" panose="020F0502020204030204" pitchFamily="34" charset="0"/>
                        </a:rPr>
                        <a:t>A: SEDANG DIGUNAKAN-ASET SEDANG DIGUNAKAN</a:t>
                      </a:r>
                    </a:p>
                  </a:txBody>
                  <a:tcPr marL="13360" marR="13360"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29,541</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760,285,166.29</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73,024</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47,912,504.63</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102,565</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808,197,670.92</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80%</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3124330"/>
                  </a:ext>
                </a:extLst>
              </a:tr>
              <a:tr h="262742">
                <a:tc>
                  <a:txBody>
                    <a:bodyPr/>
                    <a:lstStyle/>
                    <a:p>
                      <a:pPr rtl="0" fontAlgn="ctr"/>
                      <a:r>
                        <a:rPr lang="en-MY" sz="800" b="0">
                          <a:effectLst/>
                          <a:latin typeface="Calibri" panose="020F0502020204030204" pitchFamily="34" charset="0"/>
                        </a:rPr>
                        <a:t>B: TIDAK DIGUNAKAN-ASET DIBELI TETAPI DISIMPAN/TIDAK DIGUNAKAN</a:t>
                      </a:r>
                    </a:p>
                  </a:txBody>
                  <a:tcPr marL="13360" marR="13360"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1,145</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23,222,801.46</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1,091</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1,126,016.31</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2,236</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24,348,817.77</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2%</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91317571"/>
                  </a:ext>
                </a:extLst>
              </a:tr>
              <a:tr h="262742">
                <a:tc>
                  <a:txBody>
                    <a:bodyPr/>
                    <a:lstStyle/>
                    <a:p>
                      <a:pPr rtl="0" fontAlgn="ctr"/>
                      <a:r>
                        <a:rPr lang="fi-FI" sz="800" b="0">
                          <a:effectLst/>
                          <a:latin typeface="Calibri" panose="020F0502020204030204" pitchFamily="34" charset="0"/>
                        </a:rPr>
                        <a:t>C: PERLU PEMBAIKAN-ASET YANG ROSAK</a:t>
                      </a:r>
                    </a:p>
                  </a:txBody>
                  <a:tcPr marL="13360" marR="13360"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3,701</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102,646,440.92</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3,197</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3,046,599.99</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6,898</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105,693,040.91</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5%</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9728058"/>
                  </a:ext>
                </a:extLst>
              </a:tr>
              <a:tr h="262742">
                <a:tc>
                  <a:txBody>
                    <a:bodyPr/>
                    <a:lstStyle/>
                    <a:p>
                      <a:pPr rtl="0" fontAlgn="ctr"/>
                      <a:r>
                        <a:rPr lang="en-MY" sz="800" b="0">
                          <a:effectLst/>
                          <a:latin typeface="Calibri" panose="020F0502020204030204" pitchFamily="34" charset="0"/>
                        </a:rPr>
                        <a:t>D: SEDANG DISELENGGARA-ASET DIHANTAR UNTUK PENYELENGGARAAN</a:t>
                      </a:r>
                    </a:p>
                  </a:txBody>
                  <a:tcPr marL="13360" marR="13360"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43</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1,339,858.00</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16</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16,835.00</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59</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1,356,693.00</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0%</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71255653"/>
                  </a:ext>
                </a:extLst>
              </a:tr>
              <a:tr h="262742">
                <a:tc>
                  <a:txBody>
                    <a:bodyPr/>
                    <a:lstStyle/>
                    <a:p>
                      <a:pPr rtl="0" fontAlgn="ctr"/>
                      <a:r>
                        <a:rPr lang="en-MY" sz="800" b="0">
                          <a:effectLst/>
                          <a:latin typeface="Calibri" panose="020F0502020204030204" pitchFamily="34" charset="0"/>
                        </a:rPr>
                        <a:t>E: HILANG-ASET YANG TIDAK DITEMUI DIMANA-MANA LOKASI</a:t>
                      </a:r>
                    </a:p>
                  </a:txBody>
                  <a:tcPr marL="13360" marR="13360"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2,522</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33,792,825.62</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9,843</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6,672,498.56</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12,365</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40,465,324.18</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10%</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66134732"/>
                  </a:ext>
                </a:extLst>
              </a:tr>
              <a:tr h="262742">
                <a:tc>
                  <a:txBody>
                    <a:bodyPr/>
                    <a:lstStyle/>
                    <a:p>
                      <a:pPr rtl="0" fontAlgn="ctr"/>
                      <a:r>
                        <a:rPr lang="en-MY" sz="800" b="0">
                          <a:effectLst/>
                          <a:latin typeface="Calibri" panose="020F0502020204030204" pitchFamily="34" charset="0"/>
                        </a:rPr>
                        <a:t>BELUM DIVERIFIKASI</a:t>
                      </a:r>
                    </a:p>
                  </a:txBody>
                  <a:tcPr marL="13360" marR="13360"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1,185</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34,693,874.82</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3,479</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2,738,951.05</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4,664</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37,432,825.87</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4%</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50041798"/>
                  </a:ext>
                </a:extLst>
              </a:tr>
              <a:tr h="262742">
                <a:tc>
                  <a:txBody>
                    <a:bodyPr/>
                    <a:lstStyle/>
                    <a:p>
                      <a:pPr rtl="0" fontAlgn="ctr"/>
                      <a:r>
                        <a:rPr lang="en-MY" sz="800" b="1">
                          <a:effectLst/>
                          <a:latin typeface="Calibri" panose="020F0502020204030204" pitchFamily="34" charset="0"/>
                        </a:rPr>
                        <a:t>JUMLAH KESELURUHAN</a:t>
                      </a:r>
                    </a:p>
                  </a:txBody>
                  <a:tcPr marL="13360" marR="13360"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800" b="1">
                          <a:effectLst/>
                          <a:latin typeface="Calibri" panose="020F0502020204030204" pitchFamily="34" charset="0"/>
                        </a:rPr>
                        <a:t>38,137</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800" b="1">
                          <a:effectLst/>
                          <a:latin typeface="Calibri" panose="020F0502020204030204" pitchFamily="34" charset="0"/>
                        </a:rPr>
                        <a:t>955,980,967.11</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800" b="1">
                          <a:effectLst/>
                          <a:latin typeface="Calibri" panose="020F0502020204030204" pitchFamily="34" charset="0"/>
                        </a:rPr>
                        <a:t>90,650</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800" b="1">
                          <a:effectLst/>
                          <a:latin typeface="Calibri" panose="020F0502020204030204" pitchFamily="34" charset="0"/>
                        </a:rPr>
                        <a:t>61,513,405.54</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800" b="1">
                          <a:effectLst/>
                          <a:latin typeface="Calibri" panose="020F0502020204030204" pitchFamily="34" charset="0"/>
                        </a:rPr>
                        <a:t>128,787</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800" b="1">
                          <a:effectLst/>
                          <a:latin typeface="Calibri" panose="020F0502020204030204" pitchFamily="34" charset="0"/>
                        </a:rPr>
                        <a:t>1,017,494,372.65</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800" b="1" dirty="0">
                          <a:effectLst/>
                          <a:latin typeface="Calibri" panose="020F0502020204030204" pitchFamily="34" charset="0"/>
                        </a:rPr>
                        <a:t>100%</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83274214"/>
                  </a:ext>
                </a:extLst>
              </a:tr>
            </a:tbl>
          </a:graphicData>
        </a:graphic>
      </p:graphicFrame>
    </p:spTree>
    <p:extLst>
      <p:ext uri="{BB962C8B-B14F-4D97-AF65-F5344CB8AC3E}">
        <p14:creationId xmlns:p14="http://schemas.microsoft.com/office/powerpoint/2010/main" val="321045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24">
            <a:extLst>
              <a:ext uri="{FF2B5EF4-FFF2-40B4-BE49-F238E27FC236}">
                <a16:creationId xmlns:a16="http://schemas.microsoft.com/office/drawing/2014/main" id="{9D51F975-1CB4-4505-AC00-CE4EDFF546AA}"/>
              </a:ext>
            </a:extLst>
          </p:cNvPr>
          <p:cNvSpPr txBox="1">
            <a:spLocks/>
          </p:cNvSpPr>
          <p:nvPr/>
        </p:nvSpPr>
        <p:spPr>
          <a:xfrm>
            <a:off x="1858156" y="645891"/>
            <a:ext cx="5915025" cy="383768"/>
          </a:xfrm>
          <a:prstGeom prst="flowChartAlternateProcess">
            <a:avLst/>
          </a:prstGeom>
          <a:gradFill>
            <a:gsLst>
              <a:gs pos="0">
                <a:schemeClr val="bg1"/>
              </a:gs>
              <a:gs pos="0">
                <a:srgbClr val="C00000"/>
              </a:gs>
              <a:gs pos="100000">
                <a:schemeClr val="tx1">
                  <a:lumMod val="65000"/>
                  <a:lumOff val="35000"/>
                </a:schemeClr>
              </a:gs>
              <a:gs pos="100000">
                <a:schemeClr val="accent1">
                  <a:lumMod val="30000"/>
                  <a:lumOff val="70000"/>
                </a:schemeClr>
              </a:gs>
            </a:gsLst>
            <a:lin ang="5400000" scaled="1"/>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MY" sz="2100" b="1" spc="-8" dirty="0">
                <a:solidFill>
                  <a:srgbClr val="FFFFFF"/>
                </a:solidFill>
                <a:latin typeface="Gadugi" panose="020B0502040204020203" pitchFamily="34" charset="0"/>
                <a:ea typeface="Gadugi" panose="020B0502040204020203" pitchFamily="34" charset="0"/>
                <a:cs typeface="Calibri"/>
              </a:rPr>
              <a:t>KANDUNGAN</a:t>
            </a:r>
            <a:endParaRPr lang="en-MY" sz="2100" b="1" dirty="0">
              <a:solidFill>
                <a:schemeClr val="bg1"/>
              </a:solidFill>
              <a:latin typeface="Gadugi" panose="020B0502040204020203" pitchFamily="34" charset="0"/>
              <a:ea typeface="Gadugi" panose="020B0502040204020203" pitchFamily="34" charset="0"/>
            </a:endParaRPr>
          </a:p>
        </p:txBody>
      </p:sp>
      <p:grpSp>
        <p:nvGrpSpPr>
          <p:cNvPr id="4" name="Group 3">
            <a:extLst>
              <a:ext uri="{FF2B5EF4-FFF2-40B4-BE49-F238E27FC236}">
                <a16:creationId xmlns:a16="http://schemas.microsoft.com/office/drawing/2014/main" id="{CF149299-8A1A-46F8-8D2C-F579DAF453F8}"/>
              </a:ext>
            </a:extLst>
          </p:cNvPr>
          <p:cNvGrpSpPr/>
          <p:nvPr/>
        </p:nvGrpSpPr>
        <p:grpSpPr>
          <a:xfrm>
            <a:off x="7649495" y="85964"/>
            <a:ext cx="1494399" cy="479681"/>
            <a:chOff x="3878741" y="5454061"/>
            <a:chExt cx="1494399" cy="479681"/>
          </a:xfrm>
        </p:grpSpPr>
        <p:pic>
          <p:nvPicPr>
            <p:cNvPr id="5" name="Picture 4">
              <a:extLst>
                <a:ext uri="{FF2B5EF4-FFF2-40B4-BE49-F238E27FC236}">
                  <a16:creationId xmlns:a16="http://schemas.microsoft.com/office/drawing/2014/main" id="{30614ACE-01B3-4322-9DC1-D787DA8F66ED}"/>
                </a:ext>
              </a:extLst>
            </p:cNvPr>
            <p:cNvPicPr>
              <a:picLocks noChangeAspect="1"/>
            </p:cNvPicPr>
            <p:nvPr/>
          </p:nvPicPr>
          <p:blipFill>
            <a:blip r:embed="rId2"/>
            <a:srcRect/>
            <a:stretch/>
          </p:blipFill>
          <p:spPr>
            <a:xfrm>
              <a:off x="4824441" y="5454061"/>
              <a:ext cx="548699" cy="479681"/>
            </a:xfrm>
            <a:prstGeom prst="rect">
              <a:avLst/>
            </a:prstGeom>
          </p:spPr>
        </p:pic>
        <p:pic>
          <p:nvPicPr>
            <p:cNvPr id="6" name="Picture 5">
              <a:extLst>
                <a:ext uri="{FF2B5EF4-FFF2-40B4-BE49-F238E27FC236}">
                  <a16:creationId xmlns:a16="http://schemas.microsoft.com/office/drawing/2014/main" id="{260105BC-3D2A-4C80-80DA-7A800E9D37F6}"/>
                </a:ext>
              </a:extLst>
            </p:cNvPr>
            <p:cNvPicPr>
              <a:picLocks noChangeAspect="1"/>
            </p:cNvPicPr>
            <p:nvPr/>
          </p:nvPicPr>
          <p:blipFill>
            <a:blip r:embed="rId3"/>
            <a:srcRect/>
            <a:stretch/>
          </p:blipFill>
          <p:spPr>
            <a:xfrm>
              <a:off x="3878741" y="5468921"/>
              <a:ext cx="940203" cy="464820"/>
            </a:xfrm>
            <a:prstGeom prst="rect">
              <a:avLst/>
            </a:prstGeom>
          </p:spPr>
        </p:pic>
      </p:grpSp>
      <p:graphicFrame>
        <p:nvGraphicFramePr>
          <p:cNvPr id="7" name="Diagram 6">
            <a:extLst>
              <a:ext uri="{FF2B5EF4-FFF2-40B4-BE49-F238E27FC236}">
                <a16:creationId xmlns:a16="http://schemas.microsoft.com/office/drawing/2014/main" id="{BD57035F-CF5F-404D-BE2F-57AC46CA4CAB}"/>
              </a:ext>
            </a:extLst>
          </p:cNvPr>
          <p:cNvGraphicFramePr/>
          <p:nvPr>
            <p:extLst>
              <p:ext uri="{D42A27DB-BD31-4B8C-83A1-F6EECF244321}">
                <p14:modId xmlns:p14="http://schemas.microsoft.com/office/powerpoint/2010/main" val="259299929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717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AD8660-4D60-33D6-D948-C5FFFA8FC07C}"/>
              </a:ext>
            </a:extLst>
          </p:cNvPr>
          <p:cNvSpPr>
            <a:spLocks noGrp="1"/>
          </p:cNvSpPr>
          <p:nvPr>
            <p:ph type="ftr" sz="quarter" idx="11"/>
          </p:nvPr>
        </p:nvSpPr>
        <p:spPr/>
        <p:txBody>
          <a:bodyPr/>
          <a:lstStyle/>
          <a:p>
            <a:r>
              <a:rPr lang="en-US"/>
              <a:t>As of June 2019</a:t>
            </a:r>
          </a:p>
        </p:txBody>
      </p:sp>
      <p:graphicFrame>
        <p:nvGraphicFramePr>
          <p:cNvPr id="3" name="Table 2">
            <a:extLst>
              <a:ext uri="{FF2B5EF4-FFF2-40B4-BE49-F238E27FC236}">
                <a16:creationId xmlns:a16="http://schemas.microsoft.com/office/drawing/2014/main" id="{DAC50330-CE6B-1092-1AC4-8222FFAD2A01}"/>
              </a:ext>
            </a:extLst>
          </p:cNvPr>
          <p:cNvGraphicFramePr>
            <a:graphicFrameLocks noGrp="1"/>
          </p:cNvGraphicFramePr>
          <p:nvPr>
            <p:extLst>
              <p:ext uri="{D42A27DB-BD31-4B8C-83A1-F6EECF244321}">
                <p14:modId xmlns:p14="http://schemas.microsoft.com/office/powerpoint/2010/main" val="1046631085"/>
              </p:ext>
            </p:extLst>
          </p:nvPr>
        </p:nvGraphicFramePr>
        <p:xfrm>
          <a:off x="1045497" y="1995802"/>
          <a:ext cx="7053006" cy="4240721"/>
        </p:xfrm>
        <a:graphic>
          <a:graphicData uri="http://schemas.openxmlformats.org/drawingml/2006/table">
            <a:tbl>
              <a:tblPr>
                <a:tableStyleId>{5C22544A-7EE6-4342-B048-85BDC9FD1C3A}</a:tableStyleId>
              </a:tblPr>
              <a:tblGrid>
                <a:gridCol w="329537">
                  <a:extLst>
                    <a:ext uri="{9D8B030D-6E8A-4147-A177-3AD203B41FA5}">
                      <a16:colId xmlns:a16="http://schemas.microsoft.com/office/drawing/2014/main" val="531582372"/>
                    </a:ext>
                  </a:extLst>
                </a:gridCol>
                <a:gridCol w="1903991">
                  <a:extLst>
                    <a:ext uri="{9D8B030D-6E8A-4147-A177-3AD203B41FA5}">
                      <a16:colId xmlns:a16="http://schemas.microsoft.com/office/drawing/2014/main" val="3413880800"/>
                    </a:ext>
                  </a:extLst>
                </a:gridCol>
                <a:gridCol w="679670">
                  <a:extLst>
                    <a:ext uri="{9D8B030D-6E8A-4147-A177-3AD203B41FA5}">
                      <a16:colId xmlns:a16="http://schemas.microsoft.com/office/drawing/2014/main" val="416264579"/>
                    </a:ext>
                  </a:extLst>
                </a:gridCol>
                <a:gridCol w="844439">
                  <a:extLst>
                    <a:ext uri="{9D8B030D-6E8A-4147-A177-3AD203B41FA5}">
                      <a16:colId xmlns:a16="http://schemas.microsoft.com/office/drawing/2014/main" val="1819016741"/>
                    </a:ext>
                  </a:extLst>
                </a:gridCol>
                <a:gridCol w="512613">
                  <a:extLst>
                    <a:ext uri="{9D8B030D-6E8A-4147-A177-3AD203B41FA5}">
                      <a16:colId xmlns:a16="http://schemas.microsoft.com/office/drawing/2014/main" val="179603003"/>
                    </a:ext>
                  </a:extLst>
                </a:gridCol>
                <a:gridCol w="622459">
                  <a:extLst>
                    <a:ext uri="{9D8B030D-6E8A-4147-A177-3AD203B41FA5}">
                      <a16:colId xmlns:a16="http://schemas.microsoft.com/office/drawing/2014/main" val="108570875"/>
                    </a:ext>
                  </a:extLst>
                </a:gridCol>
                <a:gridCol w="503459">
                  <a:extLst>
                    <a:ext uri="{9D8B030D-6E8A-4147-A177-3AD203B41FA5}">
                      <a16:colId xmlns:a16="http://schemas.microsoft.com/office/drawing/2014/main" val="3554094350"/>
                    </a:ext>
                  </a:extLst>
                </a:gridCol>
                <a:gridCol w="558382">
                  <a:extLst>
                    <a:ext uri="{9D8B030D-6E8A-4147-A177-3AD203B41FA5}">
                      <a16:colId xmlns:a16="http://schemas.microsoft.com/office/drawing/2014/main" val="1811677798"/>
                    </a:ext>
                  </a:extLst>
                </a:gridCol>
                <a:gridCol w="1098456">
                  <a:extLst>
                    <a:ext uri="{9D8B030D-6E8A-4147-A177-3AD203B41FA5}">
                      <a16:colId xmlns:a16="http://schemas.microsoft.com/office/drawing/2014/main" val="2068462527"/>
                    </a:ext>
                  </a:extLst>
                </a:gridCol>
              </a:tblGrid>
              <a:tr h="130829">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gridSpan="3">
                  <a:txBody>
                    <a:bodyPr/>
                    <a:lstStyle/>
                    <a:p>
                      <a:pPr algn="l" fontAlgn="b"/>
                      <a:r>
                        <a:rPr lang="en-MY" sz="800" u="none" strike="noStrike" dirty="0">
                          <a:effectLst/>
                        </a:rPr>
                        <a:t>A. RINGKASAN PUSAT TANGGUNGJAWAB YANG MENGEMUKAKAN LAPORAN</a:t>
                      </a:r>
                      <a:endParaRPr lang="en-MY" sz="800" b="0" i="0" u="none" strike="noStrike" dirty="0">
                        <a:solidFill>
                          <a:srgbClr val="000000"/>
                        </a:solidFill>
                        <a:effectLst/>
                        <a:latin typeface="Calibri" panose="020F0502020204030204" pitchFamily="34" charset="0"/>
                      </a:endParaRPr>
                    </a:p>
                  </a:txBody>
                  <a:tcPr marL="6870" marR="6870" marT="6870" marB="0" anchor="b"/>
                </a:tc>
                <a:tc hMerge="1">
                  <a:txBody>
                    <a:bodyPr/>
                    <a:lstStyle/>
                    <a:p>
                      <a:endParaRPr lang="en-MY"/>
                    </a:p>
                  </a:txBody>
                  <a:tcPr/>
                </a:tc>
                <a:tc hMerge="1">
                  <a:txBody>
                    <a:bodyPr/>
                    <a:lstStyle/>
                    <a:p>
                      <a:endParaRPr lang="en-MY"/>
                    </a:p>
                  </a:txBody>
                  <a:tcPr/>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1854920316"/>
                  </a:ext>
                </a:extLst>
              </a:tr>
              <a:tr h="130829">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3623282550"/>
                  </a:ext>
                </a:extLst>
              </a:tr>
              <a:tr h="130829">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en-MY" sz="800" u="none" strike="noStrike">
                          <a:effectLst/>
                        </a:rPr>
                        <a:t>BIL PTJ YANG LENGKAP PEMERIKSAAN</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100</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4</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5%</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3714504074"/>
                  </a:ext>
                </a:extLst>
              </a:tr>
              <a:tr h="130829">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en-MY" sz="800" u="none" strike="noStrike">
                          <a:effectLst/>
                        </a:rPr>
                        <a:t>BIL PTJ YANG LENGKAP PEMERIKSAAN</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en-MY" sz="800" u="none" strike="noStrike">
                          <a:effectLst/>
                        </a:rPr>
                        <a:t>50-99</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30</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39%</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3594032438"/>
                  </a:ext>
                </a:extLst>
              </a:tr>
              <a:tr h="130829">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en-MY" sz="800" u="none" strike="noStrike">
                          <a:effectLst/>
                        </a:rPr>
                        <a:t>BIL PTJ YANG LENGKAP PEMERIKSAAN</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en-MY" sz="800" u="none" strike="noStrike">
                          <a:effectLst/>
                        </a:rPr>
                        <a:t>0-49</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42</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55%</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1542951516"/>
                  </a:ext>
                </a:extLst>
              </a:tr>
              <a:tr h="130829">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en-MY" sz="800" u="none" strike="noStrike">
                          <a:effectLst/>
                        </a:rPr>
                        <a:t>JUMLAH PTJ</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en-MY" sz="800" u="none" strike="noStrike">
                          <a:effectLst/>
                        </a:rPr>
                        <a:t> </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76</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100%</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4033616454"/>
                  </a:ext>
                </a:extLst>
              </a:tr>
              <a:tr h="130829">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1478794508"/>
                  </a:ext>
                </a:extLst>
              </a:tr>
              <a:tr h="130829">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gridSpan="3">
                  <a:txBody>
                    <a:bodyPr/>
                    <a:lstStyle/>
                    <a:p>
                      <a:pPr algn="l" fontAlgn="b"/>
                      <a:r>
                        <a:rPr lang="fi-FI" sz="800" u="none" strike="noStrike">
                          <a:effectLst/>
                        </a:rPr>
                        <a:t>B. SENARAI STATUS PEMERIKSAAN MENGIKUT PUSAT TANGGUNGJAWAB</a:t>
                      </a:r>
                      <a:endParaRPr lang="fi-FI" sz="800" b="0" i="0" u="none" strike="noStrike">
                        <a:solidFill>
                          <a:srgbClr val="000000"/>
                        </a:solidFill>
                        <a:effectLst/>
                        <a:latin typeface="Calibri" panose="020F0502020204030204" pitchFamily="34" charset="0"/>
                      </a:endParaRPr>
                    </a:p>
                  </a:txBody>
                  <a:tcPr marL="6870" marR="6870" marT="6870" marB="0" anchor="b"/>
                </a:tc>
                <a:tc hMerge="1">
                  <a:txBody>
                    <a:bodyPr/>
                    <a:lstStyle/>
                    <a:p>
                      <a:endParaRPr lang="en-MY"/>
                    </a:p>
                  </a:txBody>
                  <a:tcPr/>
                </a:tc>
                <a:tc hMerge="1">
                  <a:txBody>
                    <a:bodyPr/>
                    <a:lstStyle/>
                    <a:p>
                      <a:endParaRPr lang="en-MY"/>
                    </a:p>
                  </a:txBody>
                  <a:tcPr/>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1044689846"/>
                  </a:ext>
                </a:extLst>
              </a:tr>
              <a:tr h="130829">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542881989"/>
                  </a:ext>
                </a:extLst>
              </a:tr>
              <a:tr h="392487">
                <a:tc>
                  <a:txBody>
                    <a:bodyPr/>
                    <a:lstStyle/>
                    <a:p>
                      <a:pPr algn="ctr" fontAlgn="b"/>
                      <a:r>
                        <a:rPr lang="en-MY" sz="800" u="none" strike="noStrike">
                          <a:effectLst/>
                        </a:rPr>
                        <a:t>BIL</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ctr" fontAlgn="b"/>
                      <a:r>
                        <a:rPr lang="en-MY" sz="800" u="none" strike="noStrike">
                          <a:effectLst/>
                        </a:rPr>
                        <a:t>PUSAT TANGGUNGJAWAB</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ctr" fontAlgn="b"/>
                      <a:r>
                        <a:rPr lang="en-MY" sz="800" u="none" strike="noStrike">
                          <a:effectLst/>
                        </a:rPr>
                        <a:t>BIL ASET KESELURUHAN</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ctr" fontAlgn="b"/>
                      <a:r>
                        <a:rPr lang="en-MY" sz="800" u="none" strike="noStrike">
                          <a:effectLst/>
                        </a:rPr>
                        <a:t>NILAI KESELURUHAN ASET</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ctr" fontAlgn="b"/>
                      <a:r>
                        <a:rPr lang="en-MY" sz="800" u="none" strike="noStrike">
                          <a:effectLst/>
                        </a:rPr>
                        <a:t>BIL. DIPERIKSA</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ctr" fontAlgn="b"/>
                      <a:r>
                        <a:rPr lang="en-MY" sz="800" u="none" strike="noStrike">
                          <a:effectLst/>
                        </a:rPr>
                        <a:t>NILAI ASET DIPERIKSA </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ctr" fontAlgn="b"/>
                      <a:r>
                        <a:rPr lang="en-MY" sz="800" u="none" strike="noStrike">
                          <a:effectLst/>
                        </a:rPr>
                        <a:t>% DIPERIKSA</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ctr" fontAlgn="b"/>
                      <a:r>
                        <a:rPr lang="en-MY" sz="800" u="none" strike="noStrike">
                          <a:effectLst/>
                        </a:rPr>
                        <a:t>BELUM DIPERIKSA</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ctr" fontAlgn="b"/>
                      <a:r>
                        <a:rPr lang="en-MY" sz="800" u="none" strike="noStrike">
                          <a:effectLst/>
                        </a:rPr>
                        <a:t>NILAI ASET BELUM DIPERIKSA </a:t>
                      </a:r>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2689626539"/>
                  </a:ext>
                </a:extLst>
              </a:tr>
              <a:tr h="130829">
                <a:tc>
                  <a:txBody>
                    <a:bodyPr/>
                    <a:lstStyle/>
                    <a:p>
                      <a:pPr algn="l" fontAlgn="b"/>
                      <a:r>
                        <a:rPr lang="en-MY" sz="800" u="none" strike="noStrike">
                          <a:effectLst/>
                        </a:rPr>
                        <a:t> </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en-MY" sz="800" u="none" strike="noStrike">
                          <a:effectLst/>
                        </a:rPr>
                        <a:t> </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en-MY" sz="800" u="none" strike="noStrike">
                          <a:effectLst/>
                        </a:rPr>
                        <a:t> </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ctr" fontAlgn="b"/>
                      <a:r>
                        <a:rPr lang="en-MY" sz="800" u="none" strike="noStrike">
                          <a:effectLst/>
                        </a:rPr>
                        <a:t>(RM)</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ctr" fontAlgn="b"/>
                      <a:r>
                        <a:rPr lang="en-MY" sz="800" u="none" strike="noStrike">
                          <a:effectLst/>
                        </a:rPr>
                        <a:t> </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ctr" fontAlgn="b"/>
                      <a:r>
                        <a:rPr lang="en-MY" sz="800" u="none" strike="noStrike">
                          <a:effectLst/>
                        </a:rPr>
                        <a:t>(RM)</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ctr" fontAlgn="b"/>
                      <a:r>
                        <a:rPr lang="en-MY" sz="800" u="none" strike="noStrike">
                          <a:effectLst/>
                        </a:rPr>
                        <a:t> </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ctr" fontAlgn="b"/>
                      <a:r>
                        <a:rPr lang="en-MY" sz="800" u="none" strike="noStrike">
                          <a:effectLst/>
                        </a:rPr>
                        <a:t> </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ctr" fontAlgn="b"/>
                      <a:r>
                        <a:rPr lang="en-MY" sz="800" u="none" strike="noStrike">
                          <a:effectLst/>
                        </a:rPr>
                        <a:t>(RM)</a:t>
                      </a:r>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4188208952"/>
                  </a:ext>
                </a:extLst>
              </a:tr>
              <a:tr h="238727">
                <a:tc>
                  <a:txBody>
                    <a:bodyPr/>
                    <a:lstStyle/>
                    <a:p>
                      <a:pPr algn="r" fontAlgn="b"/>
                      <a:r>
                        <a:rPr lang="en-MY" sz="800" u="none" strike="noStrike">
                          <a:effectLst/>
                        </a:rPr>
                        <a:t>1</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en-MY" sz="800" u="none" strike="noStrike">
                          <a:effectLst/>
                        </a:rPr>
                        <a:t>INSTITUT ANTARABANGSA AKUAKULTUR &amp; SAINS AKUATIK</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211</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1,723,749.99</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6</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63,992.90</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2.84%</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205</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1,702,849.99</a:t>
                      </a:r>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1083318870"/>
                  </a:ext>
                </a:extLst>
              </a:tr>
              <a:tr h="130829">
                <a:tc>
                  <a:txBody>
                    <a:bodyPr/>
                    <a:lstStyle/>
                    <a:p>
                      <a:pPr algn="r" fontAlgn="b"/>
                      <a:r>
                        <a:rPr lang="en-MY" sz="800" u="none" strike="noStrike">
                          <a:effectLst/>
                        </a:rPr>
                        <a:t>2</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en-MY" sz="800" u="none" strike="noStrike">
                          <a:effectLst/>
                        </a:rPr>
                        <a:t>INSTITUT BIOSAINS (IBS)</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3816</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75,021,675.71</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1206</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3,253,943.05</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31.60%</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2610</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72,351,018.23</a:t>
                      </a:r>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299544179"/>
                  </a:ext>
                </a:extLst>
              </a:tr>
              <a:tr h="130829">
                <a:tc>
                  <a:txBody>
                    <a:bodyPr/>
                    <a:lstStyle/>
                    <a:p>
                      <a:pPr algn="r" fontAlgn="b"/>
                      <a:r>
                        <a:rPr lang="en-MY" sz="800" u="none" strike="noStrike">
                          <a:effectLst/>
                        </a:rPr>
                        <a:t>3</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en-MY" sz="800" u="none" strike="noStrike">
                          <a:effectLst/>
                        </a:rPr>
                        <a:t>INSTITUT KAJIAN PERLADANGAN (IKP)</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238</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2,046,811.03</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71</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105,575.60</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29.83%</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167</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2,008,147.03</a:t>
                      </a:r>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3929030844"/>
                  </a:ext>
                </a:extLst>
              </a:tr>
              <a:tr h="130829">
                <a:tc>
                  <a:txBody>
                    <a:bodyPr/>
                    <a:lstStyle/>
                    <a:p>
                      <a:pPr algn="r" fontAlgn="b"/>
                      <a:r>
                        <a:rPr lang="en-MY" sz="800" u="none" strike="noStrike">
                          <a:effectLst/>
                        </a:rPr>
                        <a:t>4</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en-MY" sz="800" u="none" strike="noStrike">
                          <a:effectLst/>
                        </a:rPr>
                        <a:t>INSTITUT PENGAJIAN SAINS SOSIAL (IPSAS)</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388</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659,854.82</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307</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328,209.00</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79.12%</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81</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357,375.82</a:t>
                      </a:r>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663592941"/>
                  </a:ext>
                </a:extLst>
              </a:tr>
              <a:tr h="238727">
                <a:tc>
                  <a:txBody>
                    <a:bodyPr/>
                    <a:lstStyle/>
                    <a:p>
                      <a:pPr algn="r" fontAlgn="b"/>
                      <a:r>
                        <a:rPr lang="en-MY" sz="800" u="none" strike="noStrike">
                          <a:effectLst/>
                        </a:rPr>
                        <a:t>5</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en-MY" sz="800" u="none" strike="noStrike">
                          <a:effectLst/>
                        </a:rPr>
                        <a:t>INSTITUT PENYELIDIKAN MATEMATIK(INSPEM)</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991</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3,209,626.18</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0</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381,746.05</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0.00%</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991</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3,209,626.18</a:t>
                      </a:r>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3421330646"/>
                  </a:ext>
                </a:extLst>
              </a:tr>
              <a:tr h="238727">
                <a:tc>
                  <a:txBody>
                    <a:bodyPr/>
                    <a:lstStyle/>
                    <a:p>
                      <a:pPr algn="r" fontAlgn="b"/>
                      <a:r>
                        <a:rPr lang="en-MY" sz="800" u="none" strike="noStrike">
                          <a:effectLst/>
                        </a:rPr>
                        <a:t>6</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fi-FI" sz="800" u="none" strike="noStrike">
                          <a:effectLst/>
                        </a:rPr>
                        <a:t>INSTITUT PENYELIDIKAN PENUAAN MALAYSIA (IPPM)</a:t>
                      </a:r>
                      <a:endParaRPr lang="fi-FI"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643</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3,675,200.57</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424</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556,841.50</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65.94%</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219</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3,194,688.07</a:t>
                      </a:r>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2055785001"/>
                  </a:ext>
                </a:extLst>
              </a:tr>
              <a:tr h="238727">
                <a:tc>
                  <a:txBody>
                    <a:bodyPr/>
                    <a:lstStyle/>
                    <a:p>
                      <a:pPr algn="r" fontAlgn="b"/>
                      <a:r>
                        <a:rPr lang="en-MY" sz="800" u="none" strike="noStrike">
                          <a:effectLst/>
                        </a:rPr>
                        <a:t>7</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en-MY" sz="800" u="none" strike="noStrike">
                          <a:effectLst/>
                        </a:rPr>
                        <a:t>INSTITUT PENYELIDIKAN PRODUK HALAL (IPPH)</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1022</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12,483,796.01</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0</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401,259.30</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0.00%</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1022</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12,483,796.01</a:t>
                      </a:r>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3770422361"/>
                  </a:ext>
                </a:extLst>
              </a:tr>
              <a:tr h="238727">
                <a:tc>
                  <a:txBody>
                    <a:bodyPr/>
                    <a:lstStyle/>
                    <a:p>
                      <a:pPr algn="r" fontAlgn="b"/>
                      <a:r>
                        <a:rPr lang="en-MY" sz="800" u="none" strike="noStrike">
                          <a:effectLst/>
                        </a:rPr>
                        <a:t>8</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sv-SE" sz="800" u="none" strike="noStrike">
                          <a:effectLst/>
                        </a:rPr>
                        <a:t>INSTITUT PERHUTANAN TROPIKA &amp; PRODUK HUTAN (INTROP)</a:t>
                      </a:r>
                      <a:endParaRPr lang="sv-SE"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1115</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8,423,377.50</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901</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5,300,128.48</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80.81%</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214</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3,137,384.33</a:t>
                      </a:r>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38325753"/>
                  </a:ext>
                </a:extLst>
              </a:tr>
              <a:tr h="238727">
                <a:tc>
                  <a:txBody>
                    <a:bodyPr/>
                    <a:lstStyle/>
                    <a:p>
                      <a:pPr algn="r" fontAlgn="b"/>
                      <a:r>
                        <a:rPr lang="en-MY" sz="800" u="none" strike="noStrike">
                          <a:effectLst/>
                        </a:rPr>
                        <a:t>9</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fi-FI" sz="800" u="none" strike="noStrike">
                          <a:effectLst/>
                        </a:rPr>
                        <a:t>INSTITUT PERTANIAN TROPIKA &amp; SEKURITI MAKANAN (ITAFOS)</a:t>
                      </a:r>
                      <a:endParaRPr lang="fi-FI"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984</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9,785,046.04</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530</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1,539,017.38</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53.86%</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454</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8,288,514.66</a:t>
                      </a:r>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2107774514"/>
                  </a:ext>
                </a:extLst>
              </a:tr>
              <a:tr h="238727">
                <a:tc>
                  <a:txBody>
                    <a:bodyPr/>
                    <a:lstStyle/>
                    <a:p>
                      <a:pPr algn="r" fontAlgn="b"/>
                      <a:r>
                        <a:rPr lang="en-MY" sz="800" u="none" strike="noStrike">
                          <a:effectLst/>
                        </a:rPr>
                        <a:t>10</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en-MY" sz="800" u="none" strike="noStrike">
                          <a:effectLst/>
                        </a:rPr>
                        <a:t>INSTITUT NANOSAINS DAN NANOTEKNOLOGI (ION2)</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1414</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21,635,819.22</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639</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1,804,553.23</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45.19%</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775</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19,858,744.99</a:t>
                      </a:r>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4052946640"/>
                  </a:ext>
                </a:extLst>
              </a:tr>
              <a:tr h="130829">
                <a:tc>
                  <a:txBody>
                    <a:bodyPr/>
                    <a:lstStyle/>
                    <a:p>
                      <a:pPr algn="l" fontAlgn="b"/>
                      <a:r>
                        <a:rPr lang="en-MY" sz="800" u="none" strike="noStrike">
                          <a:effectLst/>
                        </a:rPr>
                        <a:t> </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en-MY" sz="800" u="none" strike="noStrike">
                          <a:effectLst/>
                        </a:rPr>
                        <a:t>JUMLAH</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10,822</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138,664,957.07</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4,084</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13,735,266.49</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r>
                        <a:rPr lang="en-MY" sz="800" u="none" strike="noStrike">
                          <a:effectLst/>
                        </a:rPr>
                        <a:t> </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6,738</a:t>
                      </a:r>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r" fontAlgn="b"/>
                      <a:r>
                        <a:rPr lang="en-MY" sz="800" u="none" strike="noStrike">
                          <a:effectLst/>
                        </a:rPr>
                        <a:t>126,592,145.31</a:t>
                      </a:r>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3989007070"/>
                  </a:ext>
                </a:extLst>
              </a:tr>
              <a:tr h="130829">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extLst>
                  <a:ext uri="{0D108BD9-81ED-4DB2-BD59-A6C34878D82A}">
                    <a16:rowId xmlns:a16="http://schemas.microsoft.com/office/drawing/2014/main" val="2664993945"/>
                  </a:ext>
                </a:extLst>
              </a:tr>
              <a:tr h="130829">
                <a:tc>
                  <a:txBody>
                    <a:bodyPr/>
                    <a:lstStyle/>
                    <a:p>
                      <a:pPr algn="l" fontAlgn="b"/>
                      <a:endParaRPr lang="en-MY" sz="800" b="0" i="0" u="none" strike="noStrike">
                        <a:solidFill>
                          <a:srgbClr val="000000"/>
                        </a:solidFill>
                        <a:effectLst/>
                        <a:latin typeface="Calibri" panose="020F0502020204030204" pitchFamily="34" charset="0"/>
                      </a:endParaRPr>
                    </a:p>
                  </a:txBody>
                  <a:tcPr marL="6870" marR="6870" marT="6870" marB="0" anchor="b"/>
                </a:tc>
                <a:tc gridSpan="8">
                  <a:txBody>
                    <a:bodyPr/>
                    <a:lstStyle/>
                    <a:p>
                      <a:pPr algn="l" fontAlgn="b"/>
                      <a:r>
                        <a:rPr lang="en-MY" sz="800" u="none" strike="noStrike" dirty="0">
                          <a:effectLst/>
                        </a:rPr>
                        <a:t>Nota: </a:t>
                      </a:r>
                      <a:r>
                        <a:rPr lang="en-MY" sz="800" u="none" strike="noStrike" dirty="0" err="1">
                          <a:effectLst/>
                        </a:rPr>
                        <a:t>Pemeriksaan</a:t>
                      </a:r>
                      <a:r>
                        <a:rPr lang="en-MY" sz="800" u="none" strike="noStrike" dirty="0">
                          <a:effectLst/>
                        </a:rPr>
                        <a:t> </a:t>
                      </a:r>
                      <a:r>
                        <a:rPr lang="en-MY" sz="800" u="none" strike="noStrike" dirty="0" err="1">
                          <a:effectLst/>
                        </a:rPr>
                        <a:t>ke</a:t>
                      </a:r>
                      <a:r>
                        <a:rPr lang="en-MY" sz="800" u="none" strike="noStrike" dirty="0">
                          <a:effectLst/>
                        </a:rPr>
                        <a:t> </a:t>
                      </a:r>
                      <a:r>
                        <a:rPr lang="en-MY" sz="800" u="none" strike="noStrike" dirty="0" err="1">
                          <a:effectLst/>
                        </a:rPr>
                        <a:t>atas</a:t>
                      </a:r>
                      <a:r>
                        <a:rPr lang="en-MY" sz="800" u="none" strike="noStrike" dirty="0">
                          <a:effectLst/>
                        </a:rPr>
                        <a:t> </a:t>
                      </a:r>
                      <a:r>
                        <a:rPr lang="en-MY" sz="800" u="none" strike="noStrike" dirty="0" err="1">
                          <a:effectLst/>
                        </a:rPr>
                        <a:t>harta</a:t>
                      </a:r>
                      <a:r>
                        <a:rPr lang="en-MY" sz="800" u="none" strike="noStrike" dirty="0">
                          <a:effectLst/>
                        </a:rPr>
                        <a:t> modal </a:t>
                      </a:r>
                      <a:r>
                        <a:rPr lang="en-MY" sz="800" u="none" strike="noStrike" dirty="0" err="1">
                          <a:effectLst/>
                        </a:rPr>
                        <a:t>adalah</a:t>
                      </a:r>
                      <a:r>
                        <a:rPr lang="en-MY" sz="800" u="none" strike="noStrike" dirty="0">
                          <a:effectLst/>
                        </a:rPr>
                        <a:t> 100%, </a:t>
                      </a:r>
                      <a:r>
                        <a:rPr lang="en-MY" sz="800" u="none" strike="noStrike" dirty="0" err="1">
                          <a:effectLst/>
                        </a:rPr>
                        <a:t>manakala</a:t>
                      </a:r>
                      <a:r>
                        <a:rPr lang="en-MY" sz="800" u="none" strike="noStrike" dirty="0">
                          <a:effectLst/>
                        </a:rPr>
                        <a:t> </a:t>
                      </a:r>
                      <a:r>
                        <a:rPr lang="en-MY" sz="800" u="none" strike="noStrike" dirty="0" err="1">
                          <a:effectLst/>
                        </a:rPr>
                        <a:t>bagi</a:t>
                      </a:r>
                      <a:r>
                        <a:rPr lang="en-MY" sz="800" u="none" strike="noStrike" dirty="0">
                          <a:effectLst/>
                        </a:rPr>
                        <a:t> </a:t>
                      </a:r>
                      <a:r>
                        <a:rPr lang="en-MY" sz="800" u="none" strike="noStrike" dirty="0" err="1">
                          <a:effectLst/>
                        </a:rPr>
                        <a:t>aset</a:t>
                      </a:r>
                      <a:r>
                        <a:rPr lang="en-MY" sz="800" u="none" strike="noStrike" dirty="0">
                          <a:effectLst/>
                        </a:rPr>
                        <a:t> </a:t>
                      </a:r>
                      <a:r>
                        <a:rPr lang="en-MY" sz="800" u="none" strike="noStrike" dirty="0" err="1">
                          <a:effectLst/>
                        </a:rPr>
                        <a:t>alih</a:t>
                      </a:r>
                      <a:r>
                        <a:rPr lang="en-MY" sz="800" u="none" strike="noStrike" dirty="0">
                          <a:effectLst/>
                        </a:rPr>
                        <a:t> </a:t>
                      </a:r>
                      <a:r>
                        <a:rPr lang="en-MY" sz="800" u="none" strike="noStrike" dirty="0" err="1">
                          <a:effectLst/>
                        </a:rPr>
                        <a:t>bernilai</a:t>
                      </a:r>
                      <a:r>
                        <a:rPr lang="en-MY" sz="800" u="none" strike="noStrike" dirty="0">
                          <a:effectLst/>
                        </a:rPr>
                        <a:t> </a:t>
                      </a:r>
                      <a:r>
                        <a:rPr lang="en-MY" sz="800" u="none" strike="noStrike" dirty="0" err="1">
                          <a:effectLst/>
                        </a:rPr>
                        <a:t>rendah</a:t>
                      </a:r>
                      <a:r>
                        <a:rPr lang="en-MY" sz="800" u="none" strike="noStrike" dirty="0">
                          <a:effectLst/>
                        </a:rPr>
                        <a:t>, </a:t>
                      </a:r>
                      <a:r>
                        <a:rPr lang="en-MY" sz="800" u="none" strike="noStrike" dirty="0" err="1">
                          <a:effectLst/>
                        </a:rPr>
                        <a:t>pemeriksaan</a:t>
                      </a:r>
                      <a:r>
                        <a:rPr lang="en-MY" sz="800" u="none" strike="noStrike" dirty="0">
                          <a:effectLst/>
                        </a:rPr>
                        <a:t> </a:t>
                      </a:r>
                      <a:r>
                        <a:rPr lang="en-MY" sz="800" u="none" strike="noStrike" dirty="0" err="1">
                          <a:effectLst/>
                        </a:rPr>
                        <a:t>dilakukan</a:t>
                      </a:r>
                      <a:r>
                        <a:rPr lang="en-MY" sz="800" u="none" strike="noStrike" dirty="0">
                          <a:effectLst/>
                        </a:rPr>
                        <a:t> </a:t>
                      </a:r>
                      <a:r>
                        <a:rPr lang="en-MY" sz="800" u="none" strike="noStrike" dirty="0" err="1">
                          <a:effectLst/>
                        </a:rPr>
                        <a:t>ke</a:t>
                      </a:r>
                      <a:r>
                        <a:rPr lang="en-MY" sz="800" u="none" strike="noStrike" dirty="0">
                          <a:effectLst/>
                        </a:rPr>
                        <a:t> </a:t>
                      </a:r>
                      <a:r>
                        <a:rPr lang="en-MY" sz="800" u="none" strike="noStrike" dirty="0" err="1">
                          <a:effectLst/>
                        </a:rPr>
                        <a:t>atas</a:t>
                      </a:r>
                      <a:r>
                        <a:rPr lang="en-MY" sz="800" u="none" strike="noStrike" dirty="0">
                          <a:effectLst/>
                        </a:rPr>
                        <a:t> </a:t>
                      </a:r>
                      <a:r>
                        <a:rPr lang="en-MY" sz="800" u="none" strike="noStrike" dirty="0" err="1">
                          <a:effectLst/>
                        </a:rPr>
                        <a:t>skop</a:t>
                      </a:r>
                      <a:r>
                        <a:rPr lang="en-MY" sz="800" u="none" strike="noStrike" dirty="0">
                          <a:effectLst/>
                        </a:rPr>
                        <a:t> yang </a:t>
                      </a:r>
                      <a:r>
                        <a:rPr lang="en-MY" sz="800" u="none" strike="noStrike" dirty="0" err="1">
                          <a:effectLst/>
                        </a:rPr>
                        <a:t>telah</a:t>
                      </a:r>
                      <a:r>
                        <a:rPr lang="en-MY" sz="800" u="none" strike="noStrike" dirty="0">
                          <a:effectLst/>
                        </a:rPr>
                        <a:t> </a:t>
                      </a:r>
                      <a:r>
                        <a:rPr lang="en-MY" sz="800" u="none" strike="noStrike" dirty="0" err="1">
                          <a:effectLst/>
                        </a:rPr>
                        <a:t>ditetapkan</a:t>
                      </a:r>
                      <a:r>
                        <a:rPr lang="en-MY" sz="800" u="none" strike="noStrike" dirty="0">
                          <a:effectLst/>
                        </a:rPr>
                        <a:t>.</a:t>
                      </a:r>
                      <a:endParaRPr lang="en-MY" sz="800" b="0" i="0" u="none" strike="noStrike" dirty="0">
                        <a:solidFill>
                          <a:srgbClr val="000000"/>
                        </a:solidFill>
                        <a:effectLst/>
                        <a:latin typeface="Calibri" panose="020F0502020204030204" pitchFamily="34" charset="0"/>
                      </a:endParaRPr>
                    </a:p>
                  </a:txBody>
                  <a:tcPr marL="6870" marR="6870" marT="6870" marB="0" anchor="b"/>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645556995"/>
                  </a:ext>
                </a:extLst>
              </a:tr>
            </a:tbl>
          </a:graphicData>
        </a:graphic>
      </p:graphicFrame>
      <p:sp>
        <p:nvSpPr>
          <p:cNvPr id="5" name="Title 24">
            <a:extLst>
              <a:ext uri="{FF2B5EF4-FFF2-40B4-BE49-F238E27FC236}">
                <a16:creationId xmlns:a16="http://schemas.microsoft.com/office/drawing/2014/main" id="{588B0CD0-4D1D-98B6-4441-53252C4B2A3D}"/>
              </a:ext>
            </a:extLst>
          </p:cNvPr>
          <p:cNvSpPr txBox="1">
            <a:spLocks/>
          </p:cNvSpPr>
          <p:nvPr/>
        </p:nvSpPr>
        <p:spPr>
          <a:xfrm>
            <a:off x="1654810" y="809955"/>
            <a:ext cx="5859638" cy="501897"/>
          </a:xfrm>
          <a:prstGeom prst="flowChartAlternateProcess">
            <a:avLst/>
          </a:prstGeom>
          <a:gradFill>
            <a:gsLst>
              <a:gs pos="0">
                <a:schemeClr val="bg1"/>
              </a:gs>
              <a:gs pos="0">
                <a:srgbClr val="C00000"/>
              </a:gs>
              <a:gs pos="100000">
                <a:schemeClr val="tx1">
                  <a:lumMod val="65000"/>
                  <a:lumOff val="35000"/>
                </a:schemeClr>
              </a:gs>
              <a:gs pos="100000">
                <a:schemeClr val="accent1">
                  <a:lumMod val="30000"/>
                  <a:lumOff val="70000"/>
                </a:schemeClr>
              </a:gs>
            </a:gsLst>
            <a:lin ang="5400000" scaled="1"/>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MY" sz="2100" b="1" dirty="0">
                <a:solidFill>
                  <a:schemeClr val="bg1"/>
                </a:solidFill>
                <a:latin typeface="Gadugi" panose="020B0502040204020203" pitchFamily="34" charset="0"/>
                <a:ea typeface="Gadugi" panose="020B0502040204020203" pitchFamily="34" charset="0"/>
              </a:rPr>
              <a:t>LAPORAN PEMERIKSAAN ASET ALIH 2022 SETAKAT 30 JUN 2022</a:t>
            </a:r>
          </a:p>
        </p:txBody>
      </p:sp>
    </p:spTree>
    <p:extLst>
      <p:ext uri="{BB962C8B-B14F-4D97-AF65-F5344CB8AC3E}">
        <p14:creationId xmlns:p14="http://schemas.microsoft.com/office/powerpoint/2010/main" val="2721294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ABAEF9-87EF-F599-10B8-08502C47E31F}"/>
              </a:ext>
            </a:extLst>
          </p:cNvPr>
          <p:cNvSpPr>
            <a:spLocks noGrp="1"/>
          </p:cNvSpPr>
          <p:nvPr>
            <p:ph type="ftr" sz="quarter" idx="11"/>
          </p:nvPr>
        </p:nvSpPr>
        <p:spPr/>
        <p:txBody>
          <a:bodyPr/>
          <a:lstStyle/>
          <a:p>
            <a:r>
              <a:rPr lang="en-US"/>
              <a:t>As of June 2019</a:t>
            </a:r>
          </a:p>
        </p:txBody>
      </p:sp>
      <p:graphicFrame>
        <p:nvGraphicFramePr>
          <p:cNvPr id="3" name="Table 2">
            <a:extLst>
              <a:ext uri="{FF2B5EF4-FFF2-40B4-BE49-F238E27FC236}">
                <a16:creationId xmlns:a16="http://schemas.microsoft.com/office/drawing/2014/main" id="{A9EF3DF2-03B5-2C75-AFC0-6AFE0C8AF42A}"/>
              </a:ext>
            </a:extLst>
          </p:cNvPr>
          <p:cNvGraphicFramePr>
            <a:graphicFrameLocks noGrp="1"/>
          </p:cNvGraphicFramePr>
          <p:nvPr>
            <p:extLst>
              <p:ext uri="{D42A27DB-BD31-4B8C-83A1-F6EECF244321}">
                <p14:modId xmlns:p14="http://schemas.microsoft.com/office/powerpoint/2010/main" val="1727039313"/>
              </p:ext>
            </p:extLst>
          </p:nvPr>
        </p:nvGraphicFramePr>
        <p:xfrm>
          <a:off x="861561" y="1508546"/>
          <a:ext cx="7886699" cy="1661222"/>
        </p:xfrm>
        <a:graphic>
          <a:graphicData uri="http://schemas.openxmlformats.org/drawingml/2006/table">
            <a:tbl>
              <a:tblPr/>
              <a:tblGrid>
                <a:gridCol w="1407453">
                  <a:extLst>
                    <a:ext uri="{9D8B030D-6E8A-4147-A177-3AD203B41FA5}">
                      <a16:colId xmlns:a16="http://schemas.microsoft.com/office/drawing/2014/main" val="3231004756"/>
                    </a:ext>
                  </a:extLst>
                </a:gridCol>
                <a:gridCol w="855633">
                  <a:extLst>
                    <a:ext uri="{9D8B030D-6E8A-4147-A177-3AD203B41FA5}">
                      <a16:colId xmlns:a16="http://schemas.microsoft.com/office/drawing/2014/main" val="1660894932"/>
                    </a:ext>
                  </a:extLst>
                </a:gridCol>
                <a:gridCol w="954836">
                  <a:extLst>
                    <a:ext uri="{9D8B030D-6E8A-4147-A177-3AD203B41FA5}">
                      <a16:colId xmlns:a16="http://schemas.microsoft.com/office/drawing/2014/main" val="2572922802"/>
                    </a:ext>
                  </a:extLst>
                </a:gridCol>
                <a:gridCol w="1128443">
                  <a:extLst>
                    <a:ext uri="{9D8B030D-6E8A-4147-A177-3AD203B41FA5}">
                      <a16:colId xmlns:a16="http://schemas.microsoft.com/office/drawing/2014/main" val="1758988308"/>
                    </a:ext>
                  </a:extLst>
                </a:gridCol>
                <a:gridCol w="1140843">
                  <a:extLst>
                    <a:ext uri="{9D8B030D-6E8A-4147-A177-3AD203B41FA5}">
                      <a16:colId xmlns:a16="http://schemas.microsoft.com/office/drawing/2014/main" val="2286004395"/>
                    </a:ext>
                  </a:extLst>
                </a:gridCol>
                <a:gridCol w="1153244">
                  <a:extLst>
                    <a:ext uri="{9D8B030D-6E8A-4147-A177-3AD203B41FA5}">
                      <a16:colId xmlns:a16="http://schemas.microsoft.com/office/drawing/2014/main" val="417301628"/>
                    </a:ext>
                  </a:extLst>
                </a:gridCol>
                <a:gridCol w="1246247">
                  <a:extLst>
                    <a:ext uri="{9D8B030D-6E8A-4147-A177-3AD203B41FA5}">
                      <a16:colId xmlns:a16="http://schemas.microsoft.com/office/drawing/2014/main" val="496313479"/>
                    </a:ext>
                  </a:extLst>
                </a:gridCol>
              </a:tblGrid>
              <a:tr h="717344">
                <a:tc rowSpan="2">
                  <a:txBody>
                    <a:bodyPr/>
                    <a:lstStyle/>
                    <a:p>
                      <a:pPr algn="ctr" rtl="0" fontAlgn="ctr"/>
                      <a:r>
                        <a:rPr lang="en-MY" sz="1400" b="1">
                          <a:effectLst/>
                          <a:latin typeface="Calibri" panose="020F0502020204030204" pitchFamily="34" charset="0"/>
                        </a:rPr>
                        <a:t>STATUS PEMERIKSAAAN</a:t>
                      </a:r>
                    </a:p>
                  </a:txBody>
                  <a:tcPr marL="18601" marR="18601"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gridSpan="2">
                  <a:txBody>
                    <a:bodyPr/>
                    <a:lstStyle/>
                    <a:p>
                      <a:pPr algn="ctr" rtl="0" fontAlgn="ctr"/>
                      <a:r>
                        <a:rPr lang="en-MY" sz="1400" b="1">
                          <a:effectLst/>
                          <a:latin typeface="Calibri" panose="020F0502020204030204" pitchFamily="34" charset="0"/>
                        </a:rPr>
                        <a:t>KESELURUHAN</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hMerge="1">
                  <a:txBody>
                    <a:bodyPr/>
                    <a:lstStyle/>
                    <a:p>
                      <a:endParaRPr lang="en-MY"/>
                    </a:p>
                  </a:txBody>
                  <a:tcPr/>
                </a:tc>
                <a:tc gridSpan="2">
                  <a:txBody>
                    <a:bodyPr/>
                    <a:lstStyle/>
                    <a:p>
                      <a:pPr algn="ctr" rtl="0" fontAlgn="ctr"/>
                      <a:r>
                        <a:rPr lang="en-MY" sz="1400" b="1">
                          <a:effectLst/>
                          <a:latin typeface="Calibri" panose="020F0502020204030204" pitchFamily="34" charset="0"/>
                        </a:rPr>
                        <a:t>HARTA MODAL</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hMerge="1">
                  <a:txBody>
                    <a:bodyPr/>
                    <a:lstStyle/>
                    <a:p>
                      <a:endParaRPr lang="en-MY"/>
                    </a:p>
                  </a:txBody>
                  <a:tcPr/>
                </a:tc>
                <a:tc gridSpan="2">
                  <a:txBody>
                    <a:bodyPr/>
                    <a:lstStyle/>
                    <a:p>
                      <a:pPr algn="ctr" rtl="0" fontAlgn="ctr"/>
                      <a:r>
                        <a:rPr lang="en-MY" sz="1400" b="1">
                          <a:effectLst/>
                          <a:latin typeface="Calibri" panose="020F0502020204030204" pitchFamily="34" charset="0"/>
                        </a:rPr>
                        <a:t>ASET ALIH BERNILAI RENDAH</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hMerge="1">
                  <a:txBody>
                    <a:bodyPr/>
                    <a:lstStyle/>
                    <a:p>
                      <a:endParaRPr lang="en-MY"/>
                    </a:p>
                  </a:txBody>
                  <a:tcPr/>
                </a:tc>
                <a:extLst>
                  <a:ext uri="{0D108BD9-81ED-4DB2-BD59-A6C34878D82A}">
                    <a16:rowId xmlns:a16="http://schemas.microsoft.com/office/drawing/2014/main" val="2390625707"/>
                  </a:ext>
                </a:extLst>
              </a:tr>
              <a:tr h="195992">
                <a:tc vMerge="1">
                  <a:txBody>
                    <a:bodyPr/>
                    <a:lstStyle/>
                    <a:p>
                      <a:endParaRPr lang="en-MY"/>
                    </a:p>
                  </a:txBody>
                  <a:tcPr/>
                </a:tc>
                <a:tc>
                  <a:txBody>
                    <a:bodyPr/>
                    <a:lstStyle/>
                    <a:p>
                      <a:pPr algn="ctr" rtl="0" fontAlgn="ctr"/>
                      <a:r>
                        <a:rPr lang="en-MY" sz="1400" b="1">
                          <a:effectLst/>
                          <a:latin typeface="Calibri" panose="020F0502020204030204" pitchFamily="34" charset="0"/>
                        </a:rPr>
                        <a:t>BIL ASET</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a:txBody>
                    <a:bodyPr/>
                    <a:lstStyle/>
                    <a:p>
                      <a:pPr algn="ctr" rtl="0" fontAlgn="ctr"/>
                      <a:r>
                        <a:rPr lang="en-MY" sz="1400" b="1">
                          <a:effectLst/>
                          <a:latin typeface="Calibri" panose="020F0502020204030204" pitchFamily="34" charset="0"/>
                        </a:rPr>
                        <a:t>PERATUS</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a:txBody>
                    <a:bodyPr/>
                    <a:lstStyle/>
                    <a:p>
                      <a:pPr algn="ctr" rtl="0" fontAlgn="ctr"/>
                      <a:r>
                        <a:rPr lang="en-MY" sz="1400" b="1">
                          <a:effectLst/>
                          <a:latin typeface="Calibri" panose="020F0502020204030204" pitchFamily="34" charset="0"/>
                        </a:rPr>
                        <a:t>BIL ASET</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a:txBody>
                    <a:bodyPr/>
                    <a:lstStyle/>
                    <a:p>
                      <a:pPr algn="ctr" rtl="0" fontAlgn="ctr"/>
                      <a:r>
                        <a:rPr lang="en-MY" sz="1400" b="1">
                          <a:effectLst/>
                          <a:latin typeface="Calibri" panose="020F0502020204030204" pitchFamily="34" charset="0"/>
                        </a:rPr>
                        <a:t>PERATUS</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a:txBody>
                    <a:bodyPr/>
                    <a:lstStyle/>
                    <a:p>
                      <a:pPr algn="ctr" rtl="0" fontAlgn="ctr"/>
                      <a:r>
                        <a:rPr lang="en-MY" sz="1400" b="1">
                          <a:effectLst/>
                          <a:latin typeface="Calibri" panose="020F0502020204030204" pitchFamily="34" charset="0"/>
                        </a:rPr>
                        <a:t>BIL ASET</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a:txBody>
                    <a:bodyPr/>
                    <a:lstStyle/>
                    <a:p>
                      <a:pPr algn="ctr" rtl="0" fontAlgn="ctr"/>
                      <a:r>
                        <a:rPr lang="en-MY" sz="1400" b="1">
                          <a:effectLst/>
                          <a:latin typeface="Calibri" panose="020F0502020204030204" pitchFamily="34" charset="0"/>
                        </a:rPr>
                        <a:t>PERATUS</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extLst>
                  <a:ext uri="{0D108BD9-81ED-4DB2-BD59-A6C34878D82A}">
                    <a16:rowId xmlns:a16="http://schemas.microsoft.com/office/drawing/2014/main" val="1120581258"/>
                  </a:ext>
                </a:extLst>
              </a:tr>
              <a:tr h="195992">
                <a:tc>
                  <a:txBody>
                    <a:bodyPr/>
                    <a:lstStyle/>
                    <a:p>
                      <a:pPr algn="ctr" rtl="0" fontAlgn="ctr"/>
                      <a:r>
                        <a:rPr lang="en-MY" sz="1200" b="0">
                          <a:effectLst/>
                          <a:latin typeface="Calibri" panose="020F0502020204030204" pitchFamily="34" charset="0"/>
                        </a:rPr>
                        <a:t>BIL. DIPERIKSA</a:t>
                      </a:r>
                    </a:p>
                  </a:txBody>
                  <a:tcPr marL="18601" marR="18601"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1200" b="0">
                          <a:effectLst/>
                          <a:latin typeface="Calibri" panose="020F0502020204030204" pitchFamily="34" charset="0"/>
                        </a:rPr>
                        <a:t>59,959</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1200" b="0">
                          <a:effectLst/>
                          <a:latin typeface="Calibri" panose="020F0502020204030204" pitchFamily="34" charset="0"/>
                        </a:rPr>
                        <a:t>46%</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1200" b="0">
                          <a:effectLst/>
                          <a:latin typeface="Calibri" panose="020F0502020204030204" pitchFamily="34" charset="0"/>
                        </a:rPr>
                        <a:t>10,614</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1200" b="0">
                          <a:effectLst/>
                          <a:latin typeface="Calibri" panose="020F0502020204030204" pitchFamily="34" charset="0"/>
                        </a:rPr>
                        <a:t>22%</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1200" b="0">
                          <a:effectLst/>
                          <a:latin typeface="Calibri" panose="020F0502020204030204" pitchFamily="34" charset="0"/>
                        </a:rPr>
                        <a:t>49,345</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1200" b="0">
                          <a:effectLst/>
                          <a:latin typeface="Calibri" panose="020F0502020204030204" pitchFamily="34" charset="0"/>
                        </a:rPr>
                        <a:t>60%</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36822649"/>
                  </a:ext>
                </a:extLst>
              </a:tr>
              <a:tr h="267263">
                <a:tc>
                  <a:txBody>
                    <a:bodyPr/>
                    <a:lstStyle/>
                    <a:p>
                      <a:pPr algn="ctr" rtl="0" fontAlgn="ctr"/>
                      <a:r>
                        <a:rPr lang="en-MY" sz="1200" b="0">
                          <a:effectLst/>
                          <a:latin typeface="Calibri" panose="020F0502020204030204" pitchFamily="34" charset="0"/>
                        </a:rPr>
                        <a:t>BELUM DIPERIKSA</a:t>
                      </a:r>
                    </a:p>
                  </a:txBody>
                  <a:tcPr marL="18601" marR="18601"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1200" b="0">
                          <a:effectLst/>
                          <a:latin typeface="Calibri" panose="020F0502020204030204" pitchFamily="34" charset="0"/>
                        </a:rPr>
                        <a:t>70,715</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1200" b="0">
                          <a:effectLst/>
                          <a:latin typeface="Calibri" panose="020F0502020204030204" pitchFamily="34" charset="0"/>
                        </a:rPr>
                        <a:t>54%</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1200" b="0">
                          <a:effectLst/>
                          <a:latin typeface="Calibri" panose="020F0502020204030204" pitchFamily="34" charset="0"/>
                        </a:rPr>
                        <a:t>38,276</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1200" b="0">
                          <a:effectLst/>
                          <a:latin typeface="Calibri" panose="020F0502020204030204" pitchFamily="34" charset="0"/>
                        </a:rPr>
                        <a:t>78%</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1200" b="0">
                          <a:effectLst/>
                          <a:latin typeface="Calibri" panose="020F0502020204030204" pitchFamily="34" charset="0"/>
                        </a:rPr>
                        <a:t>32,439</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1200" b="0">
                          <a:effectLst/>
                          <a:latin typeface="Calibri" panose="020F0502020204030204" pitchFamily="34" charset="0"/>
                        </a:rPr>
                        <a:t>40%</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63116851"/>
                  </a:ext>
                </a:extLst>
              </a:tr>
              <a:tr h="267263">
                <a:tc>
                  <a:txBody>
                    <a:bodyPr/>
                    <a:lstStyle/>
                    <a:p>
                      <a:pPr rtl="0" fontAlgn="ctr"/>
                      <a:endParaRPr lang="en-MY" sz="900">
                        <a:effectLst/>
                      </a:endParaRPr>
                    </a:p>
                  </a:txBody>
                  <a:tcPr marL="18601" marR="18601"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r>
                        <a:rPr lang="en-MY" sz="1200" b="1">
                          <a:effectLst/>
                          <a:latin typeface="Calibri" panose="020F0502020204030204" pitchFamily="34" charset="0"/>
                        </a:rPr>
                        <a:t>130,674</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1200" b="1">
                          <a:effectLst/>
                          <a:latin typeface="Calibri" panose="020F0502020204030204" pitchFamily="34" charset="0"/>
                        </a:rPr>
                        <a:t>100%</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1200" b="1">
                          <a:effectLst/>
                          <a:latin typeface="Calibri" panose="020F0502020204030204" pitchFamily="34" charset="0"/>
                        </a:rPr>
                        <a:t>48,890</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1200" b="1">
                          <a:effectLst/>
                          <a:latin typeface="Calibri" panose="020F0502020204030204" pitchFamily="34" charset="0"/>
                        </a:rPr>
                        <a:t>100%</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1200" b="1">
                          <a:effectLst/>
                          <a:latin typeface="Calibri" panose="020F0502020204030204" pitchFamily="34" charset="0"/>
                        </a:rPr>
                        <a:t>81,784</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1200" b="1" dirty="0">
                          <a:effectLst/>
                          <a:latin typeface="Calibri" panose="020F0502020204030204" pitchFamily="34" charset="0"/>
                        </a:rPr>
                        <a:t>100%</a:t>
                      </a:r>
                    </a:p>
                  </a:txBody>
                  <a:tcPr marL="18601" marR="18601"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3165183"/>
                  </a:ext>
                </a:extLst>
              </a:tr>
            </a:tbl>
          </a:graphicData>
        </a:graphic>
      </p:graphicFrame>
      <p:graphicFrame>
        <p:nvGraphicFramePr>
          <p:cNvPr id="5" name="Table 4">
            <a:extLst>
              <a:ext uri="{FF2B5EF4-FFF2-40B4-BE49-F238E27FC236}">
                <a16:creationId xmlns:a16="http://schemas.microsoft.com/office/drawing/2014/main" id="{2CF7918E-B78F-CD35-606A-7CA9180F67EB}"/>
              </a:ext>
            </a:extLst>
          </p:cNvPr>
          <p:cNvGraphicFramePr>
            <a:graphicFrameLocks noGrp="1"/>
          </p:cNvGraphicFramePr>
          <p:nvPr>
            <p:extLst>
              <p:ext uri="{D42A27DB-BD31-4B8C-83A1-F6EECF244321}">
                <p14:modId xmlns:p14="http://schemas.microsoft.com/office/powerpoint/2010/main" val="4014952772"/>
              </p:ext>
            </p:extLst>
          </p:nvPr>
        </p:nvGraphicFramePr>
        <p:xfrm>
          <a:off x="861561" y="3463212"/>
          <a:ext cx="7886700" cy="2410991"/>
        </p:xfrm>
        <a:graphic>
          <a:graphicData uri="http://schemas.openxmlformats.org/drawingml/2006/table">
            <a:tbl>
              <a:tblPr/>
              <a:tblGrid>
                <a:gridCol w="2311235">
                  <a:extLst>
                    <a:ext uri="{9D8B030D-6E8A-4147-A177-3AD203B41FA5}">
                      <a16:colId xmlns:a16="http://schemas.microsoft.com/office/drawing/2014/main" val="4227034164"/>
                    </a:ext>
                  </a:extLst>
                </a:gridCol>
                <a:gridCol w="810491">
                  <a:extLst>
                    <a:ext uri="{9D8B030D-6E8A-4147-A177-3AD203B41FA5}">
                      <a16:colId xmlns:a16="http://schemas.microsoft.com/office/drawing/2014/main" val="778341029"/>
                    </a:ext>
                  </a:extLst>
                </a:gridCol>
                <a:gridCol w="819397">
                  <a:extLst>
                    <a:ext uri="{9D8B030D-6E8A-4147-A177-3AD203B41FA5}">
                      <a16:colId xmlns:a16="http://schemas.microsoft.com/office/drawing/2014/main" val="2797333431"/>
                    </a:ext>
                  </a:extLst>
                </a:gridCol>
                <a:gridCol w="828304">
                  <a:extLst>
                    <a:ext uri="{9D8B030D-6E8A-4147-A177-3AD203B41FA5}">
                      <a16:colId xmlns:a16="http://schemas.microsoft.com/office/drawing/2014/main" val="886441061"/>
                    </a:ext>
                  </a:extLst>
                </a:gridCol>
                <a:gridCol w="895103">
                  <a:extLst>
                    <a:ext uri="{9D8B030D-6E8A-4147-A177-3AD203B41FA5}">
                      <a16:colId xmlns:a16="http://schemas.microsoft.com/office/drawing/2014/main" val="1263927256"/>
                    </a:ext>
                  </a:extLst>
                </a:gridCol>
                <a:gridCol w="855023">
                  <a:extLst>
                    <a:ext uri="{9D8B030D-6E8A-4147-A177-3AD203B41FA5}">
                      <a16:colId xmlns:a16="http://schemas.microsoft.com/office/drawing/2014/main" val="2196997992"/>
                    </a:ext>
                  </a:extLst>
                </a:gridCol>
                <a:gridCol w="988621">
                  <a:extLst>
                    <a:ext uri="{9D8B030D-6E8A-4147-A177-3AD203B41FA5}">
                      <a16:colId xmlns:a16="http://schemas.microsoft.com/office/drawing/2014/main" val="351809468"/>
                    </a:ext>
                  </a:extLst>
                </a:gridCol>
                <a:gridCol w="378526">
                  <a:extLst>
                    <a:ext uri="{9D8B030D-6E8A-4147-A177-3AD203B41FA5}">
                      <a16:colId xmlns:a16="http://schemas.microsoft.com/office/drawing/2014/main" val="2769738545"/>
                    </a:ext>
                  </a:extLst>
                </a:gridCol>
              </a:tblGrid>
              <a:tr h="258288">
                <a:tc rowSpan="2">
                  <a:txBody>
                    <a:bodyPr/>
                    <a:lstStyle/>
                    <a:p>
                      <a:pPr algn="ctr" rtl="0" fontAlgn="ctr"/>
                      <a:r>
                        <a:rPr lang="en-MY" sz="1000" b="1">
                          <a:effectLst/>
                          <a:latin typeface="Calibri" panose="020F0502020204030204" pitchFamily="34" charset="0"/>
                        </a:rPr>
                        <a:t>STATUS</a:t>
                      </a:r>
                    </a:p>
                  </a:txBody>
                  <a:tcPr marL="13360" marR="13360"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gridSpan="2">
                  <a:txBody>
                    <a:bodyPr/>
                    <a:lstStyle/>
                    <a:p>
                      <a:pPr algn="ctr" rtl="0" fontAlgn="ctr"/>
                      <a:r>
                        <a:rPr lang="en-MY" sz="1000" b="1">
                          <a:effectLst/>
                          <a:latin typeface="Calibri" panose="020F0502020204030204" pitchFamily="34" charset="0"/>
                        </a:rPr>
                        <a:t>HARTA MODAL</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hMerge="1">
                  <a:txBody>
                    <a:bodyPr/>
                    <a:lstStyle/>
                    <a:p>
                      <a:endParaRPr lang="en-MY"/>
                    </a:p>
                  </a:txBody>
                  <a:tcPr/>
                </a:tc>
                <a:tc gridSpan="2">
                  <a:txBody>
                    <a:bodyPr/>
                    <a:lstStyle/>
                    <a:p>
                      <a:pPr algn="ctr" rtl="0" fontAlgn="ctr"/>
                      <a:r>
                        <a:rPr lang="en-MY" sz="1000" b="1">
                          <a:effectLst/>
                          <a:latin typeface="Calibri" panose="020F0502020204030204" pitchFamily="34" charset="0"/>
                        </a:rPr>
                        <a:t>ASET ALIH BERNILAI RENDAH</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hMerge="1">
                  <a:txBody>
                    <a:bodyPr/>
                    <a:lstStyle/>
                    <a:p>
                      <a:endParaRPr lang="en-MY"/>
                    </a:p>
                  </a:txBody>
                  <a:tcPr/>
                </a:tc>
                <a:tc gridSpan="2">
                  <a:txBody>
                    <a:bodyPr/>
                    <a:lstStyle/>
                    <a:p>
                      <a:pPr algn="ctr" rtl="0" fontAlgn="ctr"/>
                      <a:r>
                        <a:rPr lang="en-MY" sz="1000" b="1">
                          <a:effectLst/>
                          <a:latin typeface="Calibri" panose="020F0502020204030204" pitchFamily="34" charset="0"/>
                        </a:rPr>
                        <a:t>JUMLAH KESELURHAN</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hMerge="1">
                  <a:txBody>
                    <a:bodyPr/>
                    <a:lstStyle/>
                    <a:p>
                      <a:endParaRPr lang="en-MY"/>
                    </a:p>
                  </a:txBody>
                  <a:tcPr/>
                </a:tc>
                <a:tc rowSpan="2">
                  <a:txBody>
                    <a:bodyPr/>
                    <a:lstStyle/>
                    <a:p>
                      <a:pPr algn="ctr" rtl="0" fontAlgn="ctr"/>
                      <a:r>
                        <a:rPr lang="en-MY" sz="1000" b="1">
                          <a:effectLst/>
                          <a:latin typeface="Calibri" panose="020F0502020204030204" pitchFamily="34" charset="0"/>
                        </a:rPr>
                        <a:t>%</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extLst>
                  <a:ext uri="{0D108BD9-81ED-4DB2-BD59-A6C34878D82A}">
                    <a16:rowId xmlns:a16="http://schemas.microsoft.com/office/drawing/2014/main" val="1060299708"/>
                  </a:ext>
                </a:extLst>
              </a:tr>
              <a:tr h="313509">
                <a:tc vMerge="1">
                  <a:txBody>
                    <a:bodyPr/>
                    <a:lstStyle/>
                    <a:p>
                      <a:endParaRPr lang="en-MY"/>
                    </a:p>
                  </a:txBody>
                  <a:tcPr/>
                </a:tc>
                <a:tc>
                  <a:txBody>
                    <a:bodyPr/>
                    <a:lstStyle/>
                    <a:p>
                      <a:pPr algn="ctr" rtl="0" fontAlgn="ctr"/>
                      <a:r>
                        <a:rPr lang="en-MY" sz="1000" b="1">
                          <a:effectLst/>
                          <a:latin typeface="Calibri" panose="020F0502020204030204" pitchFamily="34" charset="0"/>
                        </a:rPr>
                        <a:t>BIL</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a:txBody>
                    <a:bodyPr/>
                    <a:lstStyle/>
                    <a:p>
                      <a:pPr algn="ctr" rtl="0" fontAlgn="ctr"/>
                      <a:r>
                        <a:rPr lang="en-MY" sz="1000" b="1">
                          <a:effectLst/>
                          <a:latin typeface="Calibri" panose="020F0502020204030204" pitchFamily="34" charset="0"/>
                        </a:rPr>
                        <a:t>NILAI ASET (RM)</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a:txBody>
                    <a:bodyPr/>
                    <a:lstStyle/>
                    <a:p>
                      <a:pPr algn="ctr" rtl="0" fontAlgn="ctr"/>
                      <a:r>
                        <a:rPr lang="en-MY" sz="1000" b="1">
                          <a:effectLst/>
                          <a:latin typeface="Calibri" panose="020F0502020204030204" pitchFamily="34" charset="0"/>
                        </a:rPr>
                        <a:t>BIL</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a:txBody>
                    <a:bodyPr/>
                    <a:lstStyle/>
                    <a:p>
                      <a:pPr algn="ctr" rtl="0" fontAlgn="ctr"/>
                      <a:r>
                        <a:rPr lang="en-MY" sz="1000" b="1">
                          <a:effectLst/>
                          <a:latin typeface="Calibri" panose="020F0502020204030204" pitchFamily="34" charset="0"/>
                        </a:rPr>
                        <a:t>NILAI ASET (RM)</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a:txBody>
                    <a:bodyPr/>
                    <a:lstStyle/>
                    <a:p>
                      <a:pPr algn="ctr" rtl="0" fontAlgn="ctr"/>
                      <a:r>
                        <a:rPr lang="en-MY" sz="1000" b="1">
                          <a:effectLst/>
                          <a:latin typeface="Calibri" panose="020F0502020204030204" pitchFamily="34" charset="0"/>
                        </a:rPr>
                        <a:t>BIL</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a:txBody>
                    <a:bodyPr/>
                    <a:lstStyle/>
                    <a:p>
                      <a:pPr algn="ctr" rtl="0" fontAlgn="ctr"/>
                      <a:r>
                        <a:rPr lang="en-MY" sz="1000" b="1">
                          <a:effectLst/>
                          <a:latin typeface="Calibri" panose="020F0502020204030204" pitchFamily="34" charset="0"/>
                        </a:rPr>
                        <a:t>NILAI ASET (RM)</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5"/>
                    </a:solidFill>
                  </a:tcPr>
                </a:tc>
                <a:tc vMerge="1">
                  <a:txBody>
                    <a:bodyPr/>
                    <a:lstStyle/>
                    <a:p>
                      <a:endParaRPr lang="en-MY"/>
                    </a:p>
                  </a:txBody>
                  <a:tcPr/>
                </a:tc>
                <a:extLst>
                  <a:ext uri="{0D108BD9-81ED-4DB2-BD59-A6C34878D82A}">
                    <a16:rowId xmlns:a16="http://schemas.microsoft.com/office/drawing/2014/main" val="10523796"/>
                  </a:ext>
                </a:extLst>
              </a:tr>
              <a:tr h="262742">
                <a:tc>
                  <a:txBody>
                    <a:bodyPr/>
                    <a:lstStyle/>
                    <a:p>
                      <a:pPr rtl="0" fontAlgn="ctr"/>
                      <a:r>
                        <a:rPr lang="sv-SE" sz="800" b="0">
                          <a:effectLst/>
                          <a:latin typeface="Calibri" panose="020F0502020204030204" pitchFamily="34" charset="0"/>
                        </a:rPr>
                        <a:t>A: SEDANG DIGUNAKAN-ASET SEDANG DIGUNAKAN</a:t>
                      </a:r>
                    </a:p>
                  </a:txBody>
                  <a:tcPr marL="13360" marR="13360"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6,147</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90,253,482.98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19,316</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8,525,862.96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25,463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98,779,345.94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19%</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73675434"/>
                  </a:ext>
                </a:extLst>
              </a:tr>
              <a:tr h="262742">
                <a:tc>
                  <a:txBody>
                    <a:bodyPr/>
                    <a:lstStyle/>
                    <a:p>
                      <a:pPr rtl="0" fontAlgn="ctr"/>
                      <a:r>
                        <a:rPr lang="en-MY" sz="800" b="0">
                          <a:effectLst/>
                          <a:latin typeface="Calibri" panose="020F0502020204030204" pitchFamily="34" charset="0"/>
                        </a:rPr>
                        <a:t>B: TIDAK DIGUNAKAN-ASET DIBELI TETAPI DISIMPAN/TIDAK DIGUNAKAN</a:t>
                      </a:r>
                    </a:p>
                  </a:txBody>
                  <a:tcPr marL="13360" marR="13360"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114</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2,364,160.44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44</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35,373.00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158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2,399,533.44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0%</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50147775"/>
                  </a:ext>
                </a:extLst>
              </a:tr>
              <a:tr h="262742">
                <a:tc>
                  <a:txBody>
                    <a:bodyPr/>
                    <a:lstStyle/>
                    <a:p>
                      <a:pPr rtl="0" fontAlgn="ctr"/>
                      <a:r>
                        <a:rPr lang="fi-FI" sz="800" b="0">
                          <a:effectLst/>
                          <a:latin typeface="Calibri" panose="020F0502020204030204" pitchFamily="34" charset="0"/>
                        </a:rPr>
                        <a:t>C: PERLU PEMBAIKAN-ASET YANG ROSAK</a:t>
                      </a:r>
                    </a:p>
                  </a:txBody>
                  <a:tcPr marL="13360" marR="13360"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950</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17,389,321.57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1,880</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808,635.70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2,830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18,197,957.27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2%</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79601765"/>
                  </a:ext>
                </a:extLst>
              </a:tr>
              <a:tr h="262742">
                <a:tc>
                  <a:txBody>
                    <a:bodyPr/>
                    <a:lstStyle/>
                    <a:p>
                      <a:pPr rtl="0" fontAlgn="ctr"/>
                      <a:r>
                        <a:rPr lang="en-MY" sz="800" b="0">
                          <a:effectLst/>
                          <a:latin typeface="Calibri" panose="020F0502020204030204" pitchFamily="34" charset="0"/>
                        </a:rPr>
                        <a:t>D: SEDANG DISELENGGARA-ASET DIHANTAR UNTUK PENYELENGGARAAN</a:t>
                      </a:r>
                    </a:p>
                  </a:txBody>
                  <a:tcPr marL="13360" marR="13360"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46</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3,625,095.85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0.00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47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3,625,095.85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0%</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24046734"/>
                  </a:ext>
                </a:extLst>
              </a:tr>
              <a:tr h="262742">
                <a:tc>
                  <a:txBody>
                    <a:bodyPr/>
                    <a:lstStyle/>
                    <a:p>
                      <a:pPr rtl="0" fontAlgn="ctr"/>
                      <a:r>
                        <a:rPr lang="en-MY" sz="800" b="0">
                          <a:effectLst/>
                          <a:latin typeface="Calibri" panose="020F0502020204030204" pitchFamily="34" charset="0"/>
                        </a:rPr>
                        <a:t>E: HILANG-ASET YANG TIDAK DITEMUI DIMANA-MANA LOKASI</a:t>
                      </a:r>
                    </a:p>
                  </a:txBody>
                  <a:tcPr marL="13360" marR="13360"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3,357</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24,493,422.04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28,104</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10,692,439.51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31,461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35,185,861.55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24%</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33166478"/>
                  </a:ext>
                </a:extLst>
              </a:tr>
              <a:tr h="262742">
                <a:tc>
                  <a:txBody>
                    <a:bodyPr/>
                    <a:lstStyle/>
                    <a:p>
                      <a:pPr rtl="0" fontAlgn="ctr"/>
                      <a:r>
                        <a:rPr lang="en-MY" sz="800" b="0">
                          <a:effectLst/>
                          <a:latin typeface="Calibri" panose="020F0502020204030204" pitchFamily="34" charset="0"/>
                        </a:rPr>
                        <a:t>BELUM DIVERIFIKASI</a:t>
                      </a:r>
                    </a:p>
                  </a:txBody>
                  <a:tcPr marL="13360" marR="13360"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38276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850,870,488.79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32439</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17,705,582.63 </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70,715</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868,576,071.42</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MY" sz="800" b="0">
                          <a:effectLst/>
                          <a:latin typeface="Calibri" panose="020F0502020204030204" pitchFamily="34" charset="0"/>
                        </a:rPr>
                        <a:t>54%</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55684944"/>
                  </a:ext>
                </a:extLst>
              </a:tr>
              <a:tr h="262742">
                <a:tc>
                  <a:txBody>
                    <a:bodyPr/>
                    <a:lstStyle/>
                    <a:p>
                      <a:pPr rtl="0" fontAlgn="ctr"/>
                      <a:r>
                        <a:rPr lang="en-MY" sz="800" b="1">
                          <a:effectLst/>
                          <a:latin typeface="Calibri" panose="020F0502020204030204" pitchFamily="34" charset="0"/>
                        </a:rPr>
                        <a:t>JUMLAH KESELURUHAN</a:t>
                      </a:r>
                    </a:p>
                  </a:txBody>
                  <a:tcPr marL="13360" marR="13360"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800" b="1">
                          <a:effectLst/>
                          <a:latin typeface="Calibri" panose="020F0502020204030204" pitchFamily="34" charset="0"/>
                        </a:rPr>
                        <a:t>48,890</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800" b="1">
                          <a:effectLst/>
                          <a:latin typeface="Calibri" panose="020F0502020204030204" pitchFamily="34" charset="0"/>
                        </a:rPr>
                        <a:t>988,995,971.67</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800" b="1">
                          <a:effectLst/>
                          <a:latin typeface="Calibri" panose="020F0502020204030204" pitchFamily="34" charset="0"/>
                        </a:rPr>
                        <a:t>81,784</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800" b="1">
                          <a:effectLst/>
                          <a:latin typeface="Calibri" panose="020F0502020204030204" pitchFamily="34" charset="0"/>
                        </a:rPr>
                        <a:t>37,767,893.80</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800" b="1">
                          <a:effectLst/>
                          <a:latin typeface="Calibri" panose="020F0502020204030204" pitchFamily="34" charset="0"/>
                        </a:rPr>
                        <a:t>130,674</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800" b="1">
                          <a:effectLst/>
                          <a:latin typeface="Calibri" panose="020F0502020204030204" pitchFamily="34" charset="0"/>
                        </a:rPr>
                        <a:t>1,026,763,865.47</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0" fontAlgn="ctr"/>
                      <a:r>
                        <a:rPr lang="en-MY" sz="800" b="1" dirty="0">
                          <a:effectLst/>
                          <a:latin typeface="Calibri" panose="020F0502020204030204" pitchFamily="34" charset="0"/>
                        </a:rPr>
                        <a:t>100%</a:t>
                      </a:r>
                    </a:p>
                  </a:txBody>
                  <a:tcPr marL="13360" marR="1336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14715692"/>
                  </a:ext>
                </a:extLst>
              </a:tr>
            </a:tbl>
          </a:graphicData>
        </a:graphic>
      </p:graphicFrame>
      <p:sp>
        <p:nvSpPr>
          <p:cNvPr id="6" name="Title 24">
            <a:extLst>
              <a:ext uri="{FF2B5EF4-FFF2-40B4-BE49-F238E27FC236}">
                <a16:creationId xmlns:a16="http://schemas.microsoft.com/office/drawing/2014/main" id="{001E7B3C-D55F-8D9C-687E-185602F69DD7}"/>
              </a:ext>
            </a:extLst>
          </p:cNvPr>
          <p:cNvSpPr txBox="1">
            <a:spLocks/>
          </p:cNvSpPr>
          <p:nvPr/>
        </p:nvSpPr>
        <p:spPr>
          <a:xfrm>
            <a:off x="1654810" y="559006"/>
            <a:ext cx="5859638" cy="501897"/>
          </a:xfrm>
          <a:prstGeom prst="flowChartAlternateProcess">
            <a:avLst/>
          </a:prstGeom>
          <a:gradFill>
            <a:gsLst>
              <a:gs pos="0">
                <a:schemeClr val="bg1"/>
              </a:gs>
              <a:gs pos="0">
                <a:srgbClr val="C00000"/>
              </a:gs>
              <a:gs pos="100000">
                <a:schemeClr val="tx1">
                  <a:lumMod val="65000"/>
                  <a:lumOff val="35000"/>
                </a:schemeClr>
              </a:gs>
              <a:gs pos="100000">
                <a:schemeClr val="accent1">
                  <a:lumMod val="30000"/>
                  <a:lumOff val="70000"/>
                </a:schemeClr>
              </a:gs>
            </a:gsLst>
            <a:lin ang="5400000" scaled="1"/>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MY" sz="2100" b="1" dirty="0">
                <a:solidFill>
                  <a:schemeClr val="bg1"/>
                </a:solidFill>
                <a:latin typeface="Gadugi" panose="020B0502040204020203" pitchFamily="34" charset="0"/>
                <a:ea typeface="Gadugi" panose="020B0502040204020203" pitchFamily="34" charset="0"/>
              </a:rPr>
              <a:t>LAPORAN STATUS PEMERIKSAAN ASET ALIH 2022 SETAKAT 30 JUN 2022</a:t>
            </a:r>
          </a:p>
        </p:txBody>
      </p:sp>
    </p:spTree>
    <p:extLst>
      <p:ext uri="{BB962C8B-B14F-4D97-AF65-F5344CB8AC3E}">
        <p14:creationId xmlns:p14="http://schemas.microsoft.com/office/powerpoint/2010/main" val="1234745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951D934F-FFCB-4271-8CAA-006F6B63CD13}"/>
              </a:ext>
            </a:extLst>
          </p:cNvPr>
          <p:cNvSpPr txBox="1">
            <a:spLocks/>
          </p:cNvSpPr>
          <p:nvPr/>
        </p:nvSpPr>
        <p:spPr>
          <a:xfrm>
            <a:off x="1654810" y="628800"/>
            <a:ext cx="5859638" cy="501897"/>
          </a:xfrm>
          <a:prstGeom prst="flowChartAlternateProcess">
            <a:avLst/>
          </a:prstGeom>
          <a:gradFill>
            <a:gsLst>
              <a:gs pos="0">
                <a:schemeClr val="bg1"/>
              </a:gs>
              <a:gs pos="0">
                <a:srgbClr val="C00000"/>
              </a:gs>
              <a:gs pos="100000">
                <a:schemeClr val="tx1">
                  <a:lumMod val="65000"/>
                  <a:lumOff val="35000"/>
                </a:schemeClr>
              </a:gs>
              <a:gs pos="100000">
                <a:schemeClr val="accent1">
                  <a:lumMod val="30000"/>
                  <a:lumOff val="70000"/>
                </a:schemeClr>
              </a:gs>
            </a:gsLst>
            <a:lin ang="5400000" scaled="1"/>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MY" sz="2100" b="1" dirty="0">
                <a:solidFill>
                  <a:schemeClr val="bg1"/>
                </a:solidFill>
                <a:latin typeface="Gadugi" panose="020B0502040204020203" pitchFamily="34" charset="0"/>
                <a:ea typeface="Gadugi" panose="020B0502040204020203" pitchFamily="34" charset="0"/>
              </a:rPr>
              <a:t>TINDAKAN KE ATAS LAPORAN PEMERIKSAAN ASET ALIH 2021</a:t>
            </a:r>
          </a:p>
        </p:txBody>
      </p:sp>
      <p:sp>
        <p:nvSpPr>
          <p:cNvPr id="8" name="TextBox 7">
            <a:extLst>
              <a:ext uri="{FF2B5EF4-FFF2-40B4-BE49-F238E27FC236}">
                <a16:creationId xmlns:a16="http://schemas.microsoft.com/office/drawing/2014/main" id="{808F2E89-186D-4231-915A-B43237760D6C}"/>
              </a:ext>
            </a:extLst>
          </p:cNvPr>
          <p:cNvSpPr txBox="1"/>
          <p:nvPr/>
        </p:nvSpPr>
        <p:spPr>
          <a:xfrm>
            <a:off x="1184745" y="2631222"/>
            <a:ext cx="5796500" cy="553998"/>
          </a:xfrm>
          <a:prstGeom prst="rect">
            <a:avLst/>
          </a:prstGeom>
          <a:noFill/>
        </p:spPr>
        <p:txBody>
          <a:bodyPr wrap="square">
            <a:spAutoFit/>
          </a:bodyPr>
          <a:lstStyle/>
          <a:p>
            <a:pPr algn="l"/>
            <a:endParaRPr lang="en-MY" b="0" i="0" dirty="0">
              <a:solidFill>
                <a:srgbClr val="222222"/>
              </a:solidFill>
              <a:effectLst/>
              <a:latin typeface="verdana" panose="020B0604030504040204" pitchFamily="34" charset="0"/>
            </a:endParaRPr>
          </a:p>
          <a:p>
            <a:pPr marL="0" algn="l" rtl="0" latinLnBrk="0">
              <a:spcBef>
                <a:spcPts val="0"/>
              </a:spcBef>
              <a:spcAft>
                <a:spcPts val="0"/>
              </a:spcAft>
            </a:pPr>
            <a:r>
              <a:rPr lang="en-MY" sz="1200" b="1" i="0" dirty="0">
                <a:solidFill>
                  <a:srgbClr val="222222"/>
                </a:solidFill>
                <a:effectLst/>
                <a:latin typeface="Calibri" panose="020F0502020204030204" pitchFamily="34" charset="0"/>
              </a:rPr>
              <a:t>-</a:t>
            </a:r>
            <a:endParaRPr lang="en-MY" b="0" i="0" dirty="0">
              <a:solidFill>
                <a:srgbClr val="222222"/>
              </a:solidFill>
              <a:effectLst/>
              <a:latin typeface="verdana" panose="020B0604030504040204" pitchFamily="34" charset="0"/>
            </a:endParaRPr>
          </a:p>
        </p:txBody>
      </p:sp>
      <p:graphicFrame>
        <p:nvGraphicFramePr>
          <p:cNvPr id="7" name="Diagram 6">
            <a:extLst>
              <a:ext uri="{FF2B5EF4-FFF2-40B4-BE49-F238E27FC236}">
                <a16:creationId xmlns:a16="http://schemas.microsoft.com/office/drawing/2014/main" id="{3B645ED2-BCD4-4072-A3F2-C72230333FAC}"/>
              </a:ext>
            </a:extLst>
          </p:cNvPr>
          <p:cNvGraphicFramePr/>
          <p:nvPr/>
        </p:nvGraphicFramePr>
        <p:xfrm>
          <a:off x="1025717" y="1582310"/>
          <a:ext cx="7100515" cy="3108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a:extLst>
              <a:ext uri="{FF2B5EF4-FFF2-40B4-BE49-F238E27FC236}">
                <a16:creationId xmlns:a16="http://schemas.microsoft.com/office/drawing/2014/main" id="{895555F4-2699-4941-9A72-6319815160B4}"/>
              </a:ext>
            </a:extLst>
          </p:cNvPr>
          <p:cNvGrpSpPr/>
          <p:nvPr/>
        </p:nvGrpSpPr>
        <p:grpSpPr>
          <a:xfrm>
            <a:off x="7678225" y="172179"/>
            <a:ext cx="1387118" cy="479681"/>
            <a:chOff x="3878741" y="5454061"/>
            <a:chExt cx="1494399" cy="479681"/>
          </a:xfrm>
        </p:grpSpPr>
        <p:pic>
          <p:nvPicPr>
            <p:cNvPr id="12" name="Picture 11">
              <a:extLst>
                <a:ext uri="{FF2B5EF4-FFF2-40B4-BE49-F238E27FC236}">
                  <a16:creationId xmlns:a16="http://schemas.microsoft.com/office/drawing/2014/main" id="{09A2C8E3-6FC9-4C77-A0F4-BD3AF096D3DE}"/>
                </a:ext>
              </a:extLst>
            </p:cNvPr>
            <p:cNvPicPr>
              <a:picLocks noChangeAspect="1"/>
            </p:cNvPicPr>
            <p:nvPr/>
          </p:nvPicPr>
          <p:blipFill>
            <a:blip r:embed="rId7"/>
            <a:srcRect/>
            <a:stretch/>
          </p:blipFill>
          <p:spPr>
            <a:xfrm>
              <a:off x="4824441" y="5454061"/>
              <a:ext cx="548699" cy="479681"/>
            </a:xfrm>
            <a:prstGeom prst="rect">
              <a:avLst/>
            </a:prstGeom>
          </p:spPr>
        </p:pic>
        <p:pic>
          <p:nvPicPr>
            <p:cNvPr id="13" name="Picture 12">
              <a:extLst>
                <a:ext uri="{FF2B5EF4-FFF2-40B4-BE49-F238E27FC236}">
                  <a16:creationId xmlns:a16="http://schemas.microsoft.com/office/drawing/2014/main" id="{AC0DBA3D-113B-4AFD-B885-CE118927747E}"/>
                </a:ext>
              </a:extLst>
            </p:cNvPr>
            <p:cNvPicPr>
              <a:picLocks noChangeAspect="1"/>
            </p:cNvPicPr>
            <p:nvPr/>
          </p:nvPicPr>
          <p:blipFill>
            <a:blip r:embed="rId8"/>
            <a:srcRect/>
            <a:stretch/>
          </p:blipFill>
          <p:spPr>
            <a:xfrm>
              <a:off x="3878741" y="5468921"/>
              <a:ext cx="940203" cy="464820"/>
            </a:xfrm>
            <a:prstGeom prst="rect">
              <a:avLst/>
            </a:prstGeom>
          </p:spPr>
        </p:pic>
      </p:grpSp>
    </p:spTree>
    <p:extLst>
      <p:ext uri="{BB962C8B-B14F-4D97-AF65-F5344CB8AC3E}">
        <p14:creationId xmlns:p14="http://schemas.microsoft.com/office/powerpoint/2010/main" val="219961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Shape 743"/>
          <p:cNvSpPr/>
          <p:nvPr/>
        </p:nvSpPr>
        <p:spPr>
          <a:xfrm>
            <a:off x="897818" y="2805033"/>
            <a:ext cx="1461402" cy="1461402"/>
          </a:xfrm>
          <a:prstGeom prst="ellipse">
            <a:avLst/>
          </a:prstGeom>
          <a:solidFill>
            <a:srgbClr val="10B899"/>
          </a:solidFill>
          <a:ln w="12700">
            <a:miter lim="400000"/>
          </a:ln>
        </p:spPr>
        <p:txBody>
          <a:bodyPr lIns="14288" tIns="14288" rIns="14288" bIns="14288" anchor="ctr"/>
          <a:lstStyle/>
          <a:p>
            <a:pPr algn="ctr">
              <a:defRPr sz="3200" cap="none">
                <a:solidFill>
                  <a:srgbClr val="FFFFFF"/>
                </a:solidFill>
                <a:latin typeface="+mn-lt"/>
                <a:ea typeface="+mn-ea"/>
                <a:cs typeface="+mn-cs"/>
                <a:sym typeface="Helvetica Light"/>
              </a:defRPr>
            </a:pPr>
            <a:endParaRPr sz="1200"/>
          </a:p>
        </p:txBody>
      </p:sp>
      <p:sp>
        <p:nvSpPr>
          <p:cNvPr id="744" name="Shape 744"/>
          <p:cNvSpPr/>
          <p:nvPr/>
        </p:nvSpPr>
        <p:spPr>
          <a:xfrm>
            <a:off x="2378167" y="3596978"/>
            <a:ext cx="1461402" cy="1461402"/>
          </a:xfrm>
          <a:prstGeom prst="ellipse">
            <a:avLst/>
          </a:prstGeom>
          <a:solidFill>
            <a:srgbClr val="8BAA4F"/>
          </a:solidFill>
          <a:ln w="12700">
            <a:miter lim="400000"/>
          </a:ln>
        </p:spPr>
        <p:txBody>
          <a:bodyPr lIns="14288" tIns="14288" rIns="14288" bIns="14288" anchor="ctr"/>
          <a:lstStyle/>
          <a:p>
            <a:pPr algn="ctr">
              <a:defRPr sz="3200" cap="none">
                <a:solidFill>
                  <a:srgbClr val="FFFFFF"/>
                </a:solidFill>
                <a:latin typeface="+mn-lt"/>
                <a:ea typeface="+mn-ea"/>
                <a:cs typeface="+mn-cs"/>
                <a:sym typeface="Helvetica Light"/>
              </a:defRPr>
            </a:pPr>
            <a:endParaRPr sz="1200"/>
          </a:p>
        </p:txBody>
      </p:sp>
      <p:sp>
        <p:nvSpPr>
          <p:cNvPr id="745" name="Shape 745"/>
          <p:cNvSpPr/>
          <p:nvPr/>
        </p:nvSpPr>
        <p:spPr>
          <a:xfrm>
            <a:off x="3847815" y="2805033"/>
            <a:ext cx="1461402" cy="1461402"/>
          </a:xfrm>
          <a:prstGeom prst="ellipse">
            <a:avLst/>
          </a:prstGeom>
          <a:solidFill>
            <a:srgbClr val="F49C03"/>
          </a:solidFill>
          <a:ln w="12700">
            <a:miter lim="400000"/>
          </a:ln>
        </p:spPr>
        <p:txBody>
          <a:bodyPr lIns="14288" tIns="14288" rIns="14288" bIns="14288" anchor="ctr"/>
          <a:lstStyle/>
          <a:p>
            <a:pPr algn="ctr">
              <a:defRPr sz="3200" cap="none">
                <a:solidFill>
                  <a:srgbClr val="FFFFFF"/>
                </a:solidFill>
                <a:latin typeface="+mn-lt"/>
                <a:ea typeface="+mn-ea"/>
                <a:cs typeface="+mn-cs"/>
                <a:sym typeface="Helvetica Light"/>
              </a:defRPr>
            </a:pPr>
            <a:endParaRPr sz="1200"/>
          </a:p>
        </p:txBody>
      </p:sp>
      <p:sp>
        <p:nvSpPr>
          <p:cNvPr id="746" name="Shape 746"/>
          <p:cNvSpPr/>
          <p:nvPr/>
        </p:nvSpPr>
        <p:spPr>
          <a:xfrm>
            <a:off x="5321648" y="3596978"/>
            <a:ext cx="1461402" cy="1461402"/>
          </a:xfrm>
          <a:prstGeom prst="ellipse">
            <a:avLst/>
          </a:prstGeom>
          <a:solidFill>
            <a:srgbClr val="DC4133"/>
          </a:solidFill>
          <a:ln w="12700">
            <a:miter lim="400000"/>
          </a:ln>
        </p:spPr>
        <p:txBody>
          <a:bodyPr lIns="14288" tIns="14288" rIns="14288" bIns="14288" anchor="ctr"/>
          <a:lstStyle/>
          <a:p>
            <a:pPr algn="ctr">
              <a:defRPr sz="3200" cap="none">
                <a:solidFill>
                  <a:srgbClr val="FFFFFF"/>
                </a:solidFill>
                <a:latin typeface="+mn-lt"/>
                <a:ea typeface="+mn-ea"/>
                <a:cs typeface="+mn-cs"/>
                <a:sym typeface="Helvetica Light"/>
              </a:defRPr>
            </a:pPr>
            <a:endParaRPr sz="1200"/>
          </a:p>
        </p:txBody>
      </p:sp>
      <p:sp>
        <p:nvSpPr>
          <p:cNvPr id="747" name="Shape 747"/>
          <p:cNvSpPr/>
          <p:nvPr/>
        </p:nvSpPr>
        <p:spPr>
          <a:xfrm>
            <a:off x="6784781" y="2805033"/>
            <a:ext cx="1461402" cy="1461402"/>
          </a:xfrm>
          <a:prstGeom prst="ellipse">
            <a:avLst/>
          </a:prstGeom>
          <a:solidFill>
            <a:srgbClr val="516681"/>
          </a:solidFill>
          <a:ln w="12700">
            <a:miter lim="400000"/>
          </a:ln>
        </p:spPr>
        <p:txBody>
          <a:bodyPr lIns="14288" tIns="14288" rIns="14288" bIns="14288" anchor="ctr"/>
          <a:lstStyle/>
          <a:p>
            <a:pPr algn="ctr">
              <a:defRPr sz="3200" cap="none">
                <a:solidFill>
                  <a:srgbClr val="FFFFFF"/>
                </a:solidFill>
                <a:latin typeface="+mn-lt"/>
                <a:ea typeface="+mn-ea"/>
                <a:cs typeface="+mn-cs"/>
                <a:sym typeface="Helvetica Light"/>
              </a:defRPr>
            </a:pPr>
            <a:endParaRPr sz="1200"/>
          </a:p>
        </p:txBody>
      </p:sp>
      <p:sp>
        <p:nvSpPr>
          <p:cNvPr id="748" name="Shape 748"/>
          <p:cNvSpPr/>
          <p:nvPr/>
        </p:nvSpPr>
        <p:spPr>
          <a:xfrm>
            <a:off x="1377602" y="3273404"/>
            <a:ext cx="501833" cy="524662"/>
          </a:xfrm>
          <a:custGeom>
            <a:avLst/>
            <a:gdLst/>
            <a:ahLst/>
            <a:cxnLst>
              <a:cxn ang="0">
                <a:pos x="wd2" y="hd2"/>
              </a:cxn>
              <a:cxn ang="5400000">
                <a:pos x="wd2" y="hd2"/>
              </a:cxn>
              <a:cxn ang="10800000">
                <a:pos x="wd2" y="hd2"/>
              </a:cxn>
              <a:cxn ang="16200000">
                <a:pos x="wd2" y="hd2"/>
              </a:cxn>
            </a:cxnLst>
            <a:rect l="0" t="0" r="r" b="b"/>
            <a:pathLst>
              <a:path w="21338" h="21600" extrusionOk="0">
                <a:moveTo>
                  <a:pt x="11727" y="7308"/>
                </a:moveTo>
                <a:cubicBezTo>
                  <a:pt x="9718" y="6659"/>
                  <a:pt x="7709" y="7795"/>
                  <a:pt x="7039" y="9744"/>
                </a:cubicBezTo>
                <a:cubicBezTo>
                  <a:pt x="6537" y="11693"/>
                  <a:pt x="7541" y="13642"/>
                  <a:pt x="9551" y="14292"/>
                </a:cubicBezTo>
                <a:cubicBezTo>
                  <a:pt x="11560" y="14941"/>
                  <a:pt x="13569" y="13805"/>
                  <a:pt x="14239" y="11856"/>
                </a:cubicBezTo>
                <a:cubicBezTo>
                  <a:pt x="14909" y="9907"/>
                  <a:pt x="13737" y="7958"/>
                  <a:pt x="11727" y="7308"/>
                </a:cubicBezTo>
                <a:close/>
                <a:moveTo>
                  <a:pt x="12397" y="11368"/>
                </a:moveTo>
                <a:cubicBezTo>
                  <a:pt x="12062" y="12343"/>
                  <a:pt x="11058" y="12830"/>
                  <a:pt x="10053" y="12505"/>
                </a:cubicBezTo>
                <a:cubicBezTo>
                  <a:pt x="9048" y="12180"/>
                  <a:pt x="8546" y="11206"/>
                  <a:pt x="8881" y="10232"/>
                </a:cubicBezTo>
                <a:cubicBezTo>
                  <a:pt x="9216" y="9257"/>
                  <a:pt x="10220" y="8770"/>
                  <a:pt x="11225" y="9095"/>
                </a:cubicBezTo>
                <a:cubicBezTo>
                  <a:pt x="12230" y="9420"/>
                  <a:pt x="12732" y="10394"/>
                  <a:pt x="12397" y="11368"/>
                </a:cubicBezTo>
                <a:close/>
                <a:moveTo>
                  <a:pt x="20937" y="13155"/>
                </a:moveTo>
                <a:cubicBezTo>
                  <a:pt x="18760" y="12018"/>
                  <a:pt x="18760" y="12018"/>
                  <a:pt x="18760" y="12018"/>
                </a:cubicBezTo>
                <a:cubicBezTo>
                  <a:pt x="18760" y="9420"/>
                  <a:pt x="18760" y="9420"/>
                  <a:pt x="18760" y="9420"/>
                </a:cubicBezTo>
                <a:cubicBezTo>
                  <a:pt x="20769" y="8120"/>
                  <a:pt x="20769" y="8120"/>
                  <a:pt x="20769" y="8120"/>
                </a:cubicBezTo>
                <a:cubicBezTo>
                  <a:pt x="21272" y="7958"/>
                  <a:pt x="21439" y="7308"/>
                  <a:pt x="21104" y="6983"/>
                </a:cubicBezTo>
                <a:cubicBezTo>
                  <a:pt x="18927" y="3411"/>
                  <a:pt x="18927" y="3411"/>
                  <a:pt x="18927" y="3411"/>
                </a:cubicBezTo>
                <a:cubicBezTo>
                  <a:pt x="18592" y="3086"/>
                  <a:pt x="18090" y="2923"/>
                  <a:pt x="17755" y="3086"/>
                </a:cubicBezTo>
                <a:cubicBezTo>
                  <a:pt x="15746" y="4385"/>
                  <a:pt x="15746" y="4385"/>
                  <a:pt x="15746" y="4385"/>
                </a:cubicBezTo>
                <a:cubicBezTo>
                  <a:pt x="13569" y="3248"/>
                  <a:pt x="13569" y="3248"/>
                  <a:pt x="13569" y="3248"/>
                </a:cubicBezTo>
                <a:cubicBezTo>
                  <a:pt x="13569" y="812"/>
                  <a:pt x="13569" y="812"/>
                  <a:pt x="13569" y="812"/>
                </a:cubicBezTo>
                <a:cubicBezTo>
                  <a:pt x="13569" y="325"/>
                  <a:pt x="13234" y="0"/>
                  <a:pt x="12732" y="0"/>
                </a:cubicBezTo>
                <a:cubicBezTo>
                  <a:pt x="8546" y="0"/>
                  <a:pt x="8546" y="0"/>
                  <a:pt x="8546" y="0"/>
                </a:cubicBezTo>
                <a:cubicBezTo>
                  <a:pt x="8211" y="0"/>
                  <a:pt x="8044" y="162"/>
                  <a:pt x="7876" y="325"/>
                </a:cubicBezTo>
                <a:cubicBezTo>
                  <a:pt x="7709" y="487"/>
                  <a:pt x="7541" y="650"/>
                  <a:pt x="7541" y="974"/>
                </a:cubicBezTo>
                <a:cubicBezTo>
                  <a:pt x="7541" y="3248"/>
                  <a:pt x="7541" y="3248"/>
                  <a:pt x="7541" y="3248"/>
                </a:cubicBezTo>
                <a:cubicBezTo>
                  <a:pt x="5532" y="4385"/>
                  <a:pt x="5532" y="4385"/>
                  <a:pt x="5532" y="4385"/>
                </a:cubicBezTo>
                <a:cubicBezTo>
                  <a:pt x="3355" y="3248"/>
                  <a:pt x="3355" y="3248"/>
                  <a:pt x="3355" y="3248"/>
                </a:cubicBezTo>
                <a:cubicBezTo>
                  <a:pt x="3188" y="3248"/>
                  <a:pt x="3020" y="3248"/>
                  <a:pt x="2686" y="3248"/>
                </a:cubicBezTo>
                <a:cubicBezTo>
                  <a:pt x="2518" y="3248"/>
                  <a:pt x="2351" y="3411"/>
                  <a:pt x="2183" y="3735"/>
                </a:cubicBezTo>
                <a:cubicBezTo>
                  <a:pt x="6" y="7308"/>
                  <a:pt x="6" y="7308"/>
                  <a:pt x="6" y="7308"/>
                </a:cubicBezTo>
                <a:cubicBezTo>
                  <a:pt x="6" y="7471"/>
                  <a:pt x="6" y="7633"/>
                  <a:pt x="6" y="7958"/>
                </a:cubicBezTo>
                <a:cubicBezTo>
                  <a:pt x="6" y="8120"/>
                  <a:pt x="174" y="8283"/>
                  <a:pt x="509" y="8445"/>
                </a:cubicBezTo>
                <a:cubicBezTo>
                  <a:pt x="2518" y="9582"/>
                  <a:pt x="2518" y="9582"/>
                  <a:pt x="2518" y="9582"/>
                </a:cubicBezTo>
                <a:cubicBezTo>
                  <a:pt x="2518" y="12018"/>
                  <a:pt x="2518" y="12018"/>
                  <a:pt x="2518" y="12018"/>
                </a:cubicBezTo>
                <a:cubicBezTo>
                  <a:pt x="509" y="13155"/>
                  <a:pt x="509" y="13155"/>
                  <a:pt x="509" y="13155"/>
                </a:cubicBezTo>
                <a:cubicBezTo>
                  <a:pt x="6" y="13480"/>
                  <a:pt x="-161" y="13967"/>
                  <a:pt x="174" y="14454"/>
                </a:cubicBezTo>
                <a:cubicBezTo>
                  <a:pt x="2183" y="18027"/>
                  <a:pt x="2183" y="18027"/>
                  <a:pt x="2183" y="18027"/>
                </a:cubicBezTo>
                <a:cubicBezTo>
                  <a:pt x="2518" y="18514"/>
                  <a:pt x="3020" y="18514"/>
                  <a:pt x="3523" y="18352"/>
                </a:cubicBezTo>
                <a:cubicBezTo>
                  <a:pt x="5532" y="17215"/>
                  <a:pt x="5532" y="17215"/>
                  <a:pt x="5532" y="17215"/>
                </a:cubicBezTo>
                <a:cubicBezTo>
                  <a:pt x="7709" y="18352"/>
                  <a:pt x="7709" y="18352"/>
                  <a:pt x="7709" y="18352"/>
                </a:cubicBezTo>
                <a:cubicBezTo>
                  <a:pt x="7709" y="20788"/>
                  <a:pt x="7709" y="20788"/>
                  <a:pt x="7709" y="20788"/>
                </a:cubicBezTo>
                <a:cubicBezTo>
                  <a:pt x="7709" y="20950"/>
                  <a:pt x="7876" y="21275"/>
                  <a:pt x="8044" y="21438"/>
                </a:cubicBezTo>
                <a:cubicBezTo>
                  <a:pt x="8211" y="21600"/>
                  <a:pt x="8379" y="21600"/>
                  <a:pt x="8713" y="21600"/>
                </a:cubicBezTo>
                <a:cubicBezTo>
                  <a:pt x="12899" y="21600"/>
                  <a:pt x="12899" y="21600"/>
                  <a:pt x="12899" y="21600"/>
                </a:cubicBezTo>
                <a:cubicBezTo>
                  <a:pt x="13402" y="21600"/>
                  <a:pt x="13737" y="21113"/>
                  <a:pt x="13737" y="20626"/>
                </a:cubicBezTo>
                <a:cubicBezTo>
                  <a:pt x="13737" y="18352"/>
                  <a:pt x="13737" y="18352"/>
                  <a:pt x="13737" y="18352"/>
                </a:cubicBezTo>
                <a:cubicBezTo>
                  <a:pt x="15913" y="17053"/>
                  <a:pt x="15913" y="17053"/>
                  <a:pt x="15913" y="17053"/>
                </a:cubicBezTo>
                <a:cubicBezTo>
                  <a:pt x="17923" y="18189"/>
                  <a:pt x="17923" y="18189"/>
                  <a:pt x="17923" y="18189"/>
                </a:cubicBezTo>
                <a:cubicBezTo>
                  <a:pt x="18090" y="18352"/>
                  <a:pt x="18425" y="18352"/>
                  <a:pt x="18592" y="18352"/>
                </a:cubicBezTo>
                <a:cubicBezTo>
                  <a:pt x="18927" y="18189"/>
                  <a:pt x="19095" y="18027"/>
                  <a:pt x="19262" y="17865"/>
                </a:cubicBezTo>
                <a:cubicBezTo>
                  <a:pt x="21272" y="14292"/>
                  <a:pt x="21272" y="14292"/>
                  <a:pt x="21272" y="14292"/>
                </a:cubicBezTo>
                <a:cubicBezTo>
                  <a:pt x="21439" y="13805"/>
                  <a:pt x="21272" y="13317"/>
                  <a:pt x="20937" y="13155"/>
                </a:cubicBezTo>
                <a:close/>
                <a:moveTo>
                  <a:pt x="15579" y="12343"/>
                </a:moveTo>
                <a:cubicBezTo>
                  <a:pt x="14741" y="14941"/>
                  <a:pt x="11895" y="16403"/>
                  <a:pt x="9048" y="15591"/>
                </a:cubicBezTo>
                <a:cubicBezTo>
                  <a:pt x="6369" y="14779"/>
                  <a:pt x="4862" y="12018"/>
                  <a:pt x="5699" y="9257"/>
                </a:cubicBezTo>
                <a:cubicBezTo>
                  <a:pt x="6537" y="6659"/>
                  <a:pt x="9551" y="5197"/>
                  <a:pt x="12230" y="6009"/>
                </a:cubicBezTo>
                <a:cubicBezTo>
                  <a:pt x="14909" y="6821"/>
                  <a:pt x="16416" y="9582"/>
                  <a:pt x="15579" y="12343"/>
                </a:cubicBezTo>
                <a:close/>
              </a:path>
            </a:pathLst>
          </a:custGeom>
          <a:solidFill>
            <a:srgbClr val="FFFFFF"/>
          </a:solidFill>
          <a:ln w="12700">
            <a:miter lim="400000"/>
          </a:ln>
        </p:spPr>
        <p:txBody>
          <a:bodyPr lIns="0" tIns="0" rIns="0" bIns="0"/>
          <a:lstStyle/>
          <a:p>
            <a:pPr algn="ctr">
              <a:defRPr sz="8000">
                <a:solidFill>
                  <a:srgbClr val="53585F"/>
                </a:solidFill>
                <a:latin typeface="Open Sans"/>
                <a:ea typeface="Open Sans"/>
                <a:cs typeface="Open Sans"/>
                <a:sym typeface="Open Sans"/>
              </a:defRPr>
            </a:pPr>
            <a:endParaRPr sz="3000"/>
          </a:p>
        </p:txBody>
      </p:sp>
      <p:sp>
        <p:nvSpPr>
          <p:cNvPr id="749" name="Shape 749"/>
          <p:cNvSpPr/>
          <p:nvPr/>
        </p:nvSpPr>
        <p:spPr>
          <a:xfrm>
            <a:off x="628460" y="4260337"/>
            <a:ext cx="1543036" cy="1217376"/>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lstStyle>
            <a:lvl1pPr algn="ctr">
              <a:lnSpc>
                <a:spcPct val="80000"/>
              </a:lnSpc>
              <a:defRPr sz="2600"/>
            </a:lvl1pPr>
          </a:lstStyle>
          <a:p>
            <a:r>
              <a:rPr lang="en-US" sz="1400" dirty="0" err="1"/>
              <a:t>Edar</a:t>
            </a:r>
            <a:r>
              <a:rPr lang="en-US" sz="1400" dirty="0"/>
              <a:t> </a:t>
            </a:r>
            <a:r>
              <a:rPr lang="en-US" sz="1400" dirty="0" err="1"/>
              <a:t>senarai</a:t>
            </a:r>
            <a:r>
              <a:rPr lang="en-US" sz="1400" dirty="0"/>
              <a:t> </a:t>
            </a:r>
            <a:r>
              <a:rPr lang="en-US" sz="1400" dirty="0" err="1"/>
              <a:t>aset</a:t>
            </a:r>
            <a:r>
              <a:rPr lang="en-US" sz="1400" dirty="0"/>
              <a:t> </a:t>
            </a:r>
            <a:r>
              <a:rPr lang="en-US" sz="1400" dirty="0" err="1"/>
              <a:t>kepada</a:t>
            </a:r>
            <a:r>
              <a:rPr lang="en-US" sz="1400" dirty="0"/>
              <a:t> </a:t>
            </a:r>
            <a:r>
              <a:rPr lang="en-US" sz="1400" dirty="0" err="1"/>
              <a:t>pesara</a:t>
            </a:r>
            <a:r>
              <a:rPr lang="en-US" sz="1400" dirty="0"/>
              <a:t> dan </a:t>
            </a:r>
            <a:r>
              <a:rPr lang="en-US" sz="1400" dirty="0" err="1"/>
              <a:t>Pegawai</a:t>
            </a:r>
            <a:r>
              <a:rPr lang="en-US" sz="1400" dirty="0"/>
              <a:t> </a:t>
            </a:r>
            <a:r>
              <a:rPr lang="en-US" sz="1400" dirty="0" err="1"/>
              <a:t>Aset</a:t>
            </a:r>
            <a:r>
              <a:rPr lang="en-US" sz="1400" dirty="0"/>
              <a:t> (12 </a:t>
            </a:r>
            <a:r>
              <a:rPr lang="en-US" sz="1400" dirty="0" err="1"/>
              <a:t>bulan</a:t>
            </a:r>
            <a:r>
              <a:rPr lang="en-US" sz="1400" dirty="0"/>
              <a:t> </a:t>
            </a:r>
            <a:r>
              <a:rPr lang="en-US" sz="1400" dirty="0" err="1"/>
              <a:t>sebelum</a:t>
            </a:r>
            <a:r>
              <a:rPr lang="en-US" sz="1400" dirty="0"/>
              <a:t> </a:t>
            </a:r>
            <a:r>
              <a:rPr lang="en-US" sz="1400" dirty="0" err="1"/>
              <a:t>bersara</a:t>
            </a:r>
            <a:r>
              <a:rPr lang="en-US" sz="1400" dirty="0"/>
              <a:t>)</a:t>
            </a:r>
            <a:endParaRPr sz="1400" dirty="0"/>
          </a:p>
        </p:txBody>
      </p:sp>
      <p:sp>
        <p:nvSpPr>
          <p:cNvPr id="750" name="Shape 750"/>
          <p:cNvSpPr/>
          <p:nvPr/>
        </p:nvSpPr>
        <p:spPr>
          <a:xfrm>
            <a:off x="2775377" y="4121790"/>
            <a:ext cx="666983" cy="407508"/>
          </a:xfrm>
          <a:custGeom>
            <a:avLst/>
            <a:gdLst/>
            <a:ahLst/>
            <a:cxnLst>
              <a:cxn ang="0">
                <a:pos x="wd2" y="hd2"/>
              </a:cxn>
              <a:cxn ang="5400000">
                <a:pos x="wd2" y="hd2"/>
              </a:cxn>
              <a:cxn ang="10800000">
                <a:pos x="wd2" y="hd2"/>
              </a:cxn>
              <a:cxn ang="16200000">
                <a:pos x="wd2" y="hd2"/>
              </a:cxn>
            </a:cxnLst>
            <a:rect l="0" t="0" r="r" b="b"/>
            <a:pathLst>
              <a:path w="21600" h="21600" extrusionOk="0">
                <a:moveTo>
                  <a:pt x="20965" y="8100"/>
                </a:moveTo>
                <a:cubicBezTo>
                  <a:pt x="20965" y="8100"/>
                  <a:pt x="20075" y="8100"/>
                  <a:pt x="19567" y="8100"/>
                </a:cubicBezTo>
                <a:cubicBezTo>
                  <a:pt x="18932" y="5192"/>
                  <a:pt x="17534" y="3115"/>
                  <a:pt x="15755" y="2285"/>
                </a:cubicBezTo>
                <a:cubicBezTo>
                  <a:pt x="15755" y="1662"/>
                  <a:pt x="15755" y="1038"/>
                  <a:pt x="15755" y="1038"/>
                </a:cubicBezTo>
                <a:cubicBezTo>
                  <a:pt x="15755" y="415"/>
                  <a:pt x="15374" y="0"/>
                  <a:pt x="15120" y="0"/>
                </a:cubicBezTo>
                <a:cubicBezTo>
                  <a:pt x="13341" y="0"/>
                  <a:pt x="13341" y="0"/>
                  <a:pt x="13341" y="0"/>
                </a:cubicBezTo>
                <a:cubicBezTo>
                  <a:pt x="12960" y="0"/>
                  <a:pt x="12706" y="415"/>
                  <a:pt x="12706" y="1038"/>
                </a:cubicBezTo>
                <a:cubicBezTo>
                  <a:pt x="12706" y="4777"/>
                  <a:pt x="12706" y="4777"/>
                  <a:pt x="12706" y="4777"/>
                </a:cubicBezTo>
                <a:cubicBezTo>
                  <a:pt x="10800" y="4777"/>
                  <a:pt x="10800" y="4777"/>
                  <a:pt x="10800" y="4777"/>
                </a:cubicBezTo>
                <a:cubicBezTo>
                  <a:pt x="10419" y="4777"/>
                  <a:pt x="10165" y="5192"/>
                  <a:pt x="10165" y="5815"/>
                </a:cubicBezTo>
                <a:cubicBezTo>
                  <a:pt x="10165" y="6438"/>
                  <a:pt x="10419" y="6854"/>
                  <a:pt x="10800" y="6854"/>
                </a:cubicBezTo>
                <a:cubicBezTo>
                  <a:pt x="12706" y="6854"/>
                  <a:pt x="12706" y="6854"/>
                  <a:pt x="12706" y="6854"/>
                </a:cubicBezTo>
                <a:cubicBezTo>
                  <a:pt x="12706" y="14331"/>
                  <a:pt x="12706" y="14331"/>
                  <a:pt x="12706" y="14331"/>
                </a:cubicBezTo>
                <a:cubicBezTo>
                  <a:pt x="10800" y="14331"/>
                  <a:pt x="10800" y="14331"/>
                  <a:pt x="10800" y="14331"/>
                </a:cubicBezTo>
                <a:cubicBezTo>
                  <a:pt x="10419" y="14331"/>
                  <a:pt x="10165" y="14954"/>
                  <a:pt x="10165" y="15369"/>
                </a:cubicBezTo>
                <a:cubicBezTo>
                  <a:pt x="10165" y="15992"/>
                  <a:pt x="10419" y="16408"/>
                  <a:pt x="10800" y="16408"/>
                </a:cubicBezTo>
                <a:cubicBezTo>
                  <a:pt x="12706" y="16408"/>
                  <a:pt x="12706" y="16408"/>
                  <a:pt x="12706" y="16408"/>
                </a:cubicBezTo>
                <a:cubicBezTo>
                  <a:pt x="12706" y="20562"/>
                  <a:pt x="12706" y="20562"/>
                  <a:pt x="12706" y="20562"/>
                </a:cubicBezTo>
                <a:cubicBezTo>
                  <a:pt x="12706" y="20977"/>
                  <a:pt x="12960" y="21600"/>
                  <a:pt x="13341" y="21600"/>
                </a:cubicBezTo>
                <a:cubicBezTo>
                  <a:pt x="15120" y="21600"/>
                  <a:pt x="15120" y="21600"/>
                  <a:pt x="15120" y="21600"/>
                </a:cubicBezTo>
                <a:cubicBezTo>
                  <a:pt x="15374" y="21600"/>
                  <a:pt x="15755" y="20977"/>
                  <a:pt x="15755" y="20562"/>
                </a:cubicBezTo>
                <a:cubicBezTo>
                  <a:pt x="15755" y="20562"/>
                  <a:pt x="15755" y="19731"/>
                  <a:pt x="15755" y="19108"/>
                </a:cubicBezTo>
                <a:cubicBezTo>
                  <a:pt x="17534" y="18485"/>
                  <a:pt x="18932" y="16200"/>
                  <a:pt x="19567" y="13292"/>
                </a:cubicBezTo>
                <a:cubicBezTo>
                  <a:pt x="20075" y="13292"/>
                  <a:pt x="20965" y="13292"/>
                  <a:pt x="20965" y="13292"/>
                </a:cubicBezTo>
                <a:cubicBezTo>
                  <a:pt x="21346" y="13292"/>
                  <a:pt x="21600" y="12877"/>
                  <a:pt x="21600" y="12254"/>
                </a:cubicBezTo>
                <a:cubicBezTo>
                  <a:pt x="21600" y="9138"/>
                  <a:pt x="21600" y="9138"/>
                  <a:pt x="21600" y="9138"/>
                </a:cubicBezTo>
                <a:cubicBezTo>
                  <a:pt x="21600" y="8723"/>
                  <a:pt x="21346" y="8100"/>
                  <a:pt x="20965" y="8100"/>
                </a:cubicBezTo>
                <a:close/>
                <a:moveTo>
                  <a:pt x="8259" y="0"/>
                </a:moveTo>
                <a:cubicBezTo>
                  <a:pt x="6480" y="0"/>
                  <a:pt x="6480" y="0"/>
                  <a:pt x="6480" y="0"/>
                </a:cubicBezTo>
                <a:cubicBezTo>
                  <a:pt x="6226" y="0"/>
                  <a:pt x="5845" y="415"/>
                  <a:pt x="5845" y="1038"/>
                </a:cubicBezTo>
                <a:cubicBezTo>
                  <a:pt x="5845" y="1038"/>
                  <a:pt x="5845" y="1662"/>
                  <a:pt x="5845" y="2285"/>
                </a:cubicBezTo>
                <a:cubicBezTo>
                  <a:pt x="4066" y="3115"/>
                  <a:pt x="2668" y="5192"/>
                  <a:pt x="2033" y="8100"/>
                </a:cubicBezTo>
                <a:cubicBezTo>
                  <a:pt x="1525" y="8100"/>
                  <a:pt x="635" y="8100"/>
                  <a:pt x="635" y="8100"/>
                </a:cubicBezTo>
                <a:cubicBezTo>
                  <a:pt x="254" y="8100"/>
                  <a:pt x="0" y="8723"/>
                  <a:pt x="0" y="9138"/>
                </a:cubicBezTo>
                <a:cubicBezTo>
                  <a:pt x="0" y="12254"/>
                  <a:pt x="0" y="12254"/>
                  <a:pt x="0" y="12254"/>
                </a:cubicBezTo>
                <a:cubicBezTo>
                  <a:pt x="0" y="12877"/>
                  <a:pt x="254" y="13292"/>
                  <a:pt x="635" y="13292"/>
                </a:cubicBezTo>
                <a:cubicBezTo>
                  <a:pt x="635" y="13292"/>
                  <a:pt x="1525" y="13292"/>
                  <a:pt x="2033" y="13292"/>
                </a:cubicBezTo>
                <a:cubicBezTo>
                  <a:pt x="2668" y="16200"/>
                  <a:pt x="4066" y="18485"/>
                  <a:pt x="5845" y="19108"/>
                </a:cubicBezTo>
                <a:cubicBezTo>
                  <a:pt x="5845" y="19731"/>
                  <a:pt x="5845" y="20562"/>
                  <a:pt x="5845" y="20562"/>
                </a:cubicBezTo>
                <a:cubicBezTo>
                  <a:pt x="5845" y="20977"/>
                  <a:pt x="6226" y="21600"/>
                  <a:pt x="6480" y="21600"/>
                </a:cubicBezTo>
                <a:cubicBezTo>
                  <a:pt x="8259" y="21600"/>
                  <a:pt x="8259" y="21600"/>
                  <a:pt x="8259" y="21600"/>
                </a:cubicBezTo>
                <a:cubicBezTo>
                  <a:pt x="8640" y="21600"/>
                  <a:pt x="8894" y="20977"/>
                  <a:pt x="8894" y="20562"/>
                </a:cubicBezTo>
                <a:cubicBezTo>
                  <a:pt x="8894" y="16408"/>
                  <a:pt x="8894" y="16408"/>
                  <a:pt x="8894" y="16408"/>
                </a:cubicBezTo>
                <a:cubicBezTo>
                  <a:pt x="6861" y="16408"/>
                  <a:pt x="6861" y="16408"/>
                  <a:pt x="6861" y="16408"/>
                </a:cubicBezTo>
                <a:cubicBezTo>
                  <a:pt x="6480" y="16408"/>
                  <a:pt x="6226" y="15992"/>
                  <a:pt x="6226" y="15369"/>
                </a:cubicBezTo>
                <a:cubicBezTo>
                  <a:pt x="6226" y="14954"/>
                  <a:pt x="6480" y="14331"/>
                  <a:pt x="6861" y="14331"/>
                </a:cubicBezTo>
                <a:cubicBezTo>
                  <a:pt x="8894" y="14331"/>
                  <a:pt x="8894" y="14331"/>
                  <a:pt x="8894" y="14331"/>
                </a:cubicBezTo>
                <a:cubicBezTo>
                  <a:pt x="8894" y="6854"/>
                  <a:pt x="8894" y="6854"/>
                  <a:pt x="8894" y="6854"/>
                </a:cubicBezTo>
                <a:cubicBezTo>
                  <a:pt x="6861" y="6854"/>
                  <a:pt x="6861" y="6854"/>
                  <a:pt x="6861" y="6854"/>
                </a:cubicBezTo>
                <a:cubicBezTo>
                  <a:pt x="6480" y="6854"/>
                  <a:pt x="6226" y="6438"/>
                  <a:pt x="6226" y="5815"/>
                </a:cubicBezTo>
                <a:cubicBezTo>
                  <a:pt x="6226" y="5192"/>
                  <a:pt x="6480" y="4777"/>
                  <a:pt x="6861" y="4777"/>
                </a:cubicBezTo>
                <a:cubicBezTo>
                  <a:pt x="8894" y="4777"/>
                  <a:pt x="8894" y="4777"/>
                  <a:pt x="8894" y="4777"/>
                </a:cubicBezTo>
                <a:cubicBezTo>
                  <a:pt x="8894" y="1038"/>
                  <a:pt x="8894" y="1038"/>
                  <a:pt x="8894" y="1038"/>
                </a:cubicBezTo>
                <a:cubicBezTo>
                  <a:pt x="8894" y="415"/>
                  <a:pt x="8640" y="0"/>
                  <a:pt x="8259" y="0"/>
                </a:cubicBezTo>
                <a:close/>
              </a:path>
            </a:pathLst>
          </a:custGeom>
          <a:solidFill>
            <a:srgbClr val="FFFFFF"/>
          </a:solidFill>
          <a:ln w="12700">
            <a:miter lim="400000"/>
          </a:ln>
        </p:spPr>
        <p:txBody>
          <a:bodyPr lIns="0" tIns="0" rIns="0" bIns="0"/>
          <a:lstStyle/>
          <a:p>
            <a:pPr algn="ctr">
              <a:defRPr sz="8000">
                <a:solidFill>
                  <a:srgbClr val="53585F"/>
                </a:solidFill>
                <a:latin typeface="Open Sans"/>
                <a:ea typeface="Open Sans"/>
                <a:cs typeface="Open Sans"/>
                <a:sym typeface="Open Sans"/>
              </a:defRPr>
            </a:pPr>
            <a:endParaRPr sz="3000"/>
          </a:p>
        </p:txBody>
      </p:sp>
      <p:sp>
        <p:nvSpPr>
          <p:cNvPr id="751" name="Shape 751"/>
          <p:cNvSpPr/>
          <p:nvPr/>
        </p:nvSpPr>
        <p:spPr>
          <a:xfrm>
            <a:off x="2517565" y="2646357"/>
            <a:ext cx="1366597" cy="931037"/>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lstStyle>
            <a:lvl1pPr algn="ctr">
              <a:lnSpc>
                <a:spcPct val="80000"/>
              </a:lnSpc>
              <a:defRPr sz="2600"/>
            </a:lvl1pPr>
          </a:lstStyle>
          <a:p>
            <a:r>
              <a:rPr lang="en-US" sz="1400" dirty="0" err="1"/>
              <a:t>Pesara</a:t>
            </a:r>
            <a:r>
              <a:rPr lang="en-US" sz="1400" dirty="0"/>
              <a:t> dan </a:t>
            </a:r>
            <a:r>
              <a:rPr lang="en-US" sz="1400" dirty="0" err="1"/>
              <a:t>Pegawai</a:t>
            </a:r>
            <a:r>
              <a:rPr lang="en-US" sz="1400" dirty="0"/>
              <a:t> </a:t>
            </a:r>
            <a:r>
              <a:rPr lang="en-US" sz="1400" dirty="0" err="1"/>
              <a:t>Aset</a:t>
            </a:r>
            <a:r>
              <a:rPr lang="en-US" sz="1400" dirty="0"/>
              <a:t> </a:t>
            </a:r>
            <a:r>
              <a:rPr lang="en-US" sz="1400" dirty="0" err="1"/>
              <a:t>semak</a:t>
            </a:r>
            <a:r>
              <a:rPr lang="en-US" sz="1400" dirty="0"/>
              <a:t> dan </a:t>
            </a:r>
            <a:r>
              <a:rPr lang="en-US" sz="1400" dirty="0" err="1"/>
              <a:t>kemaskini</a:t>
            </a:r>
            <a:r>
              <a:rPr lang="en-US" sz="1400" dirty="0"/>
              <a:t> </a:t>
            </a:r>
            <a:r>
              <a:rPr lang="en-US" sz="1400" dirty="0" err="1"/>
              <a:t>maklumat</a:t>
            </a:r>
            <a:r>
              <a:rPr lang="en-US" sz="1400" dirty="0"/>
              <a:t> </a:t>
            </a:r>
            <a:r>
              <a:rPr lang="en-US" sz="1400" dirty="0" err="1"/>
              <a:t>aset</a:t>
            </a:r>
            <a:endParaRPr sz="1400" dirty="0"/>
          </a:p>
        </p:txBody>
      </p:sp>
      <p:sp>
        <p:nvSpPr>
          <p:cNvPr id="752" name="Shape 752"/>
          <p:cNvSpPr/>
          <p:nvPr/>
        </p:nvSpPr>
        <p:spPr>
          <a:xfrm>
            <a:off x="4273004" y="3305452"/>
            <a:ext cx="597992" cy="460475"/>
          </a:xfrm>
          <a:custGeom>
            <a:avLst/>
            <a:gdLst/>
            <a:ahLst/>
            <a:cxnLst>
              <a:cxn ang="0">
                <a:pos x="wd2" y="hd2"/>
              </a:cxn>
              <a:cxn ang="5400000">
                <a:pos x="wd2" y="hd2"/>
              </a:cxn>
              <a:cxn ang="10800000">
                <a:pos x="wd2" y="hd2"/>
              </a:cxn>
              <a:cxn ang="16200000">
                <a:pos x="wd2" y="hd2"/>
              </a:cxn>
            </a:cxnLst>
            <a:rect l="0" t="0" r="r" b="b"/>
            <a:pathLst>
              <a:path w="21600" h="21600" extrusionOk="0">
                <a:moveTo>
                  <a:pt x="559" y="0"/>
                </a:moveTo>
                <a:cubicBezTo>
                  <a:pt x="256" y="0"/>
                  <a:pt x="0" y="353"/>
                  <a:pt x="0" y="747"/>
                </a:cubicBezTo>
                <a:cubicBezTo>
                  <a:pt x="0" y="16406"/>
                  <a:pt x="0" y="16406"/>
                  <a:pt x="0" y="16406"/>
                </a:cubicBezTo>
                <a:cubicBezTo>
                  <a:pt x="0" y="16799"/>
                  <a:pt x="256" y="17153"/>
                  <a:pt x="559" y="17153"/>
                </a:cubicBezTo>
                <a:cubicBezTo>
                  <a:pt x="8157" y="17153"/>
                  <a:pt x="8155" y="17153"/>
                  <a:pt x="8155" y="17153"/>
                </a:cubicBezTo>
                <a:cubicBezTo>
                  <a:pt x="8585" y="17153"/>
                  <a:pt x="8585" y="17153"/>
                  <a:pt x="8585" y="17153"/>
                </a:cubicBezTo>
                <a:cubicBezTo>
                  <a:pt x="13061" y="17153"/>
                  <a:pt x="13063" y="17153"/>
                  <a:pt x="13063" y="17153"/>
                </a:cubicBezTo>
                <a:cubicBezTo>
                  <a:pt x="13525" y="17153"/>
                  <a:pt x="13526" y="17153"/>
                  <a:pt x="13526" y="17153"/>
                </a:cubicBezTo>
                <a:cubicBezTo>
                  <a:pt x="21076" y="17153"/>
                  <a:pt x="21073" y="17153"/>
                  <a:pt x="21073" y="17153"/>
                </a:cubicBezTo>
                <a:cubicBezTo>
                  <a:pt x="21376" y="17153"/>
                  <a:pt x="21600" y="16800"/>
                  <a:pt x="21600" y="16406"/>
                </a:cubicBezTo>
                <a:cubicBezTo>
                  <a:pt x="21600" y="747"/>
                  <a:pt x="21600" y="747"/>
                  <a:pt x="21600" y="747"/>
                </a:cubicBezTo>
                <a:cubicBezTo>
                  <a:pt x="21600" y="353"/>
                  <a:pt x="21376" y="0"/>
                  <a:pt x="21073" y="0"/>
                </a:cubicBezTo>
                <a:cubicBezTo>
                  <a:pt x="556" y="0"/>
                  <a:pt x="559" y="0"/>
                  <a:pt x="559" y="0"/>
                </a:cubicBezTo>
                <a:close/>
                <a:moveTo>
                  <a:pt x="828" y="1243"/>
                </a:moveTo>
                <a:cubicBezTo>
                  <a:pt x="20708" y="1243"/>
                  <a:pt x="20708" y="1243"/>
                  <a:pt x="20708" y="1243"/>
                </a:cubicBezTo>
                <a:lnTo>
                  <a:pt x="20708" y="15910"/>
                </a:lnTo>
                <a:cubicBezTo>
                  <a:pt x="828" y="15910"/>
                  <a:pt x="828" y="15910"/>
                  <a:pt x="828" y="15910"/>
                </a:cubicBezTo>
                <a:cubicBezTo>
                  <a:pt x="828" y="1245"/>
                  <a:pt x="828" y="1243"/>
                  <a:pt x="828" y="1243"/>
                </a:cubicBezTo>
                <a:close/>
                <a:moveTo>
                  <a:pt x="8542" y="17551"/>
                </a:moveTo>
                <a:cubicBezTo>
                  <a:pt x="8382" y="19824"/>
                  <a:pt x="8381" y="19827"/>
                  <a:pt x="8381" y="19827"/>
                </a:cubicBezTo>
                <a:cubicBezTo>
                  <a:pt x="8381" y="19827"/>
                  <a:pt x="8320" y="20159"/>
                  <a:pt x="8128" y="20427"/>
                </a:cubicBezTo>
                <a:cubicBezTo>
                  <a:pt x="7920" y="20696"/>
                  <a:pt x="7537" y="21104"/>
                  <a:pt x="7537" y="21104"/>
                </a:cubicBezTo>
                <a:cubicBezTo>
                  <a:pt x="7537" y="21104"/>
                  <a:pt x="7198" y="21420"/>
                  <a:pt x="7709" y="21502"/>
                </a:cubicBezTo>
                <a:cubicBezTo>
                  <a:pt x="7997" y="21564"/>
                  <a:pt x="9294" y="21600"/>
                  <a:pt x="10332" y="21600"/>
                </a:cubicBezTo>
                <a:cubicBezTo>
                  <a:pt x="11307" y="21600"/>
                  <a:pt x="11305" y="21600"/>
                  <a:pt x="11305" y="21600"/>
                </a:cubicBezTo>
                <a:cubicBezTo>
                  <a:pt x="12376" y="21600"/>
                  <a:pt x="13641" y="21564"/>
                  <a:pt x="13945" y="21502"/>
                </a:cubicBezTo>
                <a:cubicBezTo>
                  <a:pt x="14440" y="21399"/>
                  <a:pt x="14101" y="21083"/>
                  <a:pt x="14101" y="21083"/>
                </a:cubicBezTo>
                <a:cubicBezTo>
                  <a:pt x="14101" y="21083"/>
                  <a:pt x="13733" y="20675"/>
                  <a:pt x="13526" y="20406"/>
                </a:cubicBezTo>
                <a:cubicBezTo>
                  <a:pt x="13318" y="20138"/>
                  <a:pt x="13257" y="19827"/>
                  <a:pt x="13257" y="19827"/>
                </a:cubicBezTo>
                <a:cubicBezTo>
                  <a:pt x="13097" y="17554"/>
                  <a:pt x="13095" y="17551"/>
                  <a:pt x="13095" y="17551"/>
                </a:cubicBezTo>
                <a:cubicBezTo>
                  <a:pt x="8541" y="17551"/>
                  <a:pt x="8542" y="17551"/>
                  <a:pt x="8542" y="17551"/>
                </a:cubicBezTo>
                <a:close/>
              </a:path>
            </a:pathLst>
          </a:custGeom>
          <a:solidFill>
            <a:srgbClr val="FFFFFF"/>
          </a:solidFill>
          <a:ln w="12700">
            <a:miter lim="400000"/>
          </a:ln>
        </p:spPr>
        <p:txBody>
          <a:bodyPr lIns="0" tIns="0" rIns="0" bIns="0"/>
          <a:lstStyle/>
          <a:p>
            <a:pPr algn="ctr">
              <a:defRPr sz="8000">
                <a:solidFill>
                  <a:srgbClr val="53585F"/>
                </a:solidFill>
                <a:latin typeface="Open Sans"/>
                <a:ea typeface="Open Sans"/>
                <a:cs typeface="Open Sans"/>
                <a:sym typeface="Open Sans"/>
              </a:defRPr>
            </a:pPr>
            <a:endParaRPr sz="3000"/>
          </a:p>
        </p:txBody>
      </p:sp>
      <p:sp>
        <p:nvSpPr>
          <p:cNvPr id="753" name="Shape 753"/>
          <p:cNvSpPr/>
          <p:nvPr/>
        </p:nvSpPr>
        <p:spPr>
          <a:xfrm>
            <a:off x="4240043" y="4766854"/>
            <a:ext cx="1182604" cy="77440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lstStyle>
            <a:lvl1pPr algn="ctr">
              <a:lnSpc>
                <a:spcPct val="80000"/>
              </a:lnSpc>
              <a:defRPr sz="2600"/>
            </a:lvl1pPr>
          </a:lstStyle>
          <a:p>
            <a:r>
              <a:rPr lang="en-US" sz="1400" dirty="0" err="1"/>
              <a:t>Pemantauan</a:t>
            </a:r>
            <a:r>
              <a:rPr lang="en-US" sz="1400" dirty="0"/>
              <a:t> status </a:t>
            </a:r>
            <a:r>
              <a:rPr lang="en-US" sz="1400" dirty="0" err="1"/>
              <a:t>kemaskini</a:t>
            </a:r>
            <a:r>
              <a:rPr lang="en-US" sz="1400" dirty="0"/>
              <a:t> </a:t>
            </a:r>
            <a:r>
              <a:rPr lang="en-US" sz="1400" dirty="0" err="1"/>
              <a:t>aset</a:t>
            </a:r>
            <a:r>
              <a:rPr lang="en-US" sz="1400" dirty="0"/>
              <a:t> oleh </a:t>
            </a:r>
            <a:r>
              <a:rPr lang="en-US" sz="1400" dirty="0" err="1"/>
              <a:t>Bahagian</a:t>
            </a:r>
            <a:r>
              <a:rPr lang="en-US" sz="1400" dirty="0"/>
              <a:t> </a:t>
            </a:r>
            <a:r>
              <a:rPr lang="en-US" sz="1400" dirty="0" err="1"/>
              <a:t>Kewangan</a:t>
            </a:r>
            <a:r>
              <a:rPr lang="en-US" sz="1400" dirty="0"/>
              <a:t> </a:t>
            </a:r>
            <a:r>
              <a:rPr lang="en-US" sz="1400" dirty="0" err="1"/>
              <a:t>Aset</a:t>
            </a:r>
            <a:r>
              <a:rPr lang="en-US" sz="1400" dirty="0"/>
              <a:t> (3 </a:t>
            </a:r>
            <a:r>
              <a:rPr lang="en-US" sz="1400" dirty="0" err="1"/>
              <a:t>bulan</a:t>
            </a:r>
            <a:r>
              <a:rPr lang="en-US" sz="1400" dirty="0"/>
              <a:t>, 1 </a:t>
            </a:r>
            <a:r>
              <a:rPr lang="en-US" sz="1400" dirty="0" err="1"/>
              <a:t>bulan</a:t>
            </a:r>
            <a:r>
              <a:rPr lang="en-US" sz="1400" dirty="0"/>
              <a:t>, 1 </a:t>
            </a:r>
            <a:r>
              <a:rPr lang="en-US" sz="1400" dirty="0" err="1"/>
              <a:t>minggu</a:t>
            </a:r>
            <a:r>
              <a:rPr lang="en-US" sz="1400" dirty="0"/>
              <a:t>)</a:t>
            </a:r>
            <a:endParaRPr sz="1400" dirty="0"/>
          </a:p>
        </p:txBody>
      </p:sp>
      <p:sp>
        <p:nvSpPr>
          <p:cNvPr id="754" name="Shape 754"/>
          <p:cNvSpPr/>
          <p:nvPr/>
        </p:nvSpPr>
        <p:spPr>
          <a:xfrm>
            <a:off x="5816501" y="4095283"/>
            <a:ext cx="463302" cy="460475"/>
          </a:xfrm>
          <a:custGeom>
            <a:avLst/>
            <a:gdLst/>
            <a:ahLst/>
            <a:cxnLst>
              <a:cxn ang="0">
                <a:pos x="wd2" y="hd2"/>
              </a:cxn>
              <a:cxn ang="5400000">
                <a:pos x="wd2" y="hd2"/>
              </a:cxn>
              <a:cxn ang="10800000">
                <a:pos x="wd2" y="hd2"/>
              </a:cxn>
              <a:cxn ang="16200000">
                <a:pos x="wd2" y="hd2"/>
              </a:cxn>
            </a:cxnLst>
            <a:rect l="0" t="0" r="r" b="b"/>
            <a:pathLst>
              <a:path w="21597" h="21600" extrusionOk="0">
                <a:moveTo>
                  <a:pt x="479" y="0"/>
                </a:moveTo>
                <a:cubicBezTo>
                  <a:pt x="156" y="0"/>
                  <a:pt x="0" y="166"/>
                  <a:pt x="0" y="328"/>
                </a:cubicBezTo>
                <a:cubicBezTo>
                  <a:pt x="0" y="16395"/>
                  <a:pt x="0" y="16392"/>
                  <a:pt x="0" y="16392"/>
                </a:cubicBezTo>
                <a:cubicBezTo>
                  <a:pt x="0" y="16554"/>
                  <a:pt x="156" y="16720"/>
                  <a:pt x="479" y="16720"/>
                </a:cubicBezTo>
                <a:cubicBezTo>
                  <a:pt x="5483" y="16720"/>
                  <a:pt x="5488" y="16720"/>
                  <a:pt x="5488" y="16720"/>
                </a:cubicBezTo>
                <a:cubicBezTo>
                  <a:pt x="5326" y="16233"/>
                  <a:pt x="5162" y="15741"/>
                  <a:pt x="5162" y="15254"/>
                </a:cubicBezTo>
                <a:lnTo>
                  <a:pt x="1776" y="15254"/>
                </a:lnTo>
                <a:cubicBezTo>
                  <a:pt x="1776" y="3244"/>
                  <a:pt x="1776" y="3246"/>
                  <a:pt x="1776" y="3246"/>
                </a:cubicBezTo>
                <a:cubicBezTo>
                  <a:pt x="19696" y="3246"/>
                  <a:pt x="19696" y="3246"/>
                  <a:pt x="19696" y="3246"/>
                </a:cubicBezTo>
                <a:cubicBezTo>
                  <a:pt x="19696" y="6817"/>
                  <a:pt x="19696" y="6814"/>
                  <a:pt x="19696" y="6814"/>
                </a:cubicBezTo>
                <a:cubicBezTo>
                  <a:pt x="20180" y="7301"/>
                  <a:pt x="20663" y="7793"/>
                  <a:pt x="20986" y="8280"/>
                </a:cubicBezTo>
                <a:cubicBezTo>
                  <a:pt x="20986" y="327"/>
                  <a:pt x="20986" y="328"/>
                  <a:pt x="20986" y="328"/>
                </a:cubicBezTo>
                <a:cubicBezTo>
                  <a:pt x="20986" y="166"/>
                  <a:pt x="20822" y="0"/>
                  <a:pt x="20660" y="0"/>
                </a:cubicBezTo>
                <a:cubicBezTo>
                  <a:pt x="480" y="0"/>
                  <a:pt x="479" y="0"/>
                  <a:pt x="479" y="0"/>
                </a:cubicBezTo>
                <a:close/>
                <a:moveTo>
                  <a:pt x="14368" y="489"/>
                </a:moveTo>
                <a:cubicBezTo>
                  <a:pt x="16305" y="489"/>
                  <a:pt x="16303" y="489"/>
                  <a:pt x="16303" y="489"/>
                </a:cubicBezTo>
                <a:cubicBezTo>
                  <a:pt x="16303" y="2436"/>
                  <a:pt x="16303" y="2436"/>
                  <a:pt x="16303" y="2436"/>
                </a:cubicBezTo>
                <a:cubicBezTo>
                  <a:pt x="14366" y="2436"/>
                  <a:pt x="14368" y="2436"/>
                  <a:pt x="14368" y="2436"/>
                </a:cubicBezTo>
                <a:lnTo>
                  <a:pt x="14368" y="489"/>
                </a:lnTo>
                <a:close/>
                <a:moveTo>
                  <a:pt x="17275" y="489"/>
                </a:moveTo>
                <a:cubicBezTo>
                  <a:pt x="19212" y="489"/>
                  <a:pt x="19210" y="489"/>
                  <a:pt x="19210" y="489"/>
                </a:cubicBezTo>
                <a:cubicBezTo>
                  <a:pt x="19210" y="2436"/>
                  <a:pt x="19210" y="2436"/>
                  <a:pt x="19210" y="2436"/>
                </a:cubicBezTo>
                <a:cubicBezTo>
                  <a:pt x="17273" y="2436"/>
                  <a:pt x="17275" y="2436"/>
                  <a:pt x="17275" y="2436"/>
                </a:cubicBezTo>
                <a:lnTo>
                  <a:pt x="17275" y="489"/>
                </a:lnTo>
                <a:close/>
                <a:moveTo>
                  <a:pt x="12724" y="5711"/>
                </a:moveTo>
                <a:cubicBezTo>
                  <a:pt x="11917" y="6197"/>
                  <a:pt x="11107" y="7171"/>
                  <a:pt x="10462" y="8468"/>
                </a:cubicBezTo>
                <a:lnTo>
                  <a:pt x="13369" y="8468"/>
                </a:lnTo>
                <a:cubicBezTo>
                  <a:pt x="13369" y="8468"/>
                  <a:pt x="13369" y="8467"/>
                  <a:pt x="13369" y="5711"/>
                </a:cubicBezTo>
                <a:cubicBezTo>
                  <a:pt x="13046" y="5711"/>
                  <a:pt x="12885" y="5711"/>
                  <a:pt x="12724" y="5711"/>
                </a:cubicBezTo>
                <a:close/>
                <a:moveTo>
                  <a:pt x="14174" y="5711"/>
                </a:moveTo>
                <a:cubicBezTo>
                  <a:pt x="14174" y="5711"/>
                  <a:pt x="14174" y="5712"/>
                  <a:pt x="14174" y="8468"/>
                </a:cubicBezTo>
                <a:lnTo>
                  <a:pt x="17080" y="8468"/>
                </a:lnTo>
                <a:cubicBezTo>
                  <a:pt x="16435" y="7171"/>
                  <a:pt x="15626" y="6197"/>
                  <a:pt x="14819" y="5711"/>
                </a:cubicBezTo>
                <a:cubicBezTo>
                  <a:pt x="14657" y="5711"/>
                  <a:pt x="14335" y="5711"/>
                  <a:pt x="14174" y="5711"/>
                </a:cubicBezTo>
                <a:close/>
                <a:moveTo>
                  <a:pt x="10788" y="6360"/>
                </a:moveTo>
                <a:cubicBezTo>
                  <a:pt x="9658" y="6846"/>
                  <a:pt x="8529" y="7495"/>
                  <a:pt x="7722" y="8468"/>
                </a:cubicBezTo>
                <a:lnTo>
                  <a:pt x="9498" y="8468"/>
                </a:lnTo>
                <a:cubicBezTo>
                  <a:pt x="9820" y="7658"/>
                  <a:pt x="10304" y="6846"/>
                  <a:pt x="10788" y="6360"/>
                </a:cubicBezTo>
                <a:close/>
                <a:moveTo>
                  <a:pt x="16761" y="6360"/>
                </a:moveTo>
                <a:cubicBezTo>
                  <a:pt x="17245" y="7009"/>
                  <a:pt x="17729" y="7658"/>
                  <a:pt x="18052" y="8468"/>
                </a:cubicBezTo>
                <a:lnTo>
                  <a:pt x="19828" y="8468"/>
                </a:lnTo>
                <a:cubicBezTo>
                  <a:pt x="19021" y="7495"/>
                  <a:pt x="17891" y="6846"/>
                  <a:pt x="16761" y="6360"/>
                </a:cubicBezTo>
                <a:close/>
                <a:moveTo>
                  <a:pt x="7076" y="9278"/>
                </a:moveTo>
                <a:cubicBezTo>
                  <a:pt x="6431" y="10413"/>
                  <a:pt x="5946" y="11869"/>
                  <a:pt x="5946" y="13167"/>
                </a:cubicBezTo>
                <a:lnTo>
                  <a:pt x="8686" y="13167"/>
                </a:lnTo>
                <a:cubicBezTo>
                  <a:pt x="8686" y="11869"/>
                  <a:pt x="8849" y="10574"/>
                  <a:pt x="9172" y="9439"/>
                </a:cubicBezTo>
                <a:cubicBezTo>
                  <a:pt x="9172" y="9439"/>
                  <a:pt x="9174" y="9440"/>
                  <a:pt x="7076" y="9278"/>
                </a:cubicBezTo>
                <a:close/>
                <a:moveTo>
                  <a:pt x="10143" y="9439"/>
                </a:moveTo>
                <a:cubicBezTo>
                  <a:pt x="9820" y="10574"/>
                  <a:pt x="9498" y="11869"/>
                  <a:pt x="9498" y="13167"/>
                </a:cubicBezTo>
                <a:lnTo>
                  <a:pt x="13369" y="13167"/>
                </a:lnTo>
                <a:cubicBezTo>
                  <a:pt x="13369" y="13167"/>
                  <a:pt x="13369" y="13168"/>
                  <a:pt x="13369" y="9439"/>
                </a:cubicBezTo>
                <a:cubicBezTo>
                  <a:pt x="13369" y="9439"/>
                  <a:pt x="13371" y="9439"/>
                  <a:pt x="10143" y="9439"/>
                </a:cubicBezTo>
                <a:close/>
                <a:moveTo>
                  <a:pt x="14174" y="9439"/>
                </a:moveTo>
                <a:cubicBezTo>
                  <a:pt x="14174" y="9439"/>
                  <a:pt x="14174" y="9437"/>
                  <a:pt x="14174" y="13167"/>
                </a:cubicBezTo>
                <a:lnTo>
                  <a:pt x="18052" y="13167"/>
                </a:lnTo>
                <a:cubicBezTo>
                  <a:pt x="18052" y="11869"/>
                  <a:pt x="17729" y="10574"/>
                  <a:pt x="17406" y="9439"/>
                </a:cubicBezTo>
                <a:cubicBezTo>
                  <a:pt x="17406" y="9439"/>
                  <a:pt x="17401" y="9439"/>
                  <a:pt x="14174" y="9439"/>
                </a:cubicBezTo>
                <a:close/>
                <a:moveTo>
                  <a:pt x="18371" y="9439"/>
                </a:moveTo>
                <a:cubicBezTo>
                  <a:pt x="18694" y="10574"/>
                  <a:pt x="18856" y="11869"/>
                  <a:pt x="18856" y="13167"/>
                </a:cubicBezTo>
                <a:lnTo>
                  <a:pt x="21597" y="13167"/>
                </a:lnTo>
                <a:cubicBezTo>
                  <a:pt x="21597" y="11869"/>
                  <a:pt x="21118" y="10412"/>
                  <a:pt x="20473" y="9439"/>
                </a:cubicBezTo>
                <a:cubicBezTo>
                  <a:pt x="20473" y="9439"/>
                  <a:pt x="20469" y="9439"/>
                  <a:pt x="18371" y="9439"/>
                </a:cubicBezTo>
                <a:close/>
                <a:moveTo>
                  <a:pt x="5946" y="14144"/>
                </a:moveTo>
                <a:cubicBezTo>
                  <a:pt x="5946" y="15441"/>
                  <a:pt x="6431" y="16737"/>
                  <a:pt x="7076" y="17872"/>
                </a:cubicBezTo>
                <a:lnTo>
                  <a:pt x="9172" y="17872"/>
                </a:lnTo>
                <a:cubicBezTo>
                  <a:pt x="8849" y="16737"/>
                  <a:pt x="8686" y="15441"/>
                  <a:pt x="8686" y="14144"/>
                </a:cubicBezTo>
                <a:cubicBezTo>
                  <a:pt x="8686" y="14144"/>
                  <a:pt x="8689" y="14144"/>
                  <a:pt x="5946" y="14144"/>
                </a:cubicBezTo>
                <a:close/>
                <a:moveTo>
                  <a:pt x="9498" y="14144"/>
                </a:moveTo>
                <a:cubicBezTo>
                  <a:pt x="9498" y="15441"/>
                  <a:pt x="9820" y="16737"/>
                  <a:pt x="10143" y="17872"/>
                </a:cubicBezTo>
                <a:lnTo>
                  <a:pt x="13369" y="17872"/>
                </a:lnTo>
                <a:cubicBezTo>
                  <a:pt x="13369" y="17872"/>
                  <a:pt x="13369" y="17874"/>
                  <a:pt x="13369" y="14144"/>
                </a:cubicBezTo>
                <a:cubicBezTo>
                  <a:pt x="13369" y="14144"/>
                  <a:pt x="13371" y="14144"/>
                  <a:pt x="9498" y="14144"/>
                </a:cubicBezTo>
                <a:close/>
                <a:moveTo>
                  <a:pt x="14174" y="14144"/>
                </a:moveTo>
                <a:cubicBezTo>
                  <a:pt x="14174" y="14144"/>
                  <a:pt x="14174" y="14143"/>
                  <a:pt x="14174" y="17872"/>
                </a:cubicBezTo>
                <a:lnTo>
                  <a:pt x="17406" y="17872"/>
                </a:lnTo>
                <a:cubicBezTo>
                  <a:pt x="17729" y="16737"/>
                  <a:pt x="18052" y="15441"/>
                  <a:pt x="18052" y="14144"/>
                </a:cubicBezTo>
                <a:cubicBezTo>
                  <a:pt x="18052" y="14144"/>
                  <a:pt x="18047" y="14144"/>
                  <a:pt x="14174" y="14144"/>
                </a:cubicBezTo>
                <a:close/>
                <a:moveTo>
                  <a:pt x="18856" y="14144"/>
                </a:moveTo>
                <a:cubicBezTo>
                  <a:pt x="18856" y="15441"/>
                  <a:pt x="18694" y="16737"/>
                  <a:pt x="18371" y="17872"/>
                </a:cubicBezTo>
                <a:lnTo>
                  <a:pt x="20306" y="17872"/>
                </a:lnTo>
                <a:cubicBezTo>
                  <a:pt x="21113" y="16737"/>
                  <a:pt x="21597" y="15441"/>
                  <a:pt x="21597" y="14144"/>
                </a:cubicBezTo>
                <a:cubicBezTo>
                  <a:pt x="21597" y="14144"/>
                  <a:pt x="21600" y="14144"/>
                  <a:pt x="18856" y="14144"/>
                </a:cubicBezTo>
                <a:close/>
                <a:moveTo>
                  <a:pt x="7722" y="18842"/>
                </a:moveTo>
                <a:cubicBezTo>
                  <a:pt x="8529" y="19653"/>
                  <a:pt x="9658" y="20464"/>
                  <a:pt x="10788" y="20951"/>
                </a:cubicBezTo>
                <a:cubicBezTo>
                  <a:pt x="10304" y="20302"/>
                  <a:pt x="9820" y="19653"/>
                  <a:pt x="9498" y="18842"/>
                </a:cubicBezTo>
                <a:cubicBezTo>
                  <a:pt x="9498" y="18842"/>
                  <a:pt x="9497" y="18842"/>
                  <a:pt x="7722" y="18842"/>
                </a:cubicBezTo>
                <a:close/>
                <a:moveTo>
                  <a:pt x="10462" y="18842"/>
                </a:moveTo>
                <a:cubicBezTo>
                  <a:pt x="11108" y="20140"/>
                  <a:pt x="11917" y="21115"/>
                  <a:pt x="12724" y="21439"/>
                </a:cubicBezTo>
                <a:cubicBezTo>
                  <a:pt x="12885" y="21439"/>
                  <a:pt x="13046" y="21438"/>
                  <a:pt x="13369" y="21600"/>
                </a:cubicBezTo>
                <a:lnTo>
                  <a:pt x="13369" y="18842"/>
                </a:lnTo>
                <a:cubicBezTo>
                  <a:pt x="13369" y="18842"/>
                  <a:pt x="13367" y="18842"/>
                  <a:pt x="10462" y="18842"/>
                </a:cubicBezTo>
                <a:close/>
                <a:moveTo>
                  <a:pt x="14174" y="18842"/>
                </a:moveTo>
                <a:lnTo>
                  <a:pt x="14174" y="21600"/>
                </a:lnTo>
                <a:cubicBezTo>
                  <a:pt x="14335" y="21438"/>
                  <a:pt x="14657" y="21439"/>
                  <a:pt x="14819" y="21439"/>
                </a:cubicBezTo>
                <a:cubicBezTo>
                  <a:pt x="15626" y="21115"/>
                  <a:pt x="16435" y="20140"/>
                  <a:pt x="17080" y="18842"/>
                </a:cubicBezTo>
                <a:cubicBezTo>
                  <a:pt x="17080" y="18842"/>
                  <a:pt x="17079" y="18842"/>
                  <a:pt x="14174" y="18842"/>
                </a:cubicBezTo>
                <a:close/>
                <a:moveTo>
                  <a:pt x="18052" y="18842"/>
                </a:moveTo>
                <a:cubicBezTo>
                  <a:pt x="17729" y="19653"/>
                  <a:pt x="17245" y="20302"/>
                  <a:pt x="16761" y="20951"/>
                </a:cubicBezTo>
                <a:cubicBezTo>
                  <a:pt x="17891" y="20464"/>
                  <a:pt x="19016" y="19653"/>
                  <a:pt x="19661" y="18842"/>
                </a:cubicBezTo>
                <a:cubicBezTo>
                  <a:pt x="19661" y="18842"/>
                  <a:pt x="19666" y="18842"/>
                  <a:pt x="18052" y="18842"/>
                </a:cubicBezTo>
                <a:close/>
              </a:path>
            </a:pathLst>
          </a:custGeom>
          <a:solidFill>
            <a:srgbClr val="FFFFFF"/>
          </a:solidFill>
          <a:ln w="12700">
            <a:miter lim="400000"/>
          </a:ln>
        </p:spPr>
        <p:txBody>
          <a:bodyPr lIns="0" tIns="0" rIns="0" bIns="0"/>
          <a:lstStyle/>
          <a:p>
            <a:pPr algn="ctr">
              <a:defRPr sz="8000">
                <a:solidFill>
                  <a:srgbClr val="53585F"/>
                </a:solidFill>
                <a:latin typeface="Open Sans"/>
                <a:ea typeface="Open Sans"/>
                <a:cs typeface="Open Sans"/>
                <a:sym typeface="Open Sans"/>
              </a:defRPr>
            </a:pPr>
            <a:endParaRPr sz="3000"/>
          </a:p>
        </p:txBody>
      </p:sp>
      <p:sp>
        <p:nvSpPr>
          <p:cNvPr id="755" name="Shape 755"/>
          <p:cNvSpPr/>
          <p:nvPr/>
        </p:nvSpPr>
        <p:spPr>
          <a:xfrm>
            <a:off x="5336410" y="3111875"/>
            <a:ext cx="1461402" cy="338767"/>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lstStyle>
            <a:lvl1pPr algn="ctr">
              <a:lnSpc>
                <a:spcPct val="80000"/>
              </a:lnSpc>
              <a:defRPr sz="2600"/>
            </a:lvl1pPr>
          </a:lstStyle>
          <a:p>
            <a:r>
              <a:rPr lang="en-US" sz="1400" dirty="0" err="1"/>
              <a:t>Makluman</a:t>
            </a:r>
            <a:r>
              <a:rPr lang="en-US" sz="1400" dirty="0"/>
              <a:t> status </a:t>
            </a:r>
            <a:r>
              <a:rPr lang="en-US" sz="1400" dirty="0" err="1"/>
              <a:t>aset</a:t>
            </a:r>
            <a:r>
              <a:rPr lang="en-US" sz="1400" dirty="0"/>
              <a:t> yang </a:t>
            </a:r>
            <a:r>
              <a:rPr lang="en-US" sz="1400" dirty="0" err="1"/>
              <a:t>selesai</a:t>
            </a:r>
            <a:endParaRPr sz="1400" dirty="0"/>
          </a:p>
        </p:txBody>
      </p:sp>
      <p:sp>
        <p:nvSpPr>
          <p:cNvPr id="756" name="Shape 756"/>
          <p:cNvSpPr/>
          <p:nvPr/>
        </p:nvSpPr>
        <p:spPr>
          <a:xfrm>
            <a:off x="7340043" y="3305491"/>
            <a:ext cx="350876" cy="460488"/>
          </a:xfrm>
          <a:custGeom>
            <a:avLst/>
            <a:gdLst/>
            <a:ahLst/>
            <a:cxnLst>
              <a:cxn ang="0">
                <a:pos x="wd2" y="hd2"/>
              </a:cxn>
              <a:cxn ang="5400000">
                <a:pos x="wd2" y="hd2"/>
              </a:cxn>
              <a:cxn ang="10800000">
                <a:pos x="wd2" y="hd2"/>
              </a:cxn>
              <a:cxn ang="16200000">
                <a:pos x="wd2" y="hd2"/>
              </a:cxn>
            </a:cxnLst>
            <a:rect l="0" t="0" r="r" b="b"/>
            <a:pathLst>
              <a:path w="19946" h="21355" extrusionOk="0">
                <a:moveTo>
                  <a:pt x="7505" y="10125"/>
                </a:moveTo>
                <a:cubicBezTo>
                  <a:pt x="3478" y="6996"/>
                  <a:pt x="733" y="3272"/>
                  <a:pt x="733" y="1038"/>
                </a:cubicBezTo>
                <a:cubicBezTo>
                  <a:pt x="733" y="1038"/>
                  <a:pt x="733" y="889"/>
                  <a:pt x="733" y="740"/>
                </a:cubicBezTo>
                <a:cubicBezTo>
                  <a:pt x="733" y="740"/>
                  <a:pt x="550" y="889"/>
                  <a:pt x="550" y="889"/>
                </a:cubicBezTo>
                <a:cubicBezTo>
                  <a:pt x="-1464" y="4017"/>
                  <a:pt x="3112" y="9082"/>
                  <a:pt x="6041" y="11316"/>
                </a:cubicBezTo>
                <a:cubicBezTo>
                  <a:pt x="6041" y="11316"/>
                  <a:pt x="6041" y="11316"/>
                  <a:pt x="6041" y="11465"/>
                </a:cubicBezTo>
                <a:cubicBezTo>
                  <a:pt x="6041" y="16232"/>
                  <a:pt x="6041" y="16232"/>
                  <a:pt x="6041" y="16232"/>
                </a:cubicBezTo>
                <a:cubicBezTo>
                  <a:pt x="6041" y="16381"/>
                  <a:pt x="5858" y="16530"/>
                  <a:pt x="5858" y="16679"/>
                </a:cubicBezTo>
                <a:cubicBezTo>
                  <a:pt x="550" y="18020"/>
                  <a:pt x="550" y="18020"/>
                  <a:pt x="550" y="18020"/>
                </a:cubicBezTo>
                <a:cubicBezTo>
                  <a:pt x="183" y="18169"/>
                  <a:pt x="0" y="18467"/>
                  <a:pt x="0" y="18765"/>
                </a:cubicBezTo>
                <a:cubicBezTo>
                  <a:pt x="183" y="19063"/>
                  <a:pt x="550" y="19360"/>
                  <a:pt x="916" y="19212"/>
                </a:cubicBezTo>
                <a:cubicBezTo>
                  <a:pt x="6590" y="17722"/>
                  <a:pt x="6590" y="17722"/>
                  <a:pt x="6590" y="17722"/>
                </a:cubicBezTo>
                <a:cubicBezTo>
                  <a:pt x="6590" y="17722"/>
                  <a:pt x="6773" y="17871"/>
                  <a:pt x="6956" y="17871"/>
                </a:cubicBezTo>
                <a:cubicBezTo>
                  <a:pt x="8970" y="20999"/>
                  <a:pt x="8970" y="20999"/>
                  <a:pt x="8970" y="20999"/>
                </a:cubicBezTo>
                <a:cubicBezTo>
                  <a:pt x="9153" y="21297"/>
                  <a:pt x="9702" y="21446"/>
                  <a:pt x="10068" y="21297"/>
                </a:cubicBezTo>
                <a:cubicBezTo>
                  <a:pt x="10434" y="21148"/>
                  <a:pt x="10434" y="20701"/>
                  <a:pt x="10251" y="20403"/>
                </a:cubicBezTo>
                <a:cubicBezTo>
                  <a:pt x="8421" y="17722"/>
                  <a:pt x="8421" y="17722"/>
                  <a:pt x="8421" y="17722"/>
                </a:cubicBezTo>
                <a:cubicBezTo>
                  <a:pt x="12265" y="18467"/>
                  <a:pt x="12265" y="18467"/>
                  <a:pt x="12265" y="18467"/>
                </a:cubicBezTo>
                <a:cubicBezTo>
                  <a:pt x="12631" y="18616"/>
                  <a:pt x="12997" y="18467"/>
                  <a:pt x="13180" y="18020"/>
                </a:cubicBezTo>
                <a:cubicBezTo>
                  <a:pt x="13180" y="17722"/>
                  <a:pt x="12997" y="17424"/>
                  <a:pt x="12631" y="17275"/>
                </a:cubicBezTo>
                <a:cubicBezTo>
                  <a:pt x="8055" y="16381"/>
                  <a:pt x="8055" y="16381"/>
                  <a:pt x="8055" y="16381"/>
                </a:cubicBezTo>
                <a:cubicBezTo>
                  <a:pt x="8055" y="16381"/>
                  <a:pt x="8055" y="16381"/>
                  <a:pt x="8055" y="16381"/>
                </a:cubicBezTo>
                <a:cubicBezTo>
                  <a:pt x="8055" y="12657"/>
                  <a:pt x="8055" y="12657"/>
                  <a:pt x="8055" y="12657"/>
                </a:cubicBezTo>
                <a:cubicBezTo>
                  <a:pt x="11350" y="14743"/>
                  <a:pt x="16658" y="16679"/>
                  <a:pt x="18855" y="15785"/>
                </a:cubicBezTo>
                <a:cubicBezTo>
                  <a:pt x="18855" y="15785"/>
                  <a:pt x="19038" y="15636"/>
                  <a:pt x="19038" y="15636"/>
                </a:cubicBezTo>
                <a:cubicBezTo>
                  <a:pt x="18855" y="15636"/>
                  <a:pt x="18672" y="15636"/>
                  <a:pt x="18672" y="15636"/>
                </a:cubicBezTo>
                <a:cubicBezTo>
                  <a:pt x="15926" y="15636"/>
                  <a:pt x="11350" y="13402"/>
                  <a:pt x="7505" y="10125"/>
                </a:cubicBezTo>
                <a:close/>
                <a:moveTo>
                  <a:pt x="17024" y="12806"/>
                </a:moveTo>
                <a:cubicBezTo>
                  <a:pt x="17024" y="12955"/>
                  <a:pt x="16841" y="13104"/>
                  <a:pt x="16658" y="13104"/>
                </a:cubicBezTo>
                <a:cubicBezTo>
                  <a:pt x="16658" y="13104"/>
                  <a:pt x="16475" y="12955"/>
                  <a:pt x="16475" y="12806"/>
                </a:cubicBezTo>
                <a:cubicBezTo>
                  <a:pt x="16475" y="8933"/>
                  <a:pt x="16475" y="8933"/>
                  <a:pt x="16475" y="8933"/>
                </a:cubicBezTo>
                <a:cubicBezTo>
                  <a:pt x="15560" y="7890"/>
                  <a:pt x="14461" y="6847"/>
                  <a:pt x="13180" y="5805"/>
                </a:cubicBezTo>
                <a:cubicBezTo>
                  <a:pt x="8787" y="9380"/>
                  <a:pt x="8787" y="9380"/>
                  <a:pt x="8787" y="9380"/>
                </a:cubicBezTo>
                <a:cubicBezTo>
                  <a:pt x="8787" y="9380"/>
                  <a:pt x="8604" y="9380"/>
                  <a:pt x="8421" y="9380"/>
                </a:cubicBezTo>
                <a:cubicBezTo>
                  <a:pt x="8421" y="9231"/>
                  <a:pt x="8421" y="9082"/>
                  <a:pt x="8421" y="8933"/>
                </a:cubicBezTo>
                <a:cubicBezTo>
                  <a:pt x="12814" y="5507"/>
                  <a:pt x="12814" y="5507"/>
                  <a:pt x="12814" y="5507"/>
                </a:cubicBezTo>
                <a:cubicBezTo>
                  <a:pt x="11533" y="4464"/>
                  <a:pt x="10251" y="3570"/>
                  <a:pt x="8970" y="2825"/>
                </a:cubicBezTo>
                <a:cubicBezTo>
                  <a:pt x="4211" y="2825"/>
                  <a:pt x="4211" y="2825"/>
                  <a:pt x="4211" y="2825"/>
                </a:cubicBezTo>
                <a:cubicBezTo>
                  <a:pt x="4028" y="2825"/>
                  <a:pt x="4028" y="2676"/>
                  <a:pt x="4028" y="2527"/>
                </a:cubicBezTo>
                <a:cubicBezTo>
                  <a:pt x="4028" y="2378"/>
                  <a:pt x="4028" y="2378"/>
                  <a:pt x="4211" y="2378"/>
                </a:cubicBezTo>
                <a:cubicBezTo>
                  <a:pt x="8055" y="2378"/>
                  <a:pt x="8055" y="2378"/>
                  <a:pt x="8055" y="2378"/>
                </a:cubicBezTo>
                <a:cubicBezTo>
                  <a:pt x="4943" y="591"/>
                  <a:pt x="2380" y="-5"/>
                  <a:pt x="1831" y="591"/>
                </a:cubicBezTo>
                <a:cubicBezTo>
                  <a:pt x="1831" y="591"/>
                  <a:pt x="1831" y="591"/>
                  <a:pt x="1831" y="591"/>
                </a:cubicBezTo>
                <a:cubicBezTo>
                  <a:pt x="1648" y="591"/>
                  <a:pt x="1648" y="889"/>
                  <a:pt x="1648" y="1038"/>
                </a:cubicBezTo>
                <a:cubicBezTo>
                  <a:pt x="1648" y="2974"/>
                  <a:pt x="4394" y="6549"/>
                  <a:pt x="8055" y="9678"/>
                </a:cubicBezTo>
                <a:cubicBezTo>
                  <a:pt x="11899" y="12657"/>
                  <a:pt x="16292" y="14892"/>
                  <a:pt x="18672" y="14892"/>
                </a:cubicBezTo>
                <a:cubicBezTo>
                  <a:pt x="18855" y="14892"/>
                  <a:pt x="19221" y="14892"/>
                  <a:pt x="19221" y="14743"/>
                </a:cubicBezTo>
                <a:cubicBezTo>
                  <a:pt x="19953" y="14296"/>
                  <a:pt x="19221" y="12210"/>
                  <a:pt x="17024" y="9678"/>
                </a:cubicBezTo>
                <a:lnTo>
                  <a:pt x="17024" y="12806"/>
                </a:lnTo>
                <a:close/>
                <a:moveTo>
                  <a:pt x="15560" y="2825"/>
                </a:moveTo>
                <a:cubicBezTo>
                  <a:pt x="15743" y="2974"/>
                  <a:pt x="15743" y="2974"/>
                  <a:pt x="15743" y="2974"/>
                </a:cubicBezTo>
                <a:cubicBezTo>
                  <a:pt x="12814" y="5507"/>
                  <a:pt x="12814" y="5507"/>
                  <a:pt x="12814" y="5507"/>
                </a:cubicBezTo>
                <a:cubicBezTo>
                  <a:pt x="12814" y="5507"/>
                  <a:pt x="12997" y="5656"/>
                  <a:pt x="12997" y="5656"/>
                </a:cubicBezTo>
                <a:cubicBezTo>
                  <a:pt x="12997" y="5656"/>
                  <a:pt x="13180" y="5805"/>
                  <a:pt x="13180" y="5805"/>
                </a:cubicBezTo>
                <a:cubicBezTo>
                  <a:pt x="16109" y="3421"/>
                  <a:pt x="16109" y="3421"/>
                  <a:pt x="16109" y="3421"/>
                </a:cubicBezTo>
                <a:cubicBezTo>
                  <a:pt x="16475" y="3570"/>
                  <a:pt x="16475" y="3570"/>
                  <a:pt x="16475" y="3570"/>
                </a:cubicBezTo>
                <a:cubicBezTo>
                  <a:pt x="16475" y="3570"/>
                  <a:pt x="16475" y="3570"/>
                  <a:pt x="16475" y="3570"/>
                </a:cubicBezTo>
                <a:cubicBezTo>
                  <a:pt x="16475" y="8933"/>
                  <a:pt x="16475" y="8933"/>
                  <a:pt x="16475" y="8933"/>
                </a:cubicBezTo>
                <a:cubicBezTo>
                  <a:pt x="16658" y="9082"/>
                  <a:pt x="16841" y="9380"/>
                  <a:pt x="17024" y="9678"/>
                </a:cubicBezTo>
                <a:cubicBezTo>
                  <a:pt x="17024" y="2676"/>
                  <a:pt x="17024" y="2676"/>
                  <a:pt x="17024" y="2676"/>
                </a:cubicBezTo>
                <a:cubicBezTo>
                  <a:pt x="17024" y="2676"/>
                  <a:pt x="17024" y="2676"/>
                  <a:pt x="17024" y="2676"/>
                </a:cubicBezTo>
                <a:cubicBezTo>
                  <a:pt x="17573" y="2825"/>
                  <a:pt x="18305" y="2527"/>
                  <a:pt x="19038" y="1932"/>
                </a:cubicBezTo>
                <a:cubicBezTo>
                  <a:pt x="19953" y="1336"/>
                  <a:pt x="20136" y="442"/>
                  <a:pt x="19770" y="144"/>
                </a:cubicBezTo>
                <a:cubicBezTo>
                  <a:pt x="19404" y="-154"/>
                  <a:pt x="18305" y="-5"/>
                  <a:pt x="17573" y="740"/>
                </a:cubicBezTo>
                <a:cubicBezTo>
                  <a:pt x="16841" y="1187"/>
                  <a:pt x="16475" y="1932"/>
                  <a:pt x="16658" y="2378"/>
                </a:cubicBezTo>
                <a:cubicBezTo>
                  <a:pt x="16658" y="2378"/>
                  <a:pt x="16658" y="2378"/>
                  <a:pt x="16658" y="2378"/>
                </a:cubicBezTo>
                <a:cubicBezTo>
                  <a:pt x="8055" y="2378"/>
                  <a:pt x="8055" y="2378"/>
                  <a:pt x="8055" y="2378"/>
                </a:cubicBezTo>
                <a:cubicBezTo>
                  <a:pt x="8421" y="2527"/>
                  <a:pt x="8604" y="2676"/>
                  <a:pt x="8970" y="2825"/>
                </a:cubicBezTo>
                <a:lnTo>
                  <a:pt x="15560" y="2825"/>
                </a:lnTo>
                <a:close/>
              </a:path>
            </a:pathLst>
          </a:custGeom>
          <a:solidFill>
            <a:srgbClr val="FFFFFF"/>
          </a:solidFill>
          <a:ln w="12700">
            <a:miter lim="400000"/>
          </a:ln>
        </p:spPr>
        <p:txBody>
          <a:bodyPr lIns="0" tIns="0" rIns="0" bIns="0"/>
          <a:lstStyle/>
          <a:p>
            <a:pPr algn="ctr">
              <a:defRPr sz="8000">
                <a:solidFill>
                  <a:srgbClr val="53585F"/>
                </a:solidFill>
                <a:latin typeface="Open Sans"/>
                <a:ea typeface="Open Sans"/>
                <a:cs typeface="Open Sans"/>
                <a:sym typeface="Open Sans"/>
              </a:defRPr>
            </a:pPr>
            <a:endParaRPr sz="3000"/>
          </a:p>
        </p:txBody>
      </p:sp>
      <p:sp>
        <p:nvSpPr>
          <p:cNvPr id="757" name="Shape 757"/>
          <p:cNvSpPr/>
          <p:nvPr/>
        </p:nvSpPr>
        <p:spPr>
          <a:xfrm>
            <a:off x="7063579" y="4453360"/>
            <a:ext cx="1182604" cy="338767"/>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lstStyle>
            <a:lvl1pPr algn="ctr">
              <a:lnSpc>
                <a:spcPct val="80000"/>
              </a:lnSpc>
              <a:defRPr sz="2600"/>
            </a:lvl1pPr>
          </a:lstStyle>
          <a:p>
            <a:r>
              <a:rPr lang="en-US" sz="1400" dirty="0" err="1"/>
              <a:t>Penyelesaian</a:t>
            </a:r>
            <a:r>
              <a:rPr lang="en-US" sz="1400" dirty="0"/>
              <a:t> </a:t>
            </a:r>
            <a:r>
              <a:rPr lang="en-US" sz="1400" dirty="0" err="1"/>
              <a:t>bayaran</a:t>
            </a:r>
            <a:r>
              <a:rPr lang="en-US" sz="1400" dirty="0"/>
              <a:t> GCR (</a:t>
            </a:r>
            <a:r>
              <a:rPr lang="en-US" sz="1400" dirty="0" err="1"/>
              <a:t>jika</a:t>
            </a:r>
            <a:r>
              <a:rPr lang="en-US" sz="1400" dirty="0"/>
              <a:t> </a:t>
            </a:r>
            <a:r>
              <a:rPr lang="en-US" sz="1400" dirty="0" err="1"/>
              <a:t>berkaitan</a:t>
            </a:r>
            <a:r>
              <a:rPr lang="en-US" sz="1400" dirty="0"/>
              <a:t>)</a:t>
            </a:r>
            <a:endParaRPr sz="1400" dirty="0"/>
          </a:p>
        </p:txBody>
      </p:sp>
      <p:sp>
        <p:nvSpPr>
          <p:cNvPr id="758" name="Shape 758"/>
          <p:cNvSpPr/>
          <p:nvPr/>
        </p:nvSpPr>
        <p:spPr>
          <a:xfrm>
            <a:off x="1213872" y="2487286"/>
            <a:ext cx="1366598" cy="422448"/>
          </a:xfrm>
          <a:custGeom>
            <a:avLst/>
            <a:gdLst/>
            <a:ahLst/>
            <a:cxnLst>
              <a:cxn ang="0">
                <a:pos x="wd2" y="hd2"/>
              </a:cxn>
              <a:cxn ang="5400000">
                <a:pos x="wd2" y="hd2"/>
              </a:cxn>
              <a:cxn ang="10800000">
                <a:pos x="wd2" y="hd2"/>
              </a:cxn>
              <a:cxn ang="16200000">
                <a:pos x="wd2" y="hd2"/>
              </a:cxn>
            </a:cxnLst>
            <a:rect l="0" t="0" r="r" b="b"/>
            <a:pathLst>
              <a:path w="21600" h="17050" extrusionOk="0">
                <a:moveTo>
                  <a:pt x="0" y="16210"/>
                </a:moveTo>
                <a:cubicBezTo>
                  <a:pt x="3419" y="835"/>
                  <a:pt x="11072" y="-4550"/>
                  <a:pt x="17092" y="4181"/>
                </a:cubicBezTo>
                <a:cubicBezTo>
                  <a:pt x="18733" y="6560"/>
                  <a:pt x="20142" y="9855"/>
                  <a:pt x="21215" y="13819"/>
                </a:cubicBezTo>
                <a:lnTo>
                  <a:pt x="21600" y="13261"/>
                </a:lnTo>
                <a:lnTo>
                  <a:pt x="21513" y="16630"/>
                </a:lnTo>
                <a:lnTo>
                  <a:pt x="20248" y="15221"/>
                </a:lnTo>
                <a:lnTo>
                  <a:pt x="20633" y="14663"/>
                </a:lnTo>
                <a:cubicBezTo>
                  <a:pt x="16879" y="938"/>
                  <a:pt x="9479" y="-2418"/>
                  <a:pt x="4105" y="7168"/>
                </a:cubicBezTo>
                <a:cubicBezTo>
                  <a:pt x="2656" y="9751"/>
                  <a:pt x="1452" y="13127"/>
                  <a:pt x="579" y="17050"/>
                </a:cubicBezTo>
                <a:close/>
              </a:path>
            </a:pathLst>
          </a:custGeom>
          <a:solidFill>
            <a:srgbClr val="10B899"/>
          </a:solidFill>
          <a:ln w="12700">
            <a:miter lim="400000"/>
          </a:ln>
        </p:spPr>
        <p:txBody>
          <a:bodyPr lIns="0" tIns="0" rIns="0" bIns="0"/>
          <a:lstStyle/>
          <a:p>
            <a:pPr algn="ctr">
              <a:defRPr sz="3200" cap="none">
                <a:solidFill>
                  <a:srgbClr val="FFFFFF"/>
                </a:solidFill>
                <a:latin typeface="+mn-lt"/>
                <a:ea typeface="+mn-ea"/>
                <a:cs typeface="+mn-cs"/>
                <a:sym typeface="Helvetica Light"/>
              </a:defRPr>
            </a:pPr>
            <a:endParaRPr sz="1200"/>
          </a:p>
        </p:txBody>
      </p:sp>
      <p:sp>
        <p:nvSpPr>
          <p:cNvPr id="759" name="Shape 759"/>
          <p:cNvSpPr/>
          <p:nvPr/>
        </p:nvSpPr>
        <p:spPr>
          <a:xfrm>
            <a:off x="3071530" y="5029581"/>
            <a:ext cx="1214204" cy="378096"/>
          </a:xfrm>
          <a:custGeom>
            <a:avLst/>
            <a:gdLst/>
            <a:ahLst/>
            <a:cxnLst>
              <a:cxn ang="0">
                <a:pos x="wd2" y="hd2"/>
              </a:cxn>
              <a:cxn ang="5400000">
                <a:pos x="wd2" y="hd2"/>
              </a:cxn>
              <a:cxn ang="10800000">
                <a:pos x="wd2" y="hd2"/>
              </a:cxn>
              <a:cxn ang="16200000">
                <a:pos x="wd2" y="hd2"/>
              </a:cxn>
            </a:cxnLst>
            <a:rect l="0" t="0" r="r" b="b"/>
            <a:pathLst>
              <a:path w="21600" h="17246" extrusionOk="0">
                <a:moveTo>
                  <a:pt x="0" y="949"/>
                </a:moveTo>
                <a:lnTo>
                  <a:pt x="652" y="0"/>
                </a:lnTo>
                <a:cubicBezTo>
                  <a:pt x="3871" y="14536"/>
                  <a:pt x="11077" y="19627"/>
                  <a:pt x="16746" y="11373"/>
                </a:cubicBezTo>
                <a:cubicBezTo>
                  <a:pt x="18232" y="9210"/>
                  <a:pt x="19516" y="6246"/>
                  <a:pt x="20511" y="2686"/>
                </a:cubicBezTo>
                <a:lnTo>
                  <a:pt x="20078" y="2056"/>
                </a:lnTo>
                <a:lnTo>
                  <a:pt x="21508" y="475"/>
                </a:lnTo>
                <a:lnTo>
                  <a:pt x="21600" y="4271"/>
                </a:lnTo>
                <a:lnTo>
                  <a:pt x="21167" y="3640"/>
                </a:lnTo>
                <a:cubicBezTo>
                  <a:pt x="17163" y="18155"/>
                  <a:pt x="9329" y="21600"/>
                  <a:pt x="3668" y="11335"/>
                </a:cubicBezTo>
                <a:cubicBezTo>
                  <a:pt x="2163" y="8605"/>
                  <a:pt x="910" y="5060"/>
                  <a:pt x="0" y="949"/>
                </a:cubicBezTo>
                <a:close/>
              </a:path>
            </a:pathLst>
          </a:custGeom>
          <a:solidFill>
            <a:srgbClr val="8BAA4F"/>
          </a:solidFill>
          <a:ln w="12700">
            <a:miter lim="400000"/>
          </a:ln>
        </p:spPr>
        <p:txBody>
          <a:bodyPr lIns="0" tIns="0" rIns="0" bIns="0"/>
          <a:lstStyle/>
          <a:p>
            <a:pPr algn="ctr">
              <a:defRPr sz="3200" cap="none">
                <a:solidFill>
                  <a:srgbClr val="FFFFFF"/>
                </a:solidFill>
                <a:latin typeface="+mn-lt"/>
                <a:ea typeface="+mn-ea"/>
                <a:cs typeface="+mn-cs"/>
                <a:sym typeface="Helvetica Light"/>
              </a:defRPr>
            </a:pPr>
            <a:endParaRPr sz="1200"/>
          </a:p>
        </p:txBody>
      </p:sp>
      <p:sp>
        <p:nvSpPr>
          <p:cNvPr id="760" name="Shape 760"/>
          <p:cNvSpPr/>
          <p:nvPr/>
        </p:nvSpPr>
        <p:spPr>
          <a:xfrm>
            <a:off x="4529357" y="2444340"/>
            <a:ext cx="1366598" cy="422448"/>
          </a:xfrm>
          <a:custGeom>
            <a:avLst/>
            <a:gdLst/>
            <a:ahLst/>
            <a:cxnLst>
              <a:cxn ang="0">
                <a:pos x="wd2" y="hd2"/>
              </a:cxn>
              <a:cxn ang="5400000">
                <a:pos x="wd2" y="hd2"/>
              </a:cxn>
              <a:cxn ang="10800000">
                <a:pos x="wd2" y="hd2"/>
              </a:cxn>
              <a:cxn ang="16200000">
                <a:pos x="wd2" y="hd2"/>
              </a:cxn>
            </a:cxnLst>
            <a:rect l="0" t="0" r="r" b="b"/>
            <a:pathLst>
              <a:path w="21600" h="17050" extrusionOk="0">
                <a:moveTo>
                  <a:pt x="0" y="16210"/>
                </a:moveTo>
                <a:cubicBezTo>
                  <a:pt x="3419" y="835"/>
                  <a:pt x="11072" y="-4550"/>
                  <a:pt x="17092" y="4181"/>
                </a:cubicBezTo>
                <a:cubicBezTo>
                  <a:pt x="18733" y="6560"/>
                  <a:pt x="20142" y="9855"/>
                  <a:pt x="21215" y="13819"/>
                </a:cubicBezTo>
                <a:lnTo>
                  <a:pt x="21600" y="13261"/>
                </a:lnTo>
                <a:lnTo>
                  <a:pt x="21513" y="16630"/>
                </a:lnTo>
                <a:lnTo>
                  <a:pt x="20248" y="15221"/>
                </a:lnTo>
                <a:lnTo>
                  <a:pt x="20633" y="14663"/>
                </a:lnTo>
                <a:cubicBezTo>
                  <a:pt x="16879" y="938"/>
                  <a:pt x="9479" y="-2418"/>
                  <a:pt x="4105" y="7168"/>
                </a:cubicBezTo>
                <a:cubicBezTo>
                  <a:pt x="2656" y="9751"/>
                  <a:pt x="1452" y="13127"/>
                  <a:pt x="579" y="17050"/>
                </a:cubicBezTo>
                <a:close/>
              </a:path>
            </a:pathLst>
          </a:custGeom>
          <a:solidFill>
            <a:srgbClr val="F49C03"/>
          </a:solidFill>
          <a:ln w="12700">
            <a:miter lim="400000"/>
          </a:ln>
        </p:spPr>
        <p:txBody>
          <a:bodyPr lIns="0" tIns="0" rIns="0" bIns="0"/>
          <a:lstStyle/>
          <a:p>
            <a:pPr algn="ctr">
              <a:defRPr sz="3200" cap="none">
                <a:solidFill>
                  <a:srgbClr val="FFFFFF"/>
                </a:solidFill>
                <a:latin typeface="+mn-lt"/>
                <a:ea typeface="+mn-ea"/>
                <a:cs typeface="+mn-cs"/>
                <a:sym typeface="Helvetica Light"/>
              </a:defRPr>
            </a:pPr>
            <a:endParaRPr sz="1200"/>
          </a:p>
        </p:txBody>
      </p:sp>
      <p:sp>
        <p:nvSpPr>
          <p:cNvPr id="761" name="Shape 761"/>
          <p:cNvSpPr/>
          <p:nvPr/>
        </p:nvSpPr>
        <p:spPr>
          <a:xfrm>
            <a:off x="6035441" y="5029581"/>
            <a:ext cx="1214204" cy="378096"/>
          </a:xfrm>
          <a:custGeom>
            <a:avLst/>
            <a:gdLst/>
            <a:ahLst/>
            <a:cxnLst>
              <a:cxn ang="0">
                <a:pos x="wd2" y="hd2"/>
              </a:cxn>
              <a:cxn ang="5400000">
                <a:pos x="wd2" y="hd2"/>
              </a:cxn>
              <a:cxn ang="10800000">
                <a:pos x="wd2" y="hd2"/>
              </a:cxn>
              <a:cxn ang="16200000">
                <a:pos x="wd2" y="hd2"/>
              </a:cxn>
            </a:cxnLst>
            <a:rect l="0" t="0" r="r" b="b"/>
            <a:pathLst>
              <a:path w="21600" h="17246" extrusionOk="0">
                <a:moveTo>
                  <a:pt x="0" y="949"/>
                </a:moveTo>
                <a:lnTo>
                  <a:pt x="652" y="0"/>
                </a:lnTo>
                <a:cubicBezTo>
                  <a:pt x="3871" y="14536"/>
                  <a:pt x="11077" y="19627"/>
                  <a:pt x="16746" y="11373"/>
                </a:cubicBezTo>
                <a:cubicBezTo>
                  <a:pt x="18232" y="9210"/>
                  <a:pt x="19516" y="6246"/>
                  <a:pt x="20511" y="2686"/>
                </a:cubicBezTo>
                <a:lnTo>
                  <a:pt x="20078" y="2056"/>
                </a:lnTo>
                <a:lnTo>
                  <a:pt x="21508" y="475"/>
                </a:lnTo>
                <a:lnTo>
                  <a:pt x="21600" y="4271"/>
                </a:lnTo>
                <a:lnTo>
                  <a:pt x="21167" y="3640"/>
                </a:lnTo>
                <a:cubicBezTo>
                  <a:pt x="17163" y="18155"/>
                  <a:pt x="9329" y="21600"/>
                  <a:pt x="3668" y="11335"/>
                </a:cubicBezTo>
                <a:cubicBezTo>
                  <a:pt x="2163" y="8605"/>
                  <a:pt x="910" y="5060"/>
                  <a:pt x="0" y="949"/>
                </a:cubicBezTo>
                <a:close/>
              </a:path>
            </a:pathLst>
          </a:custGeom>
          <a:solidFill>
            <a:srgbClr val="DC4133"/>
          </a:solidFill>
          <a:ln w="12700">
            <a:miter lim="400000"/>
          </a:ln>
        </p:spPr>
        <p:txBody>
          <a:bodyPr lIns="0" tIns="0" rIns="0" bIns="0"/>
          <a:lstStyle/>
          <a:p>
            <a:pPr algn="ctr">
              <a:defRPr sz="3200" cap="none">
                <a:solidFill>
                  <a:srgbClr val="FFFFFF"/>
                </a:solidFill>
                <a:latin typeface="+mn-lt"/>
                <a:ea typeface="+mn-ea"/>
                <a:cs typeface="+mn-cs"/>
                <a:sym typeface="Helvetica Light"/>
              </a:defRPr>
            </a:pPr>
            <a:endParaRPr sz="1200"/>
          </a:p>
        </p:txBody>
      </p:sp>
      <p:sp>
        <p:nvSpPr>
          <p:cNvPr id="28" name="Title 24">
            <a:extLst>
              <a:ext uri="{FF2B5EF4-FFF2-40B4-BE49-F238E27FC236}">
                <a16:creationId xmlns:a16="http://schemas.microsoft.com/office/drawing/2014/main" id="{44F8431A-32E6-44FC-B836-9E84D1FFE358}"/>
              </a:ext>
            </a:extLst>
          </p:cNvPr>
          <p:cNvSpPr txBox="1">
            <a:spLocks/>
          </p:cNvSpPr>
          <p:nvPr/>
        </p:nvSpPr>
        <p:spPr>
          <a:xfrm>
            <a:off x="1677350" y="426457"/>
            <a:ext cx="5859638" cy="787297"/>
          </a:xfrm>
          <a:prstGeom prst="flowChartAlternateProcess">
            <a:avLst/>
          </a:prstGeom>
          <a:gradFill>
            <a:gsLst>
              <a:gs pos="0">
                <a:schemeClr val="bg1"/>
              </a:gs>
              <a:gs pos="0">
                <a:srgbClr val="C00000"/>
              </a:gs>
              <a:gs pos="100000">
                <a:schemeClr val="tx1">
                  <a:lumMod val="65000"/>
                  <a:lumOff val="35000"/>
                </a:schemeClr>
              </a:gs>
              <a:gs pos="100000">
                <a:schemeClr val="accent1">
                  <a:lumMod val="30000"/>
                  <a:lumOff val="70000"/>
                </a:schemeClr>
              </a:gs>
            </a:gsLst>
            <a:lin ang="5400000" scaled="1"/>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MY" sz="2100" b="1" dirty="0">
                <a:solidFill>
                  <a:schemeClr val="bg1"/>
                </a:solidFill>
                <a:latin typeface="Gadugi" panose="020B0502040204020203" pitchFamily="34" charset="0"/>
                <a:ea typeface="Gadugi" panose="020B0502040204020203" pitchFamily="34" charset="0"/>
              </a:rPr>
              <a:t>PROSES PEMANTAUAN ASET STAF BERSARA</a:t>
            </a:r>
          </a:p>
        </p:txBody>
      </p:sp>
      <p:sp>
        <p:nvSpPr>
          <p:cNvPr id="2" name="TextBox 1">
            <a:extLst>
              <a:ext uri="{FF2B5EF4-FFF2-40B4-BE49-F238E27FC236}">
                <a16:creationId xmlns:a16="http://schemas.microsoft.com/office/drawing/2014/main" id="{B7EB33FB-EF75-4E53-9EDE-4C2C660C5D0D}"/>
              </a:ext>
            </a:extLst>
          </p:cNvPr>
          <p:cNvSpPr txBox="1"/>
          <p:nvPr/>
        </p:nvSpPr>
        <p:spPr>
          <a:xfrm>
            <a:off x="421789" y="6181985"/>
            <a:ext cx="7456119" cy="646331"/>
          </a:xfrm>
          <a:prstGeom prst="rect">
            <a:avLst/>
          </a:prstGeom>
          <a:noFill/>
        </p:spPr>
        <p:txBody>
          <a:bodyPr wrap="square" rtlCol="0">
            <a:spAutoFit/>
          </a:bodyPr>
          <a:lstStyle/>
          <a:p>
            <a:r>
              <a:rPr lang="en-US" b="1" dirty="0" err="1">
                <a:hlinkClick r:id="rId2"/>
              </a:rPr>
              <a:t>Rujukan</a:t>
            </a:r>
            <a:r>
              <a:rPr lang="en-US" b="1" dirty="0">
                <a:hlinkClick r:id="rId2"/>
              </a:rPr>
              <a:t> : </a:t>
            </a:r>
            <a:r>
              <a:rPr lang="en-US" b="1" dirty="0" err="1">
                <a:hlinkClick r:id="rId2"/>
              </a:rPr>
              <a:t>Polisi</a:t>
            </a:r>
            <a:r>
              <a:rPr lang="en-US" b="1" dirty="0">
                <a:hlinkClick r:id="rId2"/>
              </a:rPr>
              <a:t> </a:t>
            </a:r>
            <a:r>
              <a:rPr lang="en-US" b="1" dirty="0" err="1">
                <a:hlinkClick r:id="rId2"/>
              </a:rPr>
              <a:t>mengemaskini</a:t>
            </a:r>
            <a:r>
              <a:rPr lang="en-US" b="1" dirty="0">
                <a:hlinkClick r:id="rId2"/>
              </a:rPr>
              <a:t> </a:t>
            </a:r>
            <a:r>
              <a:rPr lang="en-US" b="1" dirty="0" err="1">
                <a:hlinkClick r:id="rId2"/>
              </a:rPr>
              <a:t>maklumat</a:t>
            </a:r>
            <a:r>
              <a:rPr lang="en-US" b="1" dirty="0">
                <a:hlinkClick r:id="rId2"/>
              </a:rPr>
              <a:t> </a:t>
            </a:r>
            <a:r>
              <a:rPr lang="en-US" b="1" dirty="0" err="1">
                <a:hlinkClick r:id="rId2"/>
              </a:rPr>
              <a:t>aset</a:t>
            </a:r>
            <a:r>
              <a:rPr lang="en-US" b="1" dirty="0">
                <a:hlinkClick r:id="rId2"/>
              </a:rPr>
              <a:t> </a:t>
            </a:r>
            <a:r>
              <a:rPr lang="en-US" b="1" dirty="0" err="1">
                <a:hlinkClick r:id="rId2"/>
              </a:rPr>
              <a:t>pegawai</a:t>
            </a:r>
            <a:r>
              <a:rPr lang="en-US" b="1" dirty="0">
                <a:hlinkClick r:id="rId2"/>
              </a:rPr>
              <a:t> </a:t>
            </a:r>
            <a:r>
              <a:rPr lang="en-US" b="1" dirty="0" err="1">
                <a:hlinkClick r:id="rId2"/>
              </a:rPr>
              <a:t>tamat</a:t>
            </a:r>
            <a:r>
              <a:rPr lang="en-US" b="1" dirty="0">
                <a:hlinkClick r:id="rId2"/>
              </a:rPr>
              <a:t> </a:t>
            </a:r>
            <a:r>
              <a:rPr lang="en-US" b="1" dirty="0" err="1">
                <a:hlinkClick r:id="rId2"/>
              </a:rPr>
              <a:t>perkhidmatan</a:t>
            </a:r>
            <a:r>
              <a:rPr lang="en-US" b="1" dirty="0"/>
              <a:t> </a:t>
            </a:r>
            <a:r>
              <a:rPr lang="en-US" i="1" dirty="0"/>
              <a:t>(</a:t>
            </a:r>
            <a:r>
              <a:rPr lang="en-US" i="1" dirty="0" err="1"/>
              <a:t>laman</a:t>
            </a:r>
            <a:r>
              <a:rPr lang="en-US" i="1" dirty="0"/>
              <a:t> web </a:t>
            </a:r>
            <a:r>
              <a:rPr lang="en-US" i="1" dirty="0" err="1"/>
              <a:t>Pejabat</a:t>
            </a:r>
            <a:r>
              <a:rPr lang="en-US" i="1" dirty="0"/>
              <a:t> Bursar)</a:t>
            </a:r>
            <a:endParaRPr lang="ms-MY" i="1" dirty="0"/>
          </a:p>
        </p:txBody>
      </p:sp>
      <p:grpSp>
        <p:nvGrpSpPr>
          <p:cNvPr id="23" name="Group 22">
            <a:extLst>
              <a:ext uri="{FF2B5EF4-FFF2-40B4-BE49-F238E27FC236}">
                <a16:creationId xmlns:a16="http://schemas.microsoft.com/office/drawing/2014/main" id="{371ACCA9-3E76-4A62-8C99-3547F3CEAEB7}"/>
              </a:ext>
            </a:extLst>
          </p:cNvPr>
          <p:cNvGrpSpPr/>
          <p:nvPr/>
        </p:nvGrpSpPr>
        <p:grpSpPr>
          <a:xfrm>
            <a:off x="7678225" y="172179"/>
            <a:ext cx="1387118" cy="479681"/>
            <a:chOff x="3878741" y="5454061"/>
            <a:chExt cx="1494399" cy="479681"/>
          </a:xfrm>
        </p:grpSpPr>
        <p:pic>
          <p:nvPicPr>
            <p:cNvPr id="24" name="Picture 23">
              <a:extLst>
                <a:ext uri="{FF2B5EF4-FFF2-40B4-BE49-F238E27FC236}">
                  <a16:creationId xmlns:a16="http://schemas.microsoft.com/office/drawing/2014/main" id="{3787F3C4-15F7-42AA-A47E-096949718036}"/>
                </a:ext>
              </a:extLst>
            </p:cNvPr>
            <p:cNvPicPr>
              <a:picLocks noChangeAspect="1"/>
            </p:cNvPicPr>
            <p:nvPr/>
          </p:nvPicPr>
          <p:blipFill>
            <a:blip r:embed="rId3"/>
            <a:srcRect/>
            <a:stretch/>
          </p:blipFill>
          <p:spPr>
            <a:xfrm>
              <a:off x="4824441" y="5454061"/>
              <a:ext cx="548699" cy="479681"/>
            </a:xfrm>
            <a:prstGeom prst="rect">
              <a:avLst/>
            </a:prstGeom>
          </p:spPr>
        </p:pic>
        <p:pic>
          <p:nvPicPr>
            <p:cNvPr id="25" name="Picture 24">
              <a:extLst>
                <a:ext uri="{FF2B5EF4-FFF2-40B4-BE49-F238E27FC236}">
                  <a16:creationId xmlns:a16="http://schemas.microsoft.com/office/drawing/2014/main" id="{8FDA6E62-9F54-4B52-A6B5-47289404E6D4}"/>
                </a:ext>
              </a:extLst>
            </p:cNvPr>
            <p:cNvPicPr>
              <a:picLocks noChangeAspect="1"/>
            </p:cNvPicPr>
            <p:nvPr/>
          </p:nvPicPr>
          <p:blipFill>
            <a:blip r:embed="rId4"/>
            <a:srcRect/>
            <a:stretch/>
          </p:blipFill>
          <p:spPr>
            <a:xfrm>
              <a:off x="3878741" y="5468921"/>
              <a:ext cx="940203" cy="46482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4">
            <a:extLst>
              <a:ext uri="{FF2B5EF4-FFF2-40B4-BE49-F238E27FC236}">
                <a16:creationId xmlns:a16="http://schemas.microsoft.com/office/drawing/2014/main" id="{44F8431A-32E6-44FC-B836-9E84D1FFE358}"/>
              </a:ext>
            </a:extLst>
          </p:cNvPr>
          <p:cNvSpPr txBox="1">
            <a:spLocks/>
          </p:cNvSpPr>
          <p:nvPr/>
        </p:nvSpPr>
        <p:spPr>
          <a:xfrm>
            <a:off x="1887838" y="490388"/>
            <a:ext cx="5859638" cy="464821"/>
          </a:xfrm>
          <a:prstGeom prst="flowChartAlternateProcess">
            <a:avLst/>
          </a:prstGeom>
          <a:gradFill>
            <a:gsLst>
              <a:gs pos="0">
                <a:schemeClr val="bg1"/>
              </a:gs>
              <a:gs pos="0">
                <a:srgbClr val="C00000"/>
              </a:gs>
              <a:gs pos="100000">
                <a:schemeClr val="tx1">
                  <a:lumMod val="65000"/>
                  <a:lumOff val="35000"/>
                </a:schemeClr>
              </a:gs>
              <a:gs pos="100000">
                <a:schemeClr val="accent1">
                  <a:lumMod val="30000"/>
                  <a:lumOff val="70000"/>
                </a:schemeClr>
              </a:gs>
            </a:gsLst>
            <a:lin ang="5400000" scaled="1"/>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MY" sz="2100" b="1" dirty="0">
                <a:solidFill>
                  <a:schemeClr val="bg1"/>
                </a:solidFill>
                <a:latin typeface="Gadugi" panose="020B0502040204020203" pitchFamily="34" charset="0"/>
                <a:ea typeface="Gadugi" panose="020B0502040204020203" pitchFamily="34" charset="0"/>
              </a:rPr>
              <a:t>TINDAKAN STAF YANG AKAN BERSARA</a:t>
            </a:r>
          </a:p>
        </p:txBody>
      </p:sp>
      <p:sp>
        <p:nvSpPr>
          <p:cNvPr id="3" name="Rectangle: Rounded Corners 2">
            <a:extLst>
              <a:ext uri="{FF2B5EF4-FFF2-40B4-BE49-F238E27FC236}">
                <a16:creationId xmlns:a16="http://schemas.microsoft.com/office/drawing/2014/main" id="{B83A0C9F-6CFB-4A60-A98B-778DC251B5AB}"/>
              </a:ext>
            </a:extLst>
          </p:cNvPr>
          <p:cNvSpPr/>
          <p:nvPr/>
        </p:nvSpPr>
        <p:spPr>
          <a:xfrm>
            <a:off x="3841842" y="1257726"/>
            <a:ext cx="1951630" cy="787297"/>
          </a:xfrm>
          <a:prstGeom prst="roundRect">
            <a:avLst/>
          </a:prstGeom>
          <a:effectLst>
            <a:innerShdw blurRad="63500" dist="50800" dir="81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err="1"/>
              <a:t>Semak</a:t>
            </a:r>
            <a:r>
              <a:rPr lang="en-US" dirty="0"/>
              <a:t> dan </a:t>
            </a:r>
            <a:r>
              <a:rPr lang="en-US" dirty="0" err="1"/>
              <a:t>kenal</a:t>
            </a:r>
            <a:r>
              <a:rPr lang="en-US" dirty="0"/>
              <a:t> </a:t>
            </a:r>
            <a:r>
              <a:rPr lang="en-US" dirty="0" err="1"/>
              <a:t>pasti</a:t>
            </a:r>
            <a:r>
              <a:rPr lang="en-US" dirty="0"/>
              <a:t> status </a:t>
            </a:r>
            <a:r>
              <a:rPr lang="en-US" dirty="0" err="1"/>
              <a:t>aset</a:t>
            </a:r>
            <a:endParaRPr lang="ms-MY" dirty="0"/>
          </a:p>
        </p:txBody>
      </p:sp>
      <p:sp>
        <p:nvSpPr>
          <p:cNvPr id="27" name="Rectangle: Rounded Corners 26">
            <a:extLst>
              <a:ext uri="{FF2B5EF4-FFF2-40B4-BE49-F238E27FC236}">
                <a16:creationId xmlns:a16="http://schemas.microsoft.com/office/drawing/2014/main" id="{A6128E41-0197-4C80-AE45-C4AADFB4AFFE}"/>
              </a:ext>
            </a:extLst>
          </p:cNvPr>
          <p:cNvSpPr/>
          <p:nvPr/>
        </p:nvSpPr>
        <p:spPr>
          <a:xfrm>
            <a:off x="3877011" y="2438117"/>
            <a:ext cx="1951630" cy="787297"/>
          </a:xfrm>
          <a:prstGeom prst="roundRect">
            <a:avLst/>
          </a:prstGeom>
          <a:effectLst>
            <a:innerShdw blurRad="63500" dist="50800" dir="81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Ambil </a:t>
            </a:r>
            <a:r>
              <a:rPr lang="en-US" dirty="0" err="1"/>
              <a:t>tindakan</a:t>
            </a:r>
            <a:r>
              <a:rPr lang="en-US" dirty="0"/>
              <a:t> </a:t>
            </a:r>
            <a:r>
              <a:rPr lang="en-US" dirty="0" err="1"/>
              <a:t>berdasarkan</a:t>
            </a:r>
            <a:r>
              <a:rPr lang="en-US" dirty="0"/>
              <a:t> status </a:t>
            </a:r>
            <a:r>
              <a:rPr lang="en-US" dirty="0" err="1"/>
              <a:t>aset</a:t>
            </a:r>
            <a:endParaRPr lang="ms-MY" dirty="0"/>
          </a:p>
        </p:txBody>
      </p:sp>
      <p:sp>
        <p:nvSpPr>
          <p:cNvPr id="29" name="Rectangle: Rounded Corners 28">
            <a:extLst>
              <a:ext uri="{FF2B5EF4-FFF2-40B4-BE49-F238E27FC236}">
                <a16:creationId xmlns:a16="http://schemas.microsoft.com/office/drawing/2014/main" id="{1DC026F3-00CA-44A6-946D-DE697D2CE210}"/>
              </a:ext>
            </a:extLst>
          </p:cNvPr>
          <p:cNvSpPr/>
          <p:nvPr/>
        </p:nvSpPr>
        <p:spPr>
          <a:xfrm>
            <a:off x="1217975" y="3595075"/>
            <a:ext cx="1951630" cy="787297"/>
          </a:xfrm>
          <a:prstGeom prst="roundRect">
            <a:avLst/>
          </a:prstGeom>
          <a:effectLst>
            <a:innerShdw blurRad="63500" dist="50800" dir="81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a:t>Baik</a:t>
            </a:r>
            <a:r>
              <a:rPr lang="en-US" dirty="0"/>
              <a:t>/Sedang </a:t>
            </a:r>
            <a:r>
              <a:rPr lang="en-US" dirty="0" err="1"/>
              <a:t>Digunakan</a:t>
            </a:r>
            <a:endParaRPr lang="ms-MY" dirty="0"/>
          </a:p>
        </p:txBody>
      </p:sp>
      <p:sp>
        <p:nvSpPr>
          <p:cNvPr id="30" name="Rectangle: Rounded Corners 29">
            <a:extLst>
              <a:ext uri="{FF2B5EF4-FFF2-40B4-BE49-F238E27FC236}">
                <a16:creationId xmlns:a16="http://schemas.microsoft.com/office/drawing/2014/main" id="{2CD870DD-859B-4DD1-B067-D6C8DDDF1743}"/>
              </a:ext>
            </a:extLst>
          </p:cNvPr>
          <p:cNvSpPr/>
          <p:nvPr/>
        </p:nvSpPr>
        <p:spPr>
          <a:xfrm>
            <a:off x="3921981" y="3548838"/>
            <a:ext cx="1951630" cy="787297"/>
          </a:xfrm>
          <a:prstGeom prst="roundRect">
            <a:avLst/>
          </a:prstGeom>
          <a:effectLst>
            <a:innerShdw blurRad="63500" dist="50800" dir="81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a:t>Rosak</a:t>
            </a:r>
            <a:endParaRPr lang="ms-MY" dirty="0"/>
          </a:p>
        </p:txBody>
      </p:sp>
      <p:sp>
        <p:nvSpPr>
          <p:cNvPr id="31" name="Rectangle: Rounded Corners 30">
            <a:extLst>
              <a:ext uri="{FF2B5EF4-FFF2-40B4-BE49-F238E27FC236}">
                <a16:creationId xmlns:a16="http://schemas.microsoft.com/office/drawing/2014/main" id="{65743432-D0C8-426E-8059-E2FE93AD9966}"/>
              </a:ext>
            </a:extLst>
          </p:cNvPr>
          <p:cNvSpPr/>
          <p:nvPr/>
        </p:nvSpPr>
        <p:spPr>
          <a:xfrm>
            <a:off x="6625987" y="3595074"/>
            <a:ext cx="1951630" cy="787297"/>
          </a:xfrm>
          <a:prstGeom prst="roundRect">
            <a:avLst/>
          </a:prstGeom>
          <a:effectLst>
            <a:innerShdw blurRad="63500" dist="50800" dir="81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a:t>Hilang</a:t>
            </a:r>
            <a:endParaRPr lang="ms-MY" dirty="0"/>
          </a:p>
        </p:txBody>
      </p:sp>
      <p:sp>
        <p:nvSpPr>
          <p:cNvPr id="6" name="TextBox 5">
            <a:extLst>
              <a:ext uri="{FF2B5EF4-FFF2-40B4-BE49-F238E27FC236}">
                <a16:creationId xmlns:a16="http://schemas.microsoft.com/office/drawing/2014/main" id="{EE67A291-E71B-4FDA-8CE6-7D077FA091FB}"/>
              </a:ext>
            </a:extLst>
          </p:cNvPr>
          <p:cNvSpPr txBox="1"/>
          <p:nvPr/>
        </p:nvSpPr>
        <p:spPr>
          <a:xfrm>
            <a:off x="80562" y="4395285"/>
            <a:ext cx="3089043" cy="2308324"/>
          </a:xfrm>
          <a:prstGeom prst="rect">
            <a:avLst/>
          </a:prstGeom>
          <a:noFill/>
        </p:spPr>
        <p:txBody>
          <a:bodyPr wrap="square" rtlCol="0">
            <a:spAutoFit/>
          </a:bodyPr>
          <a:lstStyle/>
          <a:p>
            <a:pPr marL="342900" indent="-342900">
              <a:buFont typeface="+mj-lt"/>
              <a:buAutoNum type="arabicPeriod"/>
            </a:pPr>
            <a:r>
              <a:rPr lang="en-US" dirty="0"/>
              <a:t>Isi DF05/AST </a:t>
            </a:r>
            <a:r>
              <a:rPr lang="en-US" dirty="0" err="1"/>
              <a:t>dengan</a:t>
            </a:r>
            <a:r>
              <a:rPr lang="en-US" dirty="0"/>
              <a:t> </a:t>
            </a:r>
            <a:r>
              <a:rPr lang="en-US" dirty="0" err="1"/>
              <a:t>penama</a:t>
            </a:r>
            <a:r>
              <a:rPr lang="en-US" dirty="0"/>
              <a:t> </a:t>
            </a:r>
            <a:r>
              <a:rPr lang="en-US" dirty="0" err="1"/>
              <a:t>pegawai</a:t>
            </a:r>
            <a:r>
              <a:rPr lang="en-US" dirty="0"/>
              <a:t> </a:t>
            </a:r>
            <a:r>
              <a:rPr lang="en-US" dirty="0" err="1"/>
              <a:t>terkini</a:t>
            </a:r>
            <a:r>
              <a:rPr lang="en-US" dirty="0"/>
              <a:t> yang </a:t>
            </a:r>
            <a:r>
              <a:rPr lang="en-US" dirty="0" err="1"/>
              <a:t>aktif</a:t>
            </a:r>
            <a:endParaRPr lang="en-US" dirty="0"/>
          </a:p>
          <a:p>
            <a:pPr marL="342900" indent="-342900">
              <a:buFont typeface="+mj-lt"/>
              <a:buAutoNum type="arabicPeriod"/>
            </a:pPr>
            <a:r>
              <a:rPr lang="ms-MY" dirty="0"/>
              <a:t>Lengkapkan maklumat pengesahan</a:t>
            </a:r>
          </a:p>
          <a:p>
            <a:pPr marL="342900" indent="-342900">
              <a:buFont typeface="+mj-lt"/>
              <a:buAutoNum type="arabicPeriod"/>
            </a:pPr>
            <a:r>
              <a:rPr lang="ms-MY" dirty="0"/>
              <a:t>Kemukakan kepada Pegawai Aset untuk dikemaskini</a:t>
            </a:r>
          </a:p>
        </p:txBody>
      </p:sp>
      <p:sp>
        <p:nvSpPr>
          <p:cNvPr id="32" name="TextBox 31">
            <a:extLst>
              <a:ext uri="{FF2B5EF4-FFF2-40B4-BE49-F238E27FC236}">
                <a16:creationId xmlns:a16="http://schemas.microsoft.com/office/drawing/2014/main" id="{22CDE5F0-72CF-4B12-BF42-37E790AFA029}"/>
              </a:ext>
            </a:extLst>
          </p:cNvPr>
          <p:cNvSpPr txBox="1"/>
          <p:nvPr/>
        </p:nvSpPr>
        <p:spPr>
          <a:xfrm>
            <a:off x="3138810" y="4331308"/>
            <a:ext cx="3591635" cy="2308324"/>
          </a:xfrm>
          <a:prstGeom prst="rect">
            <a:avLst/>
          </a:prstGeom>
          <a:noFill/>
        </p:spPr>
        <p:txBody>
          <a:bodyPr wrap="square" rtlCol="0">
            <a:spAutoFit/>
          </a:bodyPr>
          <a:lstStyle/>
          <a:p>
            <a:pPr marL="342900" indent="-342900">
              <a:buFont typeface="+mj-lt"/>
              <a:buAutoNum type="arabicPeriod"/>
            </a:pPr>
            <a:r>
              <a:rPr lang="en-US" dirty="0"/>
              <a:t>Isi </a:t>
            </a:r>
            <a:r>
              <a:rPr lang="en-US" dirty="0" err="1"/>
              <a:t>Borang</a:t>
            </a:r>
            <a:r>
              <a:rPr lang="en-US" dirty="0"/>
              <a:t> </a:t>
            </a:r>
            <a:r>
              <a:rPr lang="en-US" dirty="0" err="1"/>
              <a:t>Permohonan</a:t>
            </a:r>
            <a:r>
              <a:rPr lang="en-US" dirty="0"/>
              <a:t> </a:t>
            </a:r>
            <a:r>
              <a:rPr lang="en-US" dirty="0" err="1"/>
              <a:t>Pelupusan</a:t>
            </a:r>
            <a:r>
              <a:rPr lang="en-US" dirty="0"/>
              <a:t>/</a:t>
            </a:r>
            <a:r>
              <a:rPr lang="en-US" dirty="0" err="1"/>
              <a:t>Buat</a:t>
            </a:r>
            <a:r>
              <a:rPr lang="en-US" dirty="0"/>
              <a:t> </a:t>
            </a:r>
            <a:r>
              <a:rPr lang="en-US" dirty="0" err="1"/>
              <a:t>Selenggara</a:t>
            </a:r>
            <a:r>
              <a:rPr lang="en-US" dirty="0"/>
              <a:t> (SOK/KEW/BR058/BUY)</a:t>
            </a:r>
          </a:p>
          <a:p>
            <a:pPr marL="342900" indent="-342900">
              <a:buFont typeface="+mj-lt"/>
              <a:buAutoNum type="arabicPeriod"/>
            </a:pPr>
            <a:r>
              <a:rPr lang="ms-MY" dirty="0"/>
              <a:t>Jika tidak boleh dibaiki, kemukakan kepada Pegawai Aset untuk tindakan pelupusan</a:t>
            </a:r>
          </a:p>
          <a:p>
            <a:pPr marL="342900" indent="-342900">
              <a:buFont typeface="+mj-lt"/>
              <a:buAutoNum type="arabicPeriod"/>
            </a:pPr>
            <a:r>
              <a:rPr lang="ms-MY" dirty="0"/>
              <a:t>Pegawai Aset kemaskini nama pengguna sementara</a:t>
            </a:r>
          </a:p>
        </p:txBody>
      </p:sp>
      <p:sp>
        <p:nvSpPr>
          <p:cNvPr id="33" name="TextBox 32">
            <a:extLst>
              <a:ext uri="{FF2B5EF4-FFF2-40B4-BE49-F238E27FC236}">
                <a16:creationId xmlns:a16="http://schemas.microsoft.com/office/drawing/2014/main" id="{364356A5-EE12-4E54-A4B6-61FAE1A1AD16}"/>
              </a:ext>
            </a:extLst>
          </p:cNvPr>
          <p:cNvSpPr txBox="1"/>
          <p:nvPr/>
        </p:nvSpPr>
        <p:spPr>
          <a:xfrm>
            <a:off x="6625987" y="4342085"/>
            <a:ext cx="2518013" cy="2062103"/>
          </a:xfrm>
          <a:prstGeom prst="rect">
            <a:avLst/>
          </a:prstGeom>
          <a:noFill/>
        </p:spPr>
        <p:txBody>
          <a:bodyPr wrap="square" rtlCol="0">
            <a:spAutoFit/>
          </a:bodyPr>
          <a:lstStyle/>
          <a:p>
            <a:pPr marL="342900" indent="-342900" algn="just">
              <a:buFont typeface="+mj-lt"/>
              <a:buAutoNum type="arabicPeriod"/>
            </a:pPr>
            <a:r>
              <a:rPr lang="en-US" sz="1600" dirty="0" err="1"/>
              <a:t>Buat</a:t>
            </a:r>
            <a:r>
              <a:rPr lang="en-US" sz="1600" dirty="0"/>
              <a:t> </a:t>
            </a:r>
            <a:r>
              <a:rPr lang="en-US" sz="1600" dirty="0" err="1"/>
              <a:t>laporan</a:t>
            </a:r>
            <a:r>
              <a:rPr lang="en-US" sz="1600" dirty="0"/>
              <a:t> </a:t>
            </a:r>
            <a:r>
              <a:rPr lang="en-US" sz="1600" dirty="0" err="1"/>
              <a:t>kehilangan</a:t>
            </a:r>
            <a:r>
              <a:rPr lang="en-US" sz="1600" dirty="0"/>
              <a:t> (</a:t>
            </a:r>
            <a:r>
              <a:rPr lang="en-US" sz="1600" dirty="0" err="1"/>
              <a:t>Laporan</a:t>
            </a:r>
            <a:r>
              <a:rPr lang="en-US" sz="1600" dirty="0"/>
              <a:t> Awal, </a:t>
            </a:r>
            <a:r>
              <a:rPr lang="en-US" sz="1600" dirty="0" err="1"/>
              <a:t>Laporan</a:t>
            </a:r>
            <a:r>
              <a:rPr lang="en-US" sz="1600" dirty="0"/>
              <a:t> BKU/Polis)</a:t>
            </a:r>
          </a:p>
          <a:p>
            <a:pPr marL="342900" indent="-342900" algn="just">
              <a:buFont typeface="+mj-lt"/>
              <a:buAutoNum type="arabicPeriod"/>
            </a:pPr>
            <a:r>
              <a:rPr lang="en-US" sz="1600" dirty="0" err="1"/>
              <a:t>Kemukakan</a:t>
            </a:r>
            <a:r>
              <a:rPr lang="en-US" sz="1600" dirty="0"/>
              <a:t> </a:t>
            </a:r>
            <a:r>
              <a:rPr lang="en-US" sz="1600" dirty="0" err="1"/>
              <a:t>kepada</a:t>
            </a:r>
            <a:r>
              <a:rPr lang="en-US" sz="1600" dirty="0"/>
              <a:t> BKPA 4 </a:t>
            </a:r>
            <a:r>
              <a:rPr lang="en-US" sz="1600" dirty="0" err="1"/>
              <a:t>bulan</a:t>
            </a:r>
            <a:r>
              <a:rPr lang="en-US" sz="1600" dirty="0"/>
              <a:t> </a:t>
            </a:r>
            <a:r>
              <a:rPr lang="en-US" sz="1600" dirty="0" err="1"/>
              <a:t>sebelum</a:t>
            </a:r>
            <a:r>
              <a:rPr lang="en-US" sz="1600" dirty="0"/>
              <a:t> </a:t>
            </a:r>
            <a:r>
              <a:rPr lang="en-US" sz="1600" dirty="0" err="1"/>
              <a:t>bersara</a:t>
            </a:r>
            <a:endParaRPr lang="en-US" sz="1600" dirty="0"/>
          </a:p>
          <a:p>
            <a:pPr marL="342900" indent="-342900" algn="just">
              <a:buFont typeface="+mj-lt"/>
              <a:buAutoNum type="arabicPeriod"/>
            </a:pPr>
            <a:r>
              <a:rPr lang="en-US" sz="1600" dirty="0"/>
              <a:t>Tindakan </a:t>
            </a:r>
            <a:r>
              <a:rPr lang="en-US" sz="1600" dirty="0" err="1"/>
              <a:t>selesai-selepas</a:t>
            </a:r>
            <a:r>
              <a:rPr lang="en-US" sz="1600" dirty="0"/>
              <a:t> </a:t>
            </a:r>
            <a:r>
              <a:rPr lang="en-US" sz="1600" dirty="0" err="1"/>
              <a:t>kelulusan</a:t>
            </a:r>
            <a:r>
              <a:rPr lang="en-US" sz="1600" dirty="0"/>
              <a:t> JPU</a:t>
            </a:r>
          </a:p>
        </p:txBody>
      </p:sp>
      <p:sp>
        <p:nvSpPr>
          <p:cNvPr id="7" name="Arrow: Curved Right 6">
            <a:extLst>
              <a:ext uri="{FF2B5EF4-FFF2-40B4-BE49-F238E27FC236}">
                <a16:creationId xmlns:a16="http://schemas.microsoft.com/office/drawing/2014/main" id="{15842280-55B7-410E-8602-F25D8E4737DF}"/>
              </a:ext>
            </a:extLst>
          </p:cNvPr>
          <p:cNvSpPr/>
          <p:nvPr/>
        </p:nvSpPr>
        <p:spPr>
          <a:xfrm rot="1563773">
            <a:off x="2790723" y="2642557"/>
            <a:ext cx="582573" cy="8850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35" name="Arrow: Curved Right 34">
            <a:extLst>
              <a:ext uri="{FF2B5EF4-FFF2-40B4-BE49-F238E27FC236}">
                <a16:creationId xmlns:a16="http://schemas.microsoft.com/office/drawing/2014/main" id="{7A41D834-4345-4514-A8B0-090A2159AA5B}"/>
              </a:ext>
            </a:extLst>
          </p:cNvPr>
          <p:cNvSpPr/>
          <p:nvPr/>
        </p:nvSpPr>
        <p:spPr>
          <a:xfrm rot="20036227" flipH="1">
            <a:off x="6285818" y="2660804"/>
            <a:ext cx="582573" cy="885015"/>
          </a:xfrm>
          <a:prstGeom prst="curvedRightArrow">
            <a:avLst>
              <a:gd name="adj1" fmla="val 25000"/>
              <a:gd name="adj2" fmla="val 51227"/>
              <a:gd name="adj3" fmla="val 30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Arrow: Down 7">
            <a:extLst>
              <a:ext uri="{FF2B5EF4-FFF2-40B4-BE49-F238E27FC236}">
                <a16:creationId xmlns:a16="http://schemas.microsoft.com/office/drawing/2014/main" id="{4B82CF27-8ACB-40B2-A0A9-15A8B7974965}"/>
              </a:ext>
            </a:extLst>
          </p:cNvPr>
          <p:cNvSpPr/>
          <p:nvPr/>
        </p:nvSpPr>
        <p:spPr>
          <a:xfrm>
            <a:off x="4714598" y="3302223"/>
            <a:ext cx="251437" cy="199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37" name="Arrow: Down 36">
            <a:extLst>
              <a:ext uri="{FF2B5EF4-FFF2-40B4-BE49-F238E27FC236}">
                <a16:creationId xmlns:a16="http://schemas.microsoft.com/office/drawing/2014/main" id="{A2150D52-FF9B-4103-8375-BB9D85FD04DD}"/>
              </a:ext>
            </a:extLst>
          </p:cNvPr>
          <p:cNvSpPr/>
          <p:nvPr/>
        </p:nvSpPr>
        <p:spPr>
          <a:xfrm>
            <a:off x="4715736" y="2167376"/>
            <a:ext cx="251437" cy="199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nvGrpSpPr>
          <p:cNvPr id="15" name="Group 14">
            <a:extLst>
              <a:ext uri="{FF2B5EF4-FFF2-40B4-BE49-F238E27FC236}">
                <a16:creationId xmlns:a16="http://schemas.microsoft.com/office/drawing/2014/main" id="{CE3840B1-4B63-4FBA-912D-E96531082251}"/>
              </a:ext>
            </a:extLst>
          </p:cNvPr>
          <p:cNvGrpSpPr/>
          <p:nvPr/>
        </p:nvGrpSpPr>
        <p:grpSpPr>
          <a:xfrm>
            <a:off x="7678225" y="172179"/>
            <a:ext cx="1387118" cy="479681"/>
            <a:chOff x="3878741" y="5454061"/>
            <a:chExt cx="1494399" cy="479681"/>
          </a:xfrm>
        </p:grpSpPr>
        <p:pic>
          <p:nvPicPr>
            <p:cNvPr id="16" name="Picture 15">
              <a:extLst>
                <a:ext uri="{FF2B5EF4-FFF2-40B4-BE49-F238E27FC236}">
                  <a16:creationId xmlns:a16="http://schemas.microsoft.com/office/drawing/2014/main" id="{64E9A7F6-4181-4AF6-BB17-9CD91808922C}"/>
                </a:ext>
              </a:extLst>
            </p:cNvPr>
            <p:cNvPicPr>
              <a:picLocks noChangeAspect="1"/>
            </p:cNvPicPr>
            <p:nvPr/>
          </p:nvPicPr>
          <p:blipFill>
            <a:blip r:embed="rId2"/>
            <a:srcRect/>
            <a:stretch/>
          </p:blipFill>
          <p:spPr>
            <a:xfrm>
              <a:off x="4824441" y="5454061"/>
              <a:ext cx="548699" cy="479681"/>
            </a:xfrm>
            <a:prstGeom prst="rect">
              <a:avLst/>
            </a:prstGeom>
          </p:spPr>
        </p:pic>
        <p:pic>
          <p:nvPicPr>
            <p:cNvPr id="17" name="Picture 16">
              <a:extLst>
                <a:ext uri="{FF2B5EF4-FFF2-40B4-BE49-F238E27FC236}">
                  <a16:creationId xmlns:a16="http://schemas.microsoft.com/office/drawing/2014/main" id="{EC4C9704-F213-4128-AF0C-A228DC065C0F}"/>
                </a:ext>
              </a:extLst>
            </p:cNvPr>
            <p:cNvPicPr>
              <a:picLocks noChangeAspect="1"/>
            </p:cNvPicPr>
            <p:nvPr/>
          </p:nvPicPr>
          <p:blipFill>
            <a:blip r:embed="rId3"/>
            <a:srcRect/>
            <a:stretch/>
          </p:blipFill>
          <p:spPr>
            <a:xfrm>
              <a:off x="3878741" y="5468921"/>
              <a:ext cx="940203" cy="464820"/>
            </a:xfrm>
            <a:prstGeom prst="rect">
              <a:avLst/>
            </a:prstGeom>
          </p:spPr>
        </p:pic>
      </p:grpSp>
    </p:spTree>
    <p:extLst>
      <p:ext uri="{BB962C8B-B14F-4D97-AF65-F5344CB8AC3E}">
        <p14:creationId xmlns:p14="http://schemas.microsoft.com/office/powerpoint/2010/main" val="37258231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77F37B-9EB5-4FA5-8A0E-8DBBFF9F310A}"/>
              </a:ext>
            </a:extLst>
          </p:cNvPr>
          <p:cNvSpPr>
            <a:spLocks noGrp="1"/>
          </p:cNvSpPr>
          <p:nvPr>
            <p:ph type="ftr" sz="quarter" idx="11"/>
          </p:nvPr>
        </p:nvSpPr>
        <p:spPr/>
        <p:txBody>
          <a:bodyPr/>
          <a:lstStyle/>
          <a:p>
            <a:endParaRPr lang="en-US"/>
          </a:p>
        </p:txBody>
      </p:sp>
      <p:sp>
        <p:nvSpPr>
          <p:cNvPr id="3" name="Rectangle 2">
            <a:extLst>
              <a:ext uri="{FF2B5EF4-FFF2-40B4-BE49-F238E27FC236}">
                <a16:creationId xmlns:a16="http://schemas.microsoft.com/office/drawing/2014/main" id="{99B5932E-FF4A-4CF8-A140-C3301562395F}"/>
              </a:ext>
            </a:extLst>
          </p:cNvPr>
          <p:cNvSpPr/>
          <p:nvPr/>
        </p:nvSpPr>
        <p:spPr>
          <a:xfrm>
            <a:off x="3225595" y="1563524"/>
            <a:ext cx="6184489" cy="2585323"/>
          </a:xfrm>
          <a:prstGeom prst="rect">
            <a:avLst/>
          </a:prstGeom>
          <a:noFill/>
        </p:spPr>
        <p:txBody>
          <a:bodyPr wrap="square" lIns="91440" tIns="45720" rIns="91440" bIns="45720">
            <a:spAutoFit/>
          </a:bodyPr>
          <a:lstStyle/>
          <a:p>
            <a:pPr algn="ctr"/>
            <a:r>
              <a:rPr lang="en-US" sz="5400" dirty="0">
                <a:ln w="0"/>
                <a:gradFill>
                  <a:gsLst>
                    <a:gs pos="21000">
                      <a:srgbClr val="53575C"/>
                    </a:gs>
                    <a:gs pos="88000">
                      <a:srgbClr val="C5C7CA"/>
                    </a:gs>
                  </a:gsLst>
                  <a:lin ang="5400000"/>
                </a:gradFill>
              </a:rPr>
              <a:t>ISU AUDIT BERKAITAN PENGURUSAN ASET</a:t>
            </a:r>
          </a:p>
        </p:txBody>
      </p:sp>
    </p:spTree>
    <p:extLst>
      <p:ext uri="{BB962C8B-B14F-4D97-AF65-F5344CB8AC3E}">
        <p14:creationId xmlns:p14="http://schemas.microsoft.com/office/powerpoint/2010/main" val="2017519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id="{E48BD660-5BFE-48F6-A365-6B49C489FDE2}"/>
              </a:ext>
            </a:extLst>
          </p:cNvPr>
          <p:cNvSpPr/>
          <p:nvPr/>
        </p:nvSpPr>
        <p:spPr>
          <a:xfrm>
            <a:off x="712033" y="569626"/>
            <a:ext cx="7719934" cy="667780"/>
          </a:xfrm>
          <a:prstGeom prst="flowChartAlternateProcess">
            <a:avLst/>
          </a:prstGeom>
          <a:gradFill>
            <a:gsLst>
              <a:gs pos="0">
                <a:schemeClr val="bg1"/>
              </a:gs>
              <a:gs pos="74000">
                <a:srgbClr val="C00000"/>
              </a:gs>
              <a:gs pos="100000">
                <a:schemeClr val="tx1">
                  <a:lumMod val="65000"/>
                  <a:lumOff val="3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b="1" dirty="0">
                <a:solidFill>
                  <a:schemeClr val="bg1"/>
                </a:solidFill>
                <a:latin typeface="Gadugi" panose="020B0502040204020203" pitchFamily="34" charset="0"/>
                <a:ea typeface="Gadugi" panose="020B0502040204020203" pitchFamily="34" charset="0"/>
              </a:rPr>
              <a:t>ISU AUDIT BERKAITAN PENGURUSAN ASET</a:t>
            </a:r>
          </a:p>
        </p:txBody>
      </p:sp>
      <p:sp>
        <p:nvSpPr>
          <p:cNvPr id="4" name="Content Placeholder 3">
            <a:extLst>
              <a:ext uri="{FF2B5EF4-FFF2-40B4-BE49-F238E27FC236}">
                <a16:creationId xmlns:a16="http://schemas.microsoft.com/office/drawing/2014/main" id="{F0B52AAA-46F7-4A5A-8D07-7E3B595CCE12}"/>
              </a:ext>
            </a:extLst>
          </p:cNvPr>
          <p:cNvSpPr>
            <a:spLocks noGrp="1"/>
          </p:cNvSpPr>
          <p:nvPr>
            <p:ph idx="1"/>
          </p:nvPr>
        </p:nvSpPr>
        <p:spPr>
          <a:xfrm>
            <a:off x="628650" y="1630753"/>
            <a:ext cx="7886700" cy="4351338"/>
          </a:xfrm>
        </p:spPr>
        <p:txBody>
          <a:bodyPr>
            <a:normAutofit fontScale="92500" lnSpcReduction="20000"/>
          </a:bodyPr>
          <a:lstStyle/>
          <a:p>
            <a:pPr algn="just"/>
            <a:r>
              <a:rPr lang="en-MY" sz="2400" dirty="0" err="1"/>
              <a:t>Aset</a:t>
            </a:r>
            <a:r>
              <a:rPr lang="en-MY" sz="2400" dirty="0"/>
              <a:t> </a:t>
            </a:r>
            <a:r>
              <a:rPr lang="en-MY" sz="2400" dirty="0" err="1"/>
              <a:t>tidak</a:t>
            </a:r>
            <a:r>
              <a:rPr lang="en-MY" sz="2400" dirty="0"/>
              <a:t> </a:t>
            </a:r>
            <a:r>
              <a:rPr lang="en-MY" sz="2400" dirty="0" err="1"/>
              <a:t>dilabel</a:t>
            </a:r>
            <a:endParaRPr lang="en-MY" sz="2400" dirty="0"/>
          </a:p>
          <a:p>
            <a:pPr algn="just"/>
            <a:r>
              <a:rPr lang="en-MY" sz="2400" dirty="0" err="1"/>
              <a:t>Aset</a:t>
            </a:r>
            <a:r>
              <a:rPr lang="en-MY" sz="2400" dirty="0"/>
              <a:t> </a:t>
            </a:r>
            <a:r>
              <a:rPr lang="en-MY" sz="2400" dirty="0" err="1"/>
              <a:t>tidak</a:t>
            </a:r>
            <a:r>
              <a:rPr lang="en-MY" sz="2400" dirty="0"/>
              <a:t> </a:t>
            </a:r>
            <a:r>
              <a:rPr lang="en-MY" sz="2400" dirty="0" err="1"/>
              <a:t>diselenggara</a:t>
            </a:r>
            <a:r>
              <a:rPr lang="en-MY" sz="2400" dirty="0"/>
              <a:t> </a:t>
            </a:r>
            <a:r>
              <a:rPr lang="en-MY" sz="2400" dirty="0" err="1"/>
              <a:t>dengan</a:t>
            </a:r>
            <a:r>
              <a:rPr lang="en-MY" sz="2400" dirty="0"/>
              <a:t> </a:t>
            </a:r>
            <a:r>
              <a:rPr lang="en-MY" sz="2400" dirty="0" err="1"/>
              <a:t>betul</a:t>
            </a:r>
            <a:endParaRPr lang="en-MY" sz="2400" dirty="0"/>
          </a:p>
          <a:p>
            <a:pPr algn="just"/>
            <a:r>
              <a:rPr lang="en-MY" sz="2400" dirty="0"/>
              <a:t>Proses </a:t>
            </a:r>
            <a:r>
              <a:rPr lang="en-MY" sz="2400" dirty="0" err="1"/>
              <a:t>pelupusan</a:t>
            </a:r>
            <a:r>
              <a:rPr lang="en-MY" sz="2400" dirty="0"/>
              <a:t> </a:t>
            </a:r>
            <a:r>
              <a:rPr lang="en-MY" sz="2400" dirty="0" err="1"/>
              <a:t>tidak</a:t>
            </a:r>
            <a:r>
              <a:rPr lang="en-MY" sz="2400" dirty="0"/>
              <a:t> </a:t>
            </a:r>
            <a:r>
              <a:rPr lang="en-MY" sz="2400" dirty="0" err="1"/>
              <a:t>mengikut</a:t>
            </a:r>
            <a:r>
              <a:rPr lang="en-MY" sz="2400" dirty="0"/>
              <a:t> </a:t>
            </a:r>
            <a:r>
              <a:rPr lang="en-MY" sz="2400" dirty="0" err="1"/>
              <a:t>peraturan</a:t>
            </a:r>
            <a:r>
              <a:rPr lang="en-MY" sz="2400" dirty="0"/>
              <a:t> </a:t>
            </a:r>
            <a:r>
              <a:rPr lang="en-MY" sz="2400" dirty="0" err="1"/>
              <a:t>berkuatkuasa</a:t>
            </a:r>
            <a:endParaRPr lang="en-MY" sz="2400" dirty="0"/>
          </a:p>
          <a:p>
            <a:pPr algn="just"/>
            <a:r>
              <a:rPr lang="en-MY" sz="2400" dirty="0" err="1"/>
              <a:t>Tatacara</a:t>
            </a:r>
            <a:r>
              <a:rPr lang="en-MY" sz="2400" dirty="0"/>
              <a:t> </a:t>
            </a:r>
            <a:r>
              <a:rPr lang="en-MY" sz="2400" dirty="0" err="1"/>
              <a:t>penggunaan</a:t>
            </a:r>
            <a:r>
              <a:rPr lang="en-MY" sz="2400" dirty="0"/>
              <a:t>, </a:t>
            </a:r>
            <a:r>
              <a:rPr lang="en-MY" sz="2400" dirty="0" err="1"/>
              <a:t>penyimpanan</a:t>
            </a:r>
            <a:r>
              <a:rPr lang="en-MY" sz="2400" dirty="0"/>
              <a:t> dan </a:t>
            </a:r>
            <a:r>
              <a:rPr lang="en-MY" sz="2400" dirty="0" err="1"/>
              <a:t>peminjaman</a:t>
            </a:r>
            <a:r>
              <a:rPr lang="en-MY" sz="2400" dirty="0"/>
              <a:t> </a:t>
            </a:r>
            <a:r>
              <a:rPr lang="en-MY" sz="2400" dirty="0" err="1"/>
              <a:t>aset</a:t>
            </a:r>
            <a:r>
              <a:rPr lang="en-MY" sz="2400" dirty="0"/>
              <a:t> </a:t>
            </a:r>
            <a:r>
              <a:rPr lang="en-MY" sz="2400" dirty="0" err="1"/>
              <a:t>tidak</a:t>
            </a:r>
            <a:r>
              <a:rPr lang="en-MY" sz="2400" dirty="0"/>
              <a:t> </a:t>
            </a:r>
            <a:r>
              <a:rPr lang="en-MY" sz="2400" dirty="0" err="1"/>
              <a:t>dilaksanakan</a:t>
            </a:r>
            <a:r>
              <a:rPr lang="en-MY" sz="2400" dirty="0"/>
              <a:t> </a:t>
            </a:r>
            <a:r>
              <a:rPr lang="en-MY" sz="2400" dirty="0" err="1"/>
              <a:t>dengan</a:t>
            </a:r>
            <a:r>
              <a:rPr lang="en-MY" sz="2400" dirty="0"/>
              <a:t> </a:t>
            </a:r>
            <a:r>
              <a:rPr lang="en-MY" sz="2400" dirty="0" err="1"/>
              <a:t>betul</a:t>
            </a:r>
            <a:r>
              <a:rPr lang="en-MY" sz="2400" dirty="0"/>
              <a:t>. (</a:t>
            </a:r>
            <a:r>
              <a:rPr lang="en-MY" sz="2400" dirty="0" err="1"/>
              <a:t>Contoh</a:t>
            </a:r>
            <a:r>
              <a:rPr lang="en-MY" sz="2400" dirty="0"/>
              <a:t>: </a:t>
            </a:r>
            <a:r>
              <a:rPr lang="en-MY" sz="2400" dirty="0" err="1"/>
              <a:t>Tiada</a:t>
            </a:r>
            <a:r>
              <a:rPr lang="en-MY" sz="2400" dirty="0"/>
              <a:t> </a:t>
            </a:r>
            <a:r>
              <a:rPr lang="en-MY" sz="2400" dirty="0" err="1"/>
              <a:t>rekod</a:t>
            </a:r>
            <a:r>
              <a:rPr lang="en-MY" sz="2400" dirty="0"/>
              <a:t> </a:t>
            </a:r>
            <a:r>
              <a:rPr lang="en-MY" sz="2400" dirty="0" err="1"/>
              <a:t>peminjaman</a:t>
            </a:r>
            <a:r>
              <a:rPr lang="en-MY" sz="2400" dirty="0"/>
              <a:t>, </a:t>
            </a:r>
            <a:r>
              <a:rPr lang="en-MY" sz="2400" dirty="0" err="1"/>
              <a:t>aset</a:t>
            </a:r>
            <a:r>
              <a:rPr lang="en-MY" sz="2400" dirty="0"/>
              <a:t> </a:t>
            </a:r>
            <a:r>
              <a:rPr lang="en-MY" sz="2400" dirty="0" err="1"/>
              <a:t>tidak</a:t>
            </a:r>
            <a:r>
              <a:rPr lang="en-MY" sz="2400" dirty="0"/>
              <a:t> </a:t>
            </a:r>
            <a:r>
              <a:rPr lang="en-MY" sz="2400" dirty="0" err="1"/>
              <a:t>digunakan</a:t>
            </a:r>
            <a:r>
              <a:rPr lang="en-MY" sz="2400" dirty="0"/>
              <a:t> </a:t>
            </a:r>
            <a:r>
              <a:rPr lang="en-MY" sz="2400" dirty="0" err="1"/>
              <a:t>secara</a:t>
            </a:r>
            <a:r>
              <a:rPr lang="en-MY" sz="2400" dirty="0"/>
              <a:t> optimum)</a:t>
            </a:r>
          </a:p>
          <a:p>
            <a:pPr algn="just"/>
            <a:r>
              <a:rPr lang="en-MY" sz="2400" dirty="0" err="1"/>
              <a:t>Aset</a:t>
            </a:r>
            <a:r>
              <a:rPr lang="en-MY" sz="2400" dirty="0"/>
              <a:t> </a:t>
            </a:r>
            <a:r>
              <a:rPr lang="en-MY" sz="2400" dirty="0" err="1"/>
              <a:t>tidak</a:t>
            </a:r>
            <a:r>
              <a:rPr lang="en-MY" sz="2400" dirty="0"/>
              <a:t> </a:t>
            </a:r>
            <a:r>
              <a:rPr lang="en-MY" sz="2400" dirty="0" err="1"/>
              <a:t>didaftarkan</a:t>
            </a:r>
            <a:r>
              <a:rPr lang="en-MY" sz="2400" dirty="0"/>
              <a:t> (</a:t>
            </a:r>
            <a:r>
              <a:rPr lang="en-MY" sz="2400" dirty="0" err="1"/>
              <a:t>aset</a:t>
            </a:r>
            <a:r>
              <a:rPr lang="en-MY" sz="2400" dirty="0"/>
              <a:t> </a:t>
            </a:r>
            <a:r>
              <a:rPr lang="en-MY" sz="2400" dirty="0" err="1"/>
              <a:t>hapus</a:t>
            </a:r>
            <a:r>
              <a:rPr lang="en-MY" sz="2400" dirty="0"/>
              <a:t> </a:t>
            </a:r>
            <a:r>
              <a:rPr lang="en-MY" sz="2400" dirty="0" err="1"/>
              <a:t>kira</a:t>
            </a:r>
            <a:r>
              <a:rPr lang="en-MY" sz="2400" dirty="0"/>
              <a:t>)</a:t>
            </a:r>
          </a:p>
          <a:p>
            <a:pPr algn="just"/>
            <a:r>
              <a:rPr lang="en-MY" sz="2400" dirty="0" err="1"/>
              <a:t>Senarai</a:t>
            </a:r>
            <a:r>
              <a:rPr lang="en-MY" sz="2400" dirty="0"/>
              <a:t> </a:t>
            </a:r>
            <a:r>
              <a:rPr lang="en-MY" sz="2400" dirty="0" err="1"/>
              <a:t>aset</a:t>
            </a:r>
            <a:r>
              <a:rPr lang="en-MY" sz="2400" dirty="0"/>
              <a:t> di </a:t>
            </a:r>
            <a:r>
              <a:rPr lang="en-MY" sz="2400" dirty="0" err="1"/>
              <a:t>lokasi</a:t>
            </a:r>
            <a:r>
              <a:rPr lang="en-MY" sz="2400" dirty="0"/>
              <a:t>-SOK/KEW/BR051/AST (KEW.PA-7) </a:t>
            </a:r>
            <a:r>
              <a:rPr lang="en-MY" sz="2400" dirty="0" err="1"/>
              <a:t>tidak</a:t>
            </a:r>
            <a:r>
              <a:rPr lang="en-MY" sz="2400" dirty="0"/>
              <a:t> </a:t>
            </a:r>
            <a:r>
              <a:rPr lang="en-MY" sz="2400" dirty="0" err="1"/>
              <a:t>dipamerkan</a:t>
            </a:r>
            <a:r>
              <a:rPr lang="en-MY" sz="2400" dirty="0"/>
              <a:t> </a:t>
            </a:r>
            <a:r>
              <a:rPr lang="en-MY" sz="2400" dirty="0" err="1"/>
              <a:t>dilokasi</a:t>
            </a:r>
            <a:endParaRPr lang="en-MY" sz="2400" dirty="0"/>
          </a:p>
          <a:p>
            <a:pPr algn="just"/>
            <a:r>
              <a:rPr lang="en-MY" sz="2400" dirty="0"/>
              <a:t>Maklumat </a:t>
            </a:r>
            <a:r>
              <a:rPr lang="en-MY" sz="2400" dirty="0" err="1"/>
              <a:t>aset</a:t>
            </a:r>
            <a:r>
              <a:rPr lang="en-MY" sz="2400" dirty="0"/>
              <a:t> </a:t>
            </a:r>
            <a:r>
              <a:rPr lang="en-MY" sz="2400" dirty="0" err="1"/>
              <a:t>tidak</a:t>
            </a:r>
            <a:r>
              <a:rPr lang="en-MY" sz="2400" dirty="0"/>
              <a:t> </a:t>
            </a:r>
            <a:r>
              <a:rPr lang="en-MY" sz="2400" dirty="0" err="1"/>
              <a:t>dikemaskini</a:t>
            </a:r>
            <a:endParaRPr lang="en-MY" sz="2400" dirty="0"/>
          </a:p>
          <a:p>
            <a:pPr algn="just"/>
            <a:r>
              <a:rPr lang="en-MY" sz="2400" spc="-5" dirty="0" err="1">
                <a:cs typeface="Arial"/>
              </a:rPr>
              <a:t>Kehilangan</a:t>
            </a:r>
            <a:r>
              <a:rPr lang="en-MY" sz="2400" spc="-5" dirty="0">
                <a:cs typeface="Arial"/>
              </a:rPr>
              <a:t> </a:t>
            </a:r>
            <a:r>
              <a:rPr lang="en-MY" sz="2400" spc="-5" dirty="0" err="1">
                <a:cs typeface="Arial"/>
              </a:rPr>
              <a:t>tidak</a:t>
            </a:r>
            <a:r>
              <a:rPr lang="en-MY" sz="2400" spc="-5" dirty="0">
                <a:cs typeface="Arial"/>
              </a:rPr>
              <a:t> </a:t>
            </a:r>
            <a:r>
              <a:rPr lang="en-MY" sz="2400" spc="-5" dirty="0" err="1">
                <a:cs typeface="Arial"/>
              </a:rPr>
              <a:t>dilaporkan</a:t>
            </a:r>
            <a:r>
              <a:rPr lang="en-MY" sz="2400" spc="-5" dirty="0">
                <a:cs typeface="Arial"/>
              </a:rPr>
              <a:t> </a:t>
            </a:r>
            <a:r>
              <a:rPr lang="en-MY" sz="2400" spc="-5" dirty="0" err="1">
                <a:cs typeface="Arial"/>
              </a:rPr>
              <a:t>dengan</a:t>
            </a:r>
            <a:r>
              <a:rPr lang="en-MY" sz="2400" spc="135" dirty="0">
                <a:cs typeface="Arial"/>
              </a:rPr>
              <a:t> </a:t>
            </a:r>
            <a:r>
              <a:rPr lang="en-MY" sz="2400" spc="-5" dirty="0" err="1">
                <a:cs typeface="Arial"/>
              </a:rPr>
              <a:t>segera</a:t>
            </a:r>
            <a:endParaRPr lang="en-MY" sz="2400" dirty="0">
              <a:cs typeface="Arial"/>
            </a:endParaRPr>
          </a:p>
          <a:p>
            <a:pPr algn="just"/>
            <a:r>
              <a:rPr lang="en-MY" sz="2400" spc="-15" dirty="0" err="1">
                <a:cs typeface="Arial"/>
              </a:rPr>
              <a:t>Verifikasi</a:t>
            </a:r>
            <a:r>
              <a:rPr lang="en-MY" sz="2400" spc="-15" dirty="0">
                <a:cs typeface="Arial"/>
              </a:rPr>
              <a:t> </a:t>
            </a:r>
            <a:r>
              <a:rPr lang="en-MY" sz="2400" dirty="0" err="1">
                <a:cs typeface="Arial"/>
              </a:rPr>
              <a:t>aset</a:t>
            </a:r>
            <a:r>
              <a:rPr lang="en-MY" sz="2400" dirty="0">
                <a:cs typeface="Arial"/>
              </a:rPr>
              <a:t> </a:t>
            </a:r>
            <a:r>
              <a:rPr lang="en-MY" sz="2400" spc="-5" dirty="0" err="1">
                <a:cs typeface="Arial"/>
              </a:rPr>
              <a:t>tidak</a:t>
            </a:r>
            <a:r>
              <a:rPr lang="en-MY" sz="2400" spc="-5" dirty="0">
                <a:cs typeface="Arial"/>
              </a:rPr>
              <a:t> </a:t>
            </a:r>
            <a:r>
              <a:rPr lang="en-MY" sz="2400" spc="-5" dirty="0" err="1">
                <a:cs typeface="Arial"/>
              </a:rPr>
              <a:t>dibuat</a:t>
            </a:r>
            <a:r>
              <a:rPr lang="en-MY" sz="2400" spc="-5" dirty="0">
                <a:cs typeface="Arial"/>
              </a:rPr>
              <a:t> </a:t>
            </a:r>
            <a:r>
              <a:rPr lang="en-MY" sz="2400" spc="-5" dirty="0" err="1">
                <a:cs typeface="Arial"/>
              </a:rPr>
              <a:t>ke</a:t>
            </a:r>
            <a:r>
              <a:rPr lang="en-MY" sz="2400" spc="-5" dirty="0">
                <a:cs typeface="Arial"/>
              </a:rPr>
              <a:t> </a:t>
            </a:r>
            <a:r>
              <a:rPr lang="en-MY" sz="2400" dirty="0" err="1">
                <a:cs typeface="Arial"/>
              </a:rPr>
              <a:t>atas</a:t>
            </a:r>
            <a:r>
              <a:rPr lang="en-MY" sz="2400" dirty="0">
                <a:cs typeface="Arial"/>
              </a:rPr>
              <a:t> </a:t>
            </a:r>
            <a:r>
              <a:rPr lang="en-MY" sz="2400" spc="-5" dirty="0" err="1">
                <a:cs typeface="Arial"/>
              </a:rPr>
              <a:t>semua</a:t>
            </a:r>
            <a:r>
              <a:rPr lang="en-MY" sz="2400" spc="80" dirty="0">
                <a:cs typeface="Arial"/>
              </a:rPr>
              <a:t> </a:t>
            </a:r>
            <a:r>
              <a:rPr lang="en-MY" sz="2400" spc="-5" dirty="0" err="1">
                <a:cs typeface="Arial"/>
              </a:rPr>
              <a:t>harta</a:t>
            </a:r>
            <a:r>
              <a:rPr lang="en-MY" sz="2400" spc="-5" dirty="0">
                <a:cs typeface="Arial"/>
              </a:rPr>
              <a:t> modal/</a:t>
            </a:r>
            <a:r>
              <a:rPr lang="en-MY" sz="2400" spc="-5" dirty="0" err="1">
                <a:cs typeface="Arial"/>
              </a:rPr>
              <a:t>aset</a:t>
            </a:r>
            <a:r>
              <a:rPr lang="en-MY" sz="2400" spc="-5" dirty="0">
                <a:cs typeface="Arial"/>
              </a:rPr>
              <a:t> </a:t>
            </a:r>
            <a:r>
              <a:rPr lang="en-MY" sz="2400" spc="-5" dirty="0" err="1">
                <a:cs typeface="Arial"/>
              </a:rPr>
              <a:t>bernilai</a:t>
            </a:r>
            <a:r>
              <a:rPr lang="en-MY" sz="2400" spc="-5" dirty="0">
                <a:cs typeface="Arial"/>
              </a:rPr>
              <a:t> </a:t>
            </a:r>
            <a:r>
              <a:rPr lang="en-MY" sz="2400" spc="-5" dirty="0" err="1">
                <a:cs typeface="Arial"/>
              </a:rPr>
              <a:t>rendah</a:t>
            </a:r>
            <a:endParaRPr lang="en-MY" sz="2400" dirty="0">
              <a:cs typeface="Arial"/>
            </a:endParaRPr>
          </a:p>
          <a:p>
            <a:pPr algn="just"/>
            <a:endParaRPr lang="en-MY" sz="2400" dirty="0"/>
          </a:p>
          <a:p>
            <a:pPr algn="just"/>
            <a:endParaRPr lang="en-MY" sz="2400" dirty="0"/>
          </a:p>
        </p:txBody>
      </p:sp>
    </p:spTree>
    <p:extLst>
      <p:ext uri="{BB962C8B-B14F-4D97-AF65-F5344CB8AC3E}">
        <p14:creationId xmlns:p14="http://schemas.microsoft.com/office/powerpoint/2010/main" val="4262703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UPM-Template_Option-1.jpg"/>
          <p:cNvPicPr>
            <a:picLocks noChangeAspect="1"/>
          </p:cNvPicPr>
          <p:nvPr/>
        </p:nvPicPr>
        <p:blipFill>
          <a:blip r:embed="rId2" cstate="print"/>
          <a:stretch>
            <a:fillRect/>
          </a:stretch>
        </p:blipFill>
        <p:spPr>
          <a:xfrm>
            <a:off x="1143000" y="859277"/>
            <a:ext cx="6858000" cy="5139447"/>
          </a:xfrm>
          <a:prstGeom prst="rect">
            <a:avLst/>
          </a:prstGeom>
        </p:spPr>
      </p:pic>
      <p:sp>
        <p:nvSpPr>
          <p:cNvPr id="4" name="Title 1"/>
          <p:cNvSpPr txBox="1">
            <a:spLocks/>
          </p:cNvSpPr>
          <p:nvPr/>
        </p:nvSpPr>
        <p:spPr>
          <a:xfrm>
            <a:off x="1143000" y="3600450"/>
            <a:ext cx="6858000" cy="857250"/>
          </a:xfrm>
          <a:prstGeom prst="rect">
            <a:avLst/>
          </a:prstGeom>
        </p:spPr>
        <p:txBody>
          <a:bodyPr vert="horz" lIns="68580" tIns="34290" rIns="68580" bIns="34290" rtlCol="0" anchor="ctr">
            <a:normAutofit/>
          </a:bodyPr>
          <a:lstStyle/>
          <a:p>
            <a:pPr algn="ctr" defTabSz="685800">
              <a:spcBef>
                <a:spcPct val="0"/>
              </a:spcBef>
              <a:defRPr/>
            </a:pPr>
            <a:r>
              <a:rPr lang="en-US" sz="2700" b="1" dirty="0" err="1">
                <a:latin typeface="Times New Roman"/>
                <a:ea typeface="+mj-ea"/>
                <a:cs typeface="Times New Roman"/>
              </a:rPr>
              <a:t>Sesi</a:t>
            </a:r>
            <a:r>
              <a:rPr lang="en-US" sz="2700" b="1" dirty="0">
                <a:latin typeface="Times New Roman"/>
                <a:ea typeface="+mj-ea"/>
                <a:cs typeface="Times New Roman"/>
              </a:rPr>
              <a:t> </a:t>
            </a:r>
            <a:r>
              <a:rPr lang="en-US" sz="2700" b="1" dirty="0" err="1">
                <a:latin typeface="Times New Roman"/>
                <a:ea typeface="+mj-ea"/>
                <a:cs typeface="Times New Roman"/>
              </a:rPr>
              <a:t>Soal</a:t>
            </a:r>
            <a:r>
              <a:rPr lang="en-US" sz="2700" b="1" dirty="0">
                <a:latin typeface="Times New Roman"/>
                <a:ea typeface="+mj-ea"/>
                <a:cs typeface="Times New Roman"/>
              </a:rPr>
              <a:t> </a:t>
            </a:r>
            <a:r>
              <a:rPr lang="en-US" sz="2700" b="1" dirty="0" err="1">
                <a:latin typeface="Times New Roman"/>
                <a:ea typeface="+mj-ea"/>
                <a:cs typeface="Times New Roman"/>
              </a:rPr>
              <a:t>Jawab</a:t>
            </a:r>
            <a:endParaRPr lang="en-US" sz="2700" b="1" i="1" dirty="0">
              <a:latin typeface="Times New Roman"/>
              <a:ea typeface="+mj-ea"/>
              <a:cs typeface="Times New Roman"/>
            </a:endParaRPr>
          </a:p>
        </p:txBody>
      </p:sp>
    </p:spTree>
    <p:extLst>
      <p:ext uri="{BB962C8B-B14F-4D97-AF65-F5344CB8AC3E}">
        <p14:creationId xmlns:p14="http://schemas.microsoft.com/office/powerpoint/2010/main" val="284107522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LAID_5_18"/>
          <p:cNvPicPr>
            <a:picLocks noGrp="1" noChangeAspect="1"/>
          </p:cNvPicPr>
          <p:nvPr>
            <p:ph idx="1"/>
          </p:nvPr>
        </p:nvPicPr>
        <p:blipFill>
          <a:blip r:embed="rId2"/>
          <a:stretch>
            <a:fillRect/>
          </a:stretch>
        </p:blipFill>
        <p:spPr>
          <a:xfrm>
            <a:off x="0" y="635"/>
            <a:ext cx="9144000" cy="68573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77F37B-9EB5-4FA5-8A0E-8DBBFF9F310A}"/>
              </a:ext>
            </a:extLst>
          </p:cNvPr>
          <p:cNvSpPr>
            <a:spLocks noGrp="1"/>
          </p:cNvSpPr>
          <p:nvPr>
            <p:ph type="ftr" sz="quarter" idx="11"/>
          </p:nvPr>
        </p:nvSpPr>
        <p:spPr/>
        <p:txBody>
          <a:bodyPr/>
          <a:lstStyle/>
          <a:p>
            <a:endParaRPr lang="en-US"/>
          </a:p>
        </p:txBody>
      </p:sp>
      <p:sp>
        <p:nvSpPr>
          <p:cNvPr id="3" name="Rectangle 2">
            <a:extLst>
              <a:ext uri="{FF2B5EF4-FFF2-40B4-BE49-F238E27FC236}">
                <a16:creationId xmlns:a16="http://schemas.microsoft.com/office/drawing/2014/main" id="{99B5932E-FF4A-4CF8-A140-C3301562395F}"/>
              </a:ext>
            </a:extLst>
          </p:cNvPr>
          <p:cNvSpPr/>
          <p:nvPr/>
        </p:nvSpPr>
        <p:spPr>
          <a:xfrm>
            <a:off x="4418104" y="1720840"/>
            <a:ext cx="4578411" cy="3416320"/>
          </a:xfrm>
          <a:prstGeom prst="rect">
            <a:avLst/>
          </a:prstGeom>
          <a:noFill/>
        </p:spPr>
        <p:txBody>
          <a:bodyPr wrap="square" lIns="91440" tIns="45720" rIns="91440" bIns="45720">
            <a:spAutoFit/>
          </a:bodyPr>
          <a:lstStyle/>
          <a:p>
            <a:pPr algn="ctr"/>
            <a:r>
              <a:rPr lang="en-US" sz="5400" b="0" cap="none" spc="0" dirty="0">
                <a:ln w="0"/>
                <a:gradFill>
                  <a:gsLst>
                    <a:gs pos="21000">
                      <a:srgbClr val="53575C"/>
                    </a:gs>
                    <a:gs pos="88000">
                      <a:srgbClr val="C5C7CA"/>
                    </a:gs>
                  </a:gsLst>
                  <a:lin ang="5400000"/>
                </a:gradFill>
                <a:effectLst/>
              </a:rPr>
              <a:t>RUJUKAN DAN KEDUDUKAN ASET </a:t>
            </a:r>
            <a:r>
              <a:rPr lang="en-US" sz="5400" dirty="0">
                <a:ln w="0"/>
                <a:gradFill>
                  <a:gsLst>
                    <a:gs pos="21000">
                      <a:srgbClr val="53575C"/>
                    </a:gs>
                    <a:gs pos="88000">
                      <a:srgbClr val="C5C7CA"/>
                    </a:gs>
                  </a:gsLst>
                  <a:lin ang="5400000"/>
                </a:gradFill>
              </a:rPr>
              <a:t>UNIVERSITI</a:t>
            </a:r>
            <a:endParaRPr lang="en-US" sz="54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158599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094283" y="2333263"/>
            <a:ext cx="5049717" cy="2388629"/>
            <a:chOff x="3073007" y="1772453"/>
            <a:chExt cx="6068622" cy="2870593"/>
          </a:xfrm>
        </p:grpSpPr>
        <p:sp>
          <p:nvSpPr>
            <p:cNvPr id="6" name="Rectangle 5"/>
            <p:cNvSpPr>
              <a:spLocks noChangeArrowheads="1"/>
            </p:cNvSpPr>
            <p:nvPr/>
          </p:nvSpPr>
          <p:spPr bwMode="auto">
            <a:xfrm flipH="1">
              <a:off x="4982775" y="2709468"/>
              <a:ext cx="4158854" cy="651272"/>
            </a:xfrm>
            <a:prstGeom prst="rect">
              <a:avLst/>
            </a:prstGeom>
            <a:solidFill>
              <a:schemeClr val="accent2"/>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7" name="Rectangle 6"/>
            <p:cNvSpPr>
              <a:spLocks noChangeArrowheads="1"/>
            </p:cNvSpPr>
            <p:nvPr/>
          </p:nvSpPr>
          <p:spPr bwMode="auto">
            <a:xfrm flipH="1">
              <a:off x="5549512" y="3360743"/>
              <a:ext cx="3592116" cy="638175"/>
            </a:xfrm>
            <a:prstGeom prst="rect">
              <a:avLst/>
            </a:prstGeom>
            <a:solidFill>
              <a:schemeClr val="accent1"/>
            </a:solidFill>
            <a:ln>
              <a:noFill/>
            </a:ln>
          </p:spPr>
          <p:txBody>
            <a:bodyPr vert="horz" wrap="square" lIns="51435" tIns="25718" rIns="51435" bIns="25718" numCol="1" anchor="t" anchorCtr="0" compatLnSpc="1">
              <a:prstTxWarp prst="textNoShape">
                <a:avLst/>
              </a:prstTxWarp>
            </a:bodyPr>
            <a:lstStyle/>
            <a:p>
              <a:endParaRPr lang="en-US" sz="1013" dirty="0"/>
            </a:p>
          </p:txBody>
        </p:sp>
        <p:grpSp>
          <p:nvGrpSpPr>
            <p:cNvPr id="8" name="Cube 4"/>
            <p:cNvGrpSpPr/>
            <p:nvPr/>
          </p:nvGrpSpPr>
          <p:grpSpPr>
            <a:xfrm flipH="1">
              <a:off x="3718324" y="1772453"/>
              <a:ext cx="1833563" cy="2009776"/>
              <a:chOff x="4786313" y="704850"/>
              <a:chExt cx="2444750" cy="2679701"/>
            </a:xfrm>
          </p:grpSpPr>
          <p:sp>
            <p:nvSpPr>
              <p:cNvPr id="29" name="Freeform 9"/>
              <p:cNvSpPr>
                <a:spLocks/>
              </p:cNvSpPr>
              <p:nvPr/>
            </p:nvSpPr>
            <p:spPr bwMode="auto">
              <a:xfrm>
                <a:off x="4786313" y="704850"/>
                <a:ext cx="2444750" cy="2679700"/>
              </a:xfrm>
              <a:custGeom>
                <a:avLst/>
                <a:gdLst>
                  <a:gd name="T0" fmla="*/ 1540 w 1540"/>
                  <a:gd name="T1" fmla="*/ 1141 h 1688"/>
                  <a:gd name="T2" fmla="*/ 996 w 1540"/>
                  <a:gd name="T3" fmla="*/ 186 h 1688"/>
                  <a:gd name="T4" fmla="*/ 454 w 1540"/>
                  <a:gd name="T5" fmla="*/ 0 h 1688"/>
                  <a:gd name="T6" fmla="*/ 2 w 1540"/>
                  <a:gd name="T7" fmla="*/ 545 h 1688"/>
                  <a:gd name="T8" fmla="*/ 0 w 1540"/>
                  <a:gd name="T9" fmla="*/ 545 h 1688"/>
                  <a:gd name="T10" fmla="*/ 2 w 1540"/>
                  <a:gd name="T11" fmla="*/ 545 h 1688"/>
                  <a:gd name="T12" fmla="*/ 0 w 1540"/>
                  <a:gd name="T13" fmla="*/ 547 h 1688"/>
                  <a:gd name="T14" fmla="*/ 2 w 1540"/>
                  <a:gd name="T15" fmla="*/ 547 h 1688"/>
                  <a:gd name="T16" fmla="*/ 544 w 1540"/>
                  <a:gd name="T17" fmla="*/ 1502 h 1688"/>
                  <a:gd name="T18" fmla="*/ 1086 w 1540"/>
                  <a:gd name="T19" fmla="*/ 1688 h 1688"/>
                  <a:gd name="T20" fmla="*/ 1086 w 1540"/>
                  <a:gd name="T21" fmla="*/ 1682 h 1688"/>
                  <a:gd name="T22" fmla="*/ 1540 w 1540"/>
                  <a:gd name="T23" fmla="*/ 1141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0" h="1688">
                    <a:moveTo>
                      <a:pt x="1540" y="1141"/>
                    </a:moveTo>
                    <a:lnTo>
                      <a:pt x="996" y="186"/>
                    </a:lnTo>
                    <a:lnTo>
                      <a:pt x="454" y="0"/>
                    </a:lnTo>
                    <a:lnTo>
                      <a:pt x="2" y="545"/>
                    </a:lnTo>
                    <a:lnTo>
                      <a:pt x="0" y="545"/>
                    </a:lnTo>
                    <a:lnTo>
                      <a:pt x="2" y="545"/>
                    </a:lnTo>
                    <a:lnTo>
                      <a:pt x="0" y="547"/>
                    </a:lnTo>
                    <a:lnTo>
                      <a:pt x="2" y="547"/>
                    </a:lnTo>
                    <a:lnTo>
                      <a:pt x="544" y="1502"/>
                    </a:lnTo>
                    <a:lnTo>
                      <a:pt x="1086" y="1688"/>
                    </a:lnTo>
                    <a:lnTo>
                      <a:pt x="1086" y="1682"/>
                    </a:lnTo>
                    <a:lnTo>
                      <a:pt x="1540" y="1141"/>
                    </a:lnTo>
                    <a:close/>
                  </a:path>
                </a:pathLst>
              </a:custGeom>
              <a:solidFill>
                <a:schemeClr val="accent2">
                  <a:lumMod val="75000"/>
                </a:schemeClr>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30" name="Freeform 10"/>
              <p:cNvSpPr>
                <a:spLocks/>
              </p:cNvSpPr>
              <p:nvPr/>
            </p:nvSpPr>
            <p:spPr bwMode="auto">
              <a:xfrm>
                <a:off x="4786313" y="704850"/>
                <a:ext cx="1581150" cy="992188"/>
              </a:xfrm>
              <a:custGeom>
                <a:avLst/>
                <a:gdLst>
                  <a:gd name="T0" fmla="*/ 996 w 996"/>
                  <a:gd name="T1" fmla="*/ 186 h 625"/>
                  <a:gd name="T2" fmla="*/ 806 w 996"/>
                  <a:gd name="T3" fmla="*/ 415 h 625"/>
                  <a:gd name="T4" fmla="*/ 494 w 996"/>
                  <a:gd name="T5" fmla="*/ 306 h 625"/>
                  <a:gd name="T6" fmla="*/ 230 w 996"/>
                  <a:gd name="T7" fmla="*/ 625 h 625"/>
                  <a:gd name="T8" fmla="*/ 0 w 996"/>
                  <a:gd name="T9" fmla="*/ 547 h 625"/>
                  <a:gd name="T10" fmla="*/ 454 w 996"/>
                  <a:gd name="T11" fmla="*/ 0 h 625"/>
                  <a:gd name="T12" fmla="*/ 996 w 996"/>
                  <a:gd name="T13" fmla="*/ 186 h 625"/>
                </a:gdLst>
                <a:ahLst/>
                <a:cxnLst>
                  <a:cxn ang="0">
                    <a:pos x="T0" y="T1"/>
                  </a:cxn>
                  <a:cxn ang="0">
                    <a:pos x="T2" y="T3"/>
                  </a:cxn>
                  <a:cxn ang="0">
                    <a:pos x="T4" y="T5"/>
                  </a:cxn>
                  <a:cxn ang="0">
                    <a:pos x="T6" y="T7"/>
                  </a:cxn>
                  <a:cxn ang="0">
                    <a:pos x="T8" y="T9"/>
                  </a:cxn>
                  <a:cxn ang="0">
                    <a:pos x="T10" y="T11"/>
                  </a:cxn>
                  <a:cxn ang="0">
                    <a:pos x="T12" y="T13"/>
                  </a:cxn>
                </a:cxnLst>
                <a:rect l="0" t="0" r="r" b="b"/>
                <a:pathLst>
                  <a:path w="996" h="625">
                    <a:moveTo>
                      <a:pt x="996" y="186"/>
                    </a:moveTo>
                    <a:lnTo>
                      <a:pt x="806" y="415"/>
                    </a:lnTo>
                    <a:lnTo>
                      <a:pt x="494" y="306"/>
                    </a:lnTo>
                    <a:lnTo>
                      <a:pt x="230" y="625"/>
                    </a:lnTo>
                    <a:lnTo>
                      <a:pt x="0" y="547"/>
                    </a:lnTo>
                    <a:lnTo>
                      <a:pt x="454" y="0"/>
                    </a:lnTo>
                    <a:lnTo>
                      <a:pt x="996" y="186"/>
                    </a:lnTo>
                    <a:close/>
                  </a:path>
                </a:pathLst>
              </a:custGeom>
              <a:solidFill>
                <a:schemeClr val="accent2"/>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31" name="Freeform 11"/>
              <p:cNvSpPr>
                <a:spLocks/>
              </p:cNvSpPr>
              <p:nvPr/>
            </p:nvSpPr>
            <p:spPr bwMode="auto">
              <a:xfrm>
                <a:off x="5151438" y="1697038"/>
                <a:ext cx="1358900" cy="1687513"/>
              </a:xfrm>
              <a:custGeom>
                <a:avLst/>
                <a:gdLst>
                  <a:gd name="T0" fmla="*/ 312 w 856"/>
                  <a:gd name="T1" fmla="*/ 108 h 1063"/>
                  <a:gd name="T2" fmla="*/ 856 w 856"/>
                  <a:gd name="T3" fmla="*/ 1063 h 1063"/>
                  <a:gd name="T4" fmla="*/ 542 w 856"/>
                  <a:gd name="T5" fmla="*/ 955 h 1063"/>
                  <a:gd name="T6" fmla="*/ 0 w 856"/>
                  <a:gd name="T7" fmla="*/ 0 h 1063"/>
                  <a:gd name="T8" fmla="*/ 312 w 856"/>
                  <a:gd name="T9" fmla="*/ 108 h 1063"/>
                </a:gdLst>
                <a:ahLst/>
                <a:cxnLst>
                  <a:cxn ang="0">
                    <a:pos x="T0" y="T1"/>
                  </a:cxn>
                  <a:cxn ang="0">
                    <a:pos x="T2" y="T3"/>
                  </a:cxn>
                  <a:cxn ang="0">
                    <a:pos x="T4" y="T5"/>
                  </a:cxn>
                  <a:cxn ang="0">
                    <a:pos x="T6" y="T7"/>
                  </a:cxn>
                  <a:cxn ang="0">
                    <a:pos x="T8" y="T9"/>
                  </a:cxn>
                </a:cxnLst>
                <a:rect l="0" t="0" r="r" b="b"/>
                <a:pathLst>
                  <a:path w="856" h="1063">
                    <a:moveTo>
                      <a:pt x="312" y="108"/>
                    </a:moveTo>
                    <a:lnTo>
                      <a:pt x="856" y="1063"/>
                    </a:lnTo>
                    <a:lnTo>
                      <a:pt x="542" y="955"/>
                    </a:lnTo>
                    <a:lnTo>
                      <a:pt x="0" y="0"/>
                    </a:lnTo>
                    <a:lnTo>
                      <a:pt x="312" y="108"/>
                    </a:lnTo>
                    <a:close/>
                  </a:path>
                </a:pathLst>
              </a:custGeom>
              <a:solidFill>
                <a:schemeClr val="bg1">
                  <a:lumMod val="85000"/>
                </a:schemeClr>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32" name="Freeform 12"/>
              <p:cNvSpPr>
                <a:spLocks/>
              </p:cNvSpPr>
              <p:nvPr/>
            </p:nvSpPr>
            <p:spPr bwMode="auto">
              <a:xfrm>
                <a:off x="5151438" y="1190625"/>
                <a:ext cx="914400" cy="677863"/>
              </a:xfrm>
              <a:custGeom>
                <a:avLst/>
                <a:gdLst>
                  <a:gd name="T0" fmla="*/ 576 w 576"/>
                  <a:gd name="T1" fmla="*/ 109 h 427"/>
                  <a:gd name="T2" fmla="*/ 312 w 576"/>
                  <a:gd name="T3" fmla="*/ 427 h 427"/>
                  <a:gd name="T4" fmla="*/ 0 w 576"/>
                  <a:gd name="T5" fmla="*/ 319 h 427"/>
                  <a:gd name="T6" fmla="*/ 264 w 576"/>
                  <a:gd name="T7" fmla="*/ 0 h 427"/>
                  <a:gd name="T8" fmla="*/ 576 w 576"/>
                  <a:gd name="T9" fmla="*/ 109 h 427"/>
                </a:gdLst>
                <a:ahLst/>
                <a:cxnLst>
                  <a:cxn ang="0">
                    <a:pos x="T0" y="T1"/>
                  </a:cxn>
                  <a:cxn ang="0">
                    <a:pos x="T2" y="T3"/>
                  </a:cxn>
                  <a:cxn ang="0">
                    <a:pos x="T4" y="T5"/>
                  </a:cxn>
                  <a:cxn ang="0">
                    <a:pos x="T6" y="T7"/>
                  </a:cxn>
                  <a:cxn ang="0">
                    <a:pos x="T8" y="T9"/>
                  </a:cxn>
                </a:cxnLst>
                <a:rect l="0" t="0" r="r" b="b"/>
                <a:pathLst>
                  <a:path w="576" h="427">
                    <a:moveTo>
                      <a:pt x="576" y="109"/>
                    </a:moveTo>
                    <a:lnTo>
                      <a:pt x="312" y="427"/>
                    </a:lnTo>
                    <a:lnTo>
                      <a:pt x="0" y="319"/>
                    </a:lnTo>
                    <a:lnTo>
                      <a:pt x="264" y="0"/>
                    </a:lnTo>
                    <a:lnTo>
                      <a:pt x="576" y="109"/>
                    </a:lnTo>
                    <a:close/>
                  </a:path>
                </a:pathLst>
              </a:custGeom>
              <a:solidFill>
                <a:schemeClr val="bg1"/>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33" name="Freeform 13"/>
              <p:cNvSpPr>
                <a:spLocks/>
              </p:cNvSpPr>
              <p:nvPr/>
            </p:nvSpPr>
            <p:spPr bwMode="auto">
              <a:xfrm>
                <a:off x="5646738" y="1363663"/>
                <a:ext cx="1282700" cy="2011363"/>
              </a:xfrm>
              <a:custGeom>
                <a:avLst/>
                <a:gdLst>
                  <a:gd name="T0" fmla="*/ 264 w 808"/>
                  <a:gd name="T1" fmla="*/ 0 h 1267"/>
                  <a:gd name="T2" fmla="*/ 0 w 808"/>
                  <a:gd name="T3" fmla="*/ 318 h 1267"/>
                  <a:gd name="T4" fmla="*/ 544 w 808"/>
                  <a:gd name="T5" fmla="*/ 1267 h 1267"/>
                  <a:gd name="T6" fmla="*/ 808 w 808"/>
                  <a:gd name="T7" fmla="*/ 949 h 1267"/>
                  <a:gd name="T8" fmla="*/ 264 w 808"/>
                  <a:gd name="T9" fmla="*/ 0 h 1267"/>
                </a:gdLst>
                <a:ahLst/>
                <a:cxnLst>
                  <a:cxn ang="0">
                    <a:pos x="T0" y="T1"/>
                  </a:cxn>
                  <a:cxn ang="0">
                    <a:pos x="T2" y="T3"/>
                  </a:cxn>
                  <a:cxn ang="0">
                    <a:pos x="T4" y="T5"/>
                  </a:cxn>
                  <a:cxn ang="0">
                    <a:pos x="T6" y="T7"/>
                  </a:cxn>
                  <a:cxn ang="0">
                    <a:pos x="T8" y="T9"/>
                  </a:cxn>
                </a:cxnLst>
                <a:rect l="0" t="0" r="r" b="b"/>
                <a:pathLst>
                  <a:path w="808" h="1267">
                    <a:moveTo>
                      <a:pt x="264" y="0"/>
                    </a:moveTo>
                    <a:lnTo>
                      <a:pt x="0" y="318"/>
                    </a:lnTo>
                    <a:lnTo>
                      <a:pt x="544" y="1267"/>
                    </a:lnTo>
                    <a:lnTo>
                      <a:pt x="808" y="949"/>
                    </a:lnTo>
                    <a:lnTo>
                      <a:pt x="264" y="0"/>
                    </a:lnTo>
                    <a:close/>
                  </a:path>
                </a:pathLst>
              </a:custGeom>
              <a:solidFill>
                <a:schemeClr val="bg1">
                  <a:lumMod val="95000"/>
                </a:schemeClr>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34" name="Freeform 14"/>
              <p:cNvSpPr>
                <a:spLocks/>
              </p:cNvSpPr>
              <p:nvPr/>
            </p:nvSpPr>
            <p:spPr bwMode="auto">
              <a:xfrm>
                <a:off x="6065838" y="1000125"/>
                <a:ext cx="1165225" cy="1879600"/>
              </a:xfrm>
              <a:custGeom>
                <a:avLst/>
                <a:gdLst>
                  <a:gd name="T0" fmla="*/ 544 w 734"/>
                  <a:gd name="T1" fmla="*/ 1184 h 1184"/>
                  <a:gd name="T2" fmla="*/ 734 w 734"/>
                  <a:gd name="T3" fmla="*/ 955 h 1184"/>
                  <a:gd name="T4" fmla="*/ 190 w 734"/>
                  <a:gd name="T5" fmla="*/ 0 h 1184"/>
                  <a:gd name="T6" fmla="*/ 0 w 734"/>
                  <a:gd name="T7" fmla="*/ 229 h 1184"/>
                  <a:gd name="T8" fmla="*/ 544 w 734"/>
                  <a:gd name="T9" fmla="*/ 1184 h 1184"/>
                </a:gdLst>
                <a:ahLst/>
                <a:cxnLst>
                  <a:cxn ang="0">
                    <a:pos x="T0" y="T1"/>
                  </a:cxn>
                  <a:cxn ang="0">
                    <a:pos x="T2" y="T3"/>
                  </a:cxn>
                  <a:cxn ang="0">
                    <a:pos x="T4" y="T5"/>
                  </a:cxn>
                  <a:cxn ang="0">
                    <a:pos x="T6" y="T7"/>
                  </a:cxn>
                  <a:cxn ang="0">
                    <a:pos x="T8" y="T9"/>
                  </a:cxn>
                </a:cxnLst>
                <a:rect l="0" t="0" r="r" b="b"/>
                <a:pathLst>
                  <a:path w="734" h="1184">
                    <a:moveTo>
                      <a:pt x="544" y="1184"/>
                    </a:moveTo>
                    <a:lnTo>
                      <a:pt x="734" y="955"/>
                    </a:lnTo>
                    <a:lnTo>
                      <a:pt x="190" y="0"/>
                    </a:lnTo>
                    <a:lnTo>
                      <a:pt x="0" y="229"/>
                    </a:lnTo>
                    <a:lnTo>
                      <a:pt x="544" y="1184"/>
                    </a:lnTo>
                    <a:close/>
                  </a:path>
                </a:pathLst>
              </a:custGeom>
              <a:solidFill>
                <a:schemeClr val="accent2">
                  <a:lumMod val="75000"/>
                </a:schemeClr>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35" name="Freeform 15"/>
              <p:cNvSpPr>
                <a:spLocks/>
              </p:cNvSpPr>
              <p:nvPr/>
            </p:nvSpPr>
            <p:spPr bwMode="auto">
              <a:xfrm>
                <a:off x="4786313" y="1570038"/>
                <a:ext cx="1225550" cy="1643063"/>
              </a:xfrm>
              <a:custGeom>
                <a:avLst/>
                <a:gdLst>
                  <a:gd name="T0" fmla="*/ 230 w 772"/>
                  <a:gd name="T1" fmla="*/ 78 h 1035"/>
                  <a:gd name="T2" fmla="*/ 772 w 772"/>
                  <a:gd name="T3" fmla="*/ 1035 h 1035"/>
                  <a:gd name="T4" fmla="*/ 544 w 772"/>
                  <a:gd name="T5" fmla="*/ 957 h 1035"/>
                  <a:gd name="T6" fmla="*/ 0 w 772"/>
                  <a:gd name="T7" fmla="*/ 0 h 1035"/>
                  <a:gd name="T8" fmla="*/ 230 w 772"/>
                  <a:gd name="T9" fmla="*/ 78 h 1035"/>
                </a:gdLst>
                <a:ahLst/>
                <a:cxnLst>
                  <a:cxn ang="0">
                    <a:pos x="T0" y="T1"/>
                  </a:cxn>
                  <a:cxn ang="0">
                    <a:pos x="T2" y="T3"/>
                  </a:cxn>
                  <a:cxn ang="0">
                    <a:pos x="T4" y="T5"/>
                  </a:cxn>
                  <a:cxn ang="0">
                    <a:pos x="T6" y="T7"/>
                  </a:cxn>
                  <a:cxn ang="0">
                    <a:pos x="T8" y="T9"/>
                  </a:cxn>
                </a:cxnLst>
                <a:rect l="0" t="0" r="r" b="b"/>
                <a:pathLst>
                  <a:path w="772" h="1035">
                    <a:moveTo>
                      <a:pt x="230" y="78"/>
                    </a:moveTo>
                    <a:lnTo>
                      <a:pt x="772" y="1035"/>
                    </a:lnTo>
                    <a:lnTo>
                      <a:pt x="544" y="957"/>
                    </a:lnTo>
                    <a:lnTo>
                      <a:pt x="0" y="0"/>
                    </a:lnTo>
                    <a:lnTo>
                      <a:pt x="230" y="78"/>
                    </a:lnTo>
                    <a:close/>
                  </a:path>
                </a:pathLst>
              </a:custGeom>
              <a:solidFill>
                <a:schemeClr val="accent2">
                  <a:lumMod val="50000"/>
                </a:schemeClr>
              </a:solidFill>
              <a:ln>
                <a:noFill/>
              </a:ln>
            </p:spPr>
            <p:txBody>
              <a:bodyPr vert="horz" wrap="square" lIns="51435" tIns="25718" rIns="51435" bIns="25718" numCol="1" anchor="t" anchorCtr="0" compatLnSpc="1">
                <a:prstTxWarp prst="textNoShape">
                  <a:avLst/>
                </a:prstTxWarp>
              </a:bodyPr>
              <a:lstStyle/>
              <a:p>
                <a:endParaRPr lang="en-US" sz="1013" dirty="0"/>
              </a:p>
            </p:txBody>
          </p:sp>
        </p:grpSp>
        <p:grpSp>
          <p:nvGrpSpPr>
            <p:cNvPr id="9" name="Cube 3"/>
            <p:cNvGrpSpPr/>
            <p:nvPr/>
          </p:nvGrpSpPr>
          <p:grpSpPr>
            <a:xfrm flipH="1">
              <a:off x="4258866" y="2726143"/>
              <a:ext cx="1654969" cy="1695451"/>
              <a:chOff x="4303713" y="1976438"/>
              <a:chExt cx="2206625" cy="2260600"/>
            </a:xfrm>
          </p:grpSpPr>
          <p:sp>
            <p:nvSpPr>
              <p:cNvPr id="23" name="Freeform 16"/>
              <p:cNvSpPr>
                <a:spLocks/>
              </p:cNvSpPr>
              <p:nvPr/>
            </p:nvSpPr>
            <p:spPr bwMode="auto">
              <a:xfrm>
                <a:off x="4303713" y="1976438"/>
                <a:ext cx="2206625" cy="2260600"/>
              </a:xfrm>
              <a:custGeom>
                <a:avLst/>
                <a:gdLst>
                  <a:gd name="T0" fmla="*/ 1390 w 1390"/>
                  <a:gd name="T1" fmla="*/ 881 h 1424"/>
                  <a:gd name="T2" fmla="*/ 988 w 1390"/>
                  <a:gd name="T3" fmla="*/ 186 h 1424"/>
                  <a:gd name="T4" fmla="*/ 446 w 1390"/>
                  <a:gd name="T5" fmla="*/ 0 h 1424"/>
                  <a:gd name="T6" fmla="*/ 6 w 1390"/>
                  <a:gd name="T7" fmla="*/ 529 h 1424"/>
                  <a:gd name="T8" fmla="*/ 0 w 1390"/>
                  <a:gd name="T9" fmla="*/ 527 h 1424"/>
                  <a:gd name="T10" fmla="*/ 4 w 1390"/>
                  <a:gd name="T11" fmla="*/ 533 h 1424"/>
                  <a:gd name="T12" fmla="*/ 0 w 1390"/>
                  <a:gd name="T13" fmla="*/ 535 h 1424"/>
                  <a:gd name="T14" fmla="*/ 6 w 1390"/>
                  <a:gd name="T15" fmla="*/ 537 h 1424"/>
                  <a:gd name="T16" fmla="*/ 402 w 1390"/>
                  <a:gd name="T17" fmla="*/ 1236 h 1424"/>
                  <a:gd name="T18" fmla="*/ 944 w 1390"/>
                  <a:gd name="T19" fmla="*/ 1424 h 1424"/>
                  <a:gd name="T20" fmla="*/ 1390 w 1390"/>
                  <a:gd name="T21" fmla="*/ 881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0" h="1424">
                    <a:moveTo>
                      <a:pt x="1390" y="881"/>
                    </a:moveTo>
                    <a:lnTo>
                      <a:pt x="988" y="186"/>
                    </a:lnTo>
                    <a:lnTo>
                      <a:pt x="446" y="0"/>
                    </a:lnTo>
                    <a:lnTo>
                      <a:pt x="6" y="529"/>
                    </a:lnTo>
                    <a:lnTo>
                      <a:pt x="0" y="527"/>
                    </a:lnTo>
                    <a:lnTo>
                      <a:pt x="4" y="533"/>
                    </a:lnTo>
                    <a:lnTo>
                      <a:pt x="0" y="535"/>
                    </a:lnTo>
                    <a:lnTo>
                      <a:pt x="6" y="537"/>
                    </a:lnTo>
                    <a:lnTo>
                      <a:pt x="402" y="1236"/>
                    </a:lnTo>
                    <a:lnTo>
                      <a:pt x="944" y="1424"/>
                    </a:lnTo>
                    <a:lnTo>
                      <a:pt x="1390" y="881"/>
                    </a:lnTo>
                    <a:close/>
                  </a:path>
                </a:pathLst>
              </a:custGeom>
              <a:solidFill>
                <a:schemeClr val="accent1">
                  <a:lumMod val="75000"/>
                </a:schemeClr>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24" name="Freeform 17"/>
              <p:cNvSpPr>
                <a:spLocks/>
              </p:cNvSpPr>
              <p:nvPr/>
            </p:nvSpPr>
            <p:spPr bwMode="auto">
              <a:xfrm>
                <a:off x="4967288" y="2100263"/>
                <a:ext cx="904875" cy="661988"/>
              </a:xfrm>
              <a:custGeom>
                <a:avLst/>
                <a:gdLst>
                  <a:gd name="T0" fmla="*/ 570 w 570"/>
                  <a:gd name="T1" fmla="*/ 108 h 417"/>
                  <a:gd name="T2" fmla="*/ 314 w 570"/>
                  <a:gd name="T3" fmla="*/ 417 h 417"/>
                  <a:gd name="T4" fmla="*/ 0 w 570"/>
                  <a:gd name="T5" fmla="*/ 309 h 417"/>
                  <a:gd name="T6" fmla="*/ 256 w 570"/>
                  <a:gd name="T7" fmla="*/ 0 h 417"/>
                  <a:gd name="T8" fmla="*/ 570 w 570"/>
                  <a:gd name="T9" fmla="*/ 108 h 417"/>
                </a:gdLst>
                <a:ahLst/>
                <a:cxnLst>
                  <a:cxn ang="0">
                    <a:pos x="T0" y="T1"/>
                  </a:cxn>
                  <a:cxn ang="0">
                    <a:pos x="T2" y="T3"/>
                  </a:cxn>
                  <a:cxn ang="0">
                    <a:pos x="T4" y="T5"/>
                  </a:cxn>
                  <a:cxn ang="0">
                    <a:pos x="T6" y="T7"/>
                  </a:cxn>
                  <a:cxn ang="0">
                    <a:pos x="T8" y="T9"/>
                  </a:cxn>
                </a:cxnLst>
                <a:rect l="0" t="0" r="r" b="b"/>
                <a:pathLst>
                  <a:path w="570" h="417">
                    <a:moveTo>
                      <a:pt x="570" y="108"/>
                    </a:moveTo>
                    <a:lnTo>
                      <a:pt x="314" y="417"/>
                    </a:lnTo>
                    <a:lnTo>
                      <a:pt x="0" y="309"/>
                    </a:lnTo>
                    <a:lnTo>
                      <a:pt x="256" y="0"/>
                    </a:lnTo>
                    <a:lnTo>
                      <a:pt x="570" y="108"/>
                    </a:lnTo>
                    <a:close/>
                  </a:path>
                </a:pathLst>
              </a:custGeom>
              <a:solidFill>
                <a:schemeClr val="bg1"/>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25" name="Freeform 18"/>
              <p:cNvSpPr>
                <a:spLocks/>
              </p:cNvSpPr>
              <p:nvPr/>
            </p:nvSpPr>
            <p:spPr bwMode="auto">
              <a:xfrm>
                <a:off x="5465763" y="2271713"/>
                <a:ext cx="1044575" cy="1593850"/>
              </a:xfrm>
              <a:custGeom>
                <a:avLst/>
                <a:gdLst>
                  <a:gd name="T0" fmla="*/ 402 w 658"/>
                  <a:gd name="T1" fmla="*/ 1004 h 1004"/>
                  <a:gd name="T2" fmla="*/ 658 w 658"/>
                  <a:gd name="T3" fmla="*/ 695 h 1004"/>
                  <a:gd name="T4" fmla="*/ 256 w 658"/>
                  <a:gd name="T5" fmla="*/ 0 h 1004"/>
                  <a:gd name="T6" fmla="*/ 0 w 658"/>
                  <a:gd name="T7" fmla="*/ 309 h 1004"/>
                  <a:gd name="T8" fmla="*/ 402 w 658"/>
                  <a:gd name="T9" fmla="*/ 1004 h 1004"/>
                </a:gdLst>
                <a:ahLst/>
                <a:cxnLst>
                  <a:cxn ang="0">
                    <a:pos x="T0" y="T1"/>
                  </a:cxn>
                  <a:cxn ang="0">
                    <a:pos x="T2" y="T3"/>
                  </a:cxn>
                  <a:cxn ang="0">
                    <a:pos x="T4" y="T5"/>
                  </a:cxn>
                  <a:cxn ang="0">
                    <a:pos x="T6" y="T7"/>
                  </a:cxn>
                  <a:cxn ang="0">
                    <a:pos x="T8" y="T9"/>
                  </a:cxn>
                </a:cxnLst>
                <a:rect l="0" t="0" r="r" b="b"/>
                <a:pathLst>
                  <a:path w="658" h="1004">
                    <a:moveTo>
                      <a:pt x="402" y="1004"/>
                    </a:moveTo>
                    <a:lnTo>
                      <a:pt x="658" y="695"/>
                    </a:lnTo>
                    <a:lnTo>
                      <a:pt x="256" y="0"/>
                    </a:lnTo>
                    <a:lnTo>
                      <a:pt x="0" y="309"/>
                    </a:lnTo>
                    <a:lnTo>
                      <a:pt x="402" y="1004"/>
                    </a:lnTo>
                    <a:close/>
                  </a:path>
                </a:pathLst>
              </a:custGeom>
              <a:solidFill>
                <a:schemeClr val="bg1">
                  <a:lumMod val="95000"/>
                </a:schemeClr>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26" name="Freeform 19"/>
              <p:cNvSpPr>
                <a:spLocks/>
              </p:cNvSpPr>
              <p:nvPr/>
            </p:nvSpPr>
            <p:spPr bwMode="auto">
              <a:xfrm>
                <a:off x="4303713" y="1976438"/>
                <a:ext cx="1162050" cy="1147763"/>
              </a:xfrm>
              <a:custGeom>
                <a:avLst/>
                <a:gdLst>
                  <a:gd name="T0" fmla="*/ 674 w 732"/>
                  <a:gd name="T1" fmla="*/ 78 h 723"/>
                  <a:gd name="T2" fmla="*/ 418 w 732"/>
                  <a:gd name="T3" fmla="*/ 387 h 723"/>
                  <a:gd name="T4" fmla="*/ 732 w 732"/>
                  <a:gd name="T5" fmla="*/ 495 h 723"/>
                  <a:gd name="T6" fmla="*/ 542 w 732"/>
                  <a:gd name="T7" fmla="*/ 723 h 723"/>
                  <a:gd name="T8" fmla="*/ 0 w 732"/>
                  <a:gd name="T9" fmla="*/ 535 h 723"/>
                  <a:gd name="T10" fmla="*/ 446 w 732"/>
                  <a:gd name="T11" fmla="*/ 0 h 723"/>
                  <a:gd name="T12" fmla="*/ 674 w 732"/>
                  <a:gd name="T13" fmla="*/ 78 h 723"/>
                </a:gdLst>
                <a:ahLst/>
                <a:cxnLst>
                  <a:cxn ang="0">
                    <a:pos x="T0" y="T1"/>
                  </a:cxn>
                  <a:cxn ang="0">
                    <a:pos x="T2" y="T3"/>
                  </a:cxn>
                  <a:cxn ang="0">
                    <a:pos x="T4" y="T5"/>
                  </a:cxn>
                  <a:cxn ang="0">
                    <a:pos x="T6" y="T7"/>
                  </a:cxn>
                  <a:cxn ang="0">
                    <a:pos x="T8" y="T9"/>
                  </a:cxn>
                  <a:cxn ang="0">
                    <a:pos x="T10" y="T11"/>
                  </a:cxn>
                  <a:cxn ang="0">
                    <a:pos x="T12" y="T13"/>
                  </a:cxn>
                </a:cxnLst>
                <a:rect l="0" t="0" r="r" b="b"/>
                <a:pathLst>
                  <a:path w="732" h="723">
                    <a:moveTo>
                      <a:pt x="674" y="78"/>
                    </a:moveTo>
                    <a:lnTo>
                      <a:pt x="418" y="387"/>
                    </a:lnTo>
                    <a:lnTo>
                      <a:pt x="732" y="495"/>
                    </a:lnTo>
                    <a:lnTo>
                      <a:pt x="542" y="723"/>
                    </a:lnTo>
                    <a:lnTo>
                      <a:pt x="0" y="535"/>
                    </a:lnTo>
                    <a:lnTo>
                      <a:pt x="446" y="0"/>
                    </a:lnTo>
                    <a:lnTo>
                      <a:pt x="674" y="78"/>
                    </a:lnTo>
                    <a:close/>
                  </a:path>
                </a:pathLst>
              </a:custGeom>
              <a:solidFill>
                <a:schemeClr val="accent1"/>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27" name="Freeform 20"/>
              <p:cNvSpPr>
                <a:spLocks/>
              </p:cNvSpPr>
              <p:nvPr/>
            </p:nvSpPr>
            <p:spPr bwMode="auto">
              <a:xfrm>
                <a:off x="4303713" y="2813050"/>
                <a:ext cx="1498600" cy="1423988"/>
              </a:xfrm>
              <a:custGeom>
                <a:avLst/>
                <a:gdLst>
                  <a:gd name="T0" fmla="*/ 542 w 944"/>
                  <a:gd name="T1" fmla="*/ 196 h 897"/>
                  <a:gd name="T2" fmla="*/ 944 w 944"/>
                  <a:gd name="T3" fmla="*/ 897 h 897"/>
                  <a:gd name="T4" fmla="*/ 402 w 944"/>
                  <a:gd name="T5" fmla="*/ 709 h 897"/>
                  <a:gd name="T6" fmla="*/ 0 w 944"/>
                  <a:gd name="T7" fmla="*/ 0 h 897"/>
                  <a:gd name="T8" fmla="*/ 542 w 944"/>
                  <a:gd name="T9" fmla="*/ 196 h 897"/>
                </a:gdLst>
                <a:ahLst/>
                <a:cxnLst>
                  <a:cxn ang="0">
                    <a:pos x="T0" y="T1"/>
                  </a:cxn>
                  <a:cxn ang="0">
                    <a:pos x="T2" y="T3"/>
                  </a:cxn>
                  <a:cxn ang="0">
                    <a:pos x="T4" y="T5"/>
                  </a:cxn>
                  <a:cxn ang="0">
                    <a:pos x="T6" y="T7"/>
                  </a:cxn>
                  <a:cxn ang="0">
                    <a:pos x="T8" y="T9"/>
                  </a:cxn>
                </a:cxnLst>
                <a:rect l="0" t="0" r="r" b="b"/>
                <a:pathLst>
                  <a:path w="944" h="897">
                    <a:moveTo>
                      <a:pt x="542" y="196"/>
                    </a:moveTo>
                    <a:lnTo>
                      <a:pt x="944" y="897"/>
                    </a:lnTo>
                    <a:lnTo>
                      <a:pt x="402" y="709"/>
                    </a:lnTo>
                    <a:lnTo>
                      <a:pt x="0" y="0"/>
                    </a:lnTo>
                    <a:lnTo>
                      <a:pt x="542" y="196"/>
                    </a:lnTo>
                    <a:close/>
                  </a:path>
                </a:pathLst>
              </a:custGeom>
              <a:solidFill>
                <a:schemeClr val="accent1">
                  <a:lumMod val="50000"/>
                </a:schemeClr>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28" name="Freeform 21"/>
              <p:cNvSpPr>
                <a:spLocks/>
              </p:cNvSpPr>
              <p:nvPr/>
            </p:nvSpPr>
            <p:spPr bwMode="auto">
              <a:xfrm>
                <a:off x="5164138" y="2762250"/>
                <a:ext cx="939800" cy="1474788"/>
              </a:xfrm>
              <a:custGeom>
                <a:avLst/>
                <a:gdLst>
                  <a:gd name="T0" fmla="*/ 402 w 592"/>
                  <a:gd name="T1" fmla="*/ 929 h 929"/>
                  <a:gd name="T2" fmla="*/ 592 w 592"/>
                  <a:gd name="T3" fmla="*/ 701 h 929"/>
                  <a:gd name="T4" fmla="*/ 190 w 592"/>
                  <a:gd name="T5" fmla="*/ 0 h 929"/>
                  <a:gd name="T6" fmla="*/ 0 w 592"/>
                  <a:gd name="T7" fmla="*/ 228 h 929"/>
                  <a:gd name="T8" fmla="*/ 402 w 592"/>
                  <a:gd name="T9" fmla="*/ 929 h 929"/>
                </a:gdLst>
                <a:ahLst/>
                <a:cxnLst>
                  <a:cxn ang="0">
                    <a:pos x="T0" y="T1"/>
                  </a:cxn>
                  <a:cxn ang="0">
                    <a:pos x="T2" y="T3"/>
                  </a:cxn>
                  <a:cxn ang="0">
                    <a:pos x="T4" y="T5"/>
                  </a:cxn>
                  <a:cxn ang="0">
                    <a:pos x="T6" y="T7"/>
                  </a:cxn>
                  <a:cxn ang="0">
                    <a:pos x="T8" y="T9"/>
                  </a:cxn>
                </a:cxnLst>
                <a:rect l="0" t="0" r="r" b="b"/>
                <a:pathLst>
                  <a:path w="592" h="929">
                    <a:moveTo>
                      <a:pt x="402" y="929"/>
                    </a:moveTo>
                    <a:lnTo>
                      <a:pt x="592" y="701"/>
                    </a:lnTo>
                    <a:lnTo>
                      <a:pt x="190" y="0"/>
                    </a:lnTo>
                    <a:lnTo>
                      <a:pt x="0" y="228"/>
                    </a:lnTo>
                    <a:lnTo>
                      <a:pt x="402" y="929"/>
                    </a:lnTo>
                    <a:close/>
                  </a:path>
                </a:pathLst>
              </a:custGeom>
              <a:solidFill>
                <a:schemeClr val="accent1">
                  <a:lumMod val="75000"/>
                </a:schemeClr>
              </a:solidFill>
              <a:ln>
                <a:noFill/>
              </a:ln>
            </p:spPr>
            <p:txBody>
              <a:bodyPr vert="horz" wrap="square" lIns="51435" tIns="25718" rIns="51435" bIns="25718" numCol="1" anchor="t" anchorCtr="0" compatLnSpc="1">
                <a:prstTxWarp prst="textNoShape">
                  <a:avLst/>
                </a:prstTxWarp>
              </a:bodyPr>
              <a:lstStyle/>
              <a:p>
                <a:endParaRPr lang="en-US" sz="1013" dirty="0"/>
              </a:p>
            </p:txBody>
          </p:sp>
        </p:grpSp>
        <p:grpSp>
          <p:nvGrpSpPr>
            <p:cNvPr id="10" name="Cube 2"/>
            <p:cNvGrpSpPr/>
            <p:nvPr/>
          </p:nvGrpSpPr>
          <p:grpSpPr>
            <a:xfrm flipH="1">
              <a:off x="3073007" y="2514213"/>
              <a:ext cx="1538288" cy="1489472"/>
              <a:chOff x="6040438" y="1693863"/>
              <a:chExt cx="2051050" cy="1985963"/>
            </a:xfrm>
          </p:grpSpPr>
          <p:sp>
            <p:nvSpPr>
              <p:cNvPr id="17" name="Freeform 22"/>
              <p:cNvSpPr>
                <a:spLocks/>
              </p:cNvSpPr>
              <p:nvPr/>
            </p:nvSpPr>
            <p:spPr bwMode="auto">
              <a:xfrm>
                <a:off x="6040438" y="1693863"/>
                <a:ext cx="2051050" cy="1985963"/>
              </a:xfrm>
              <a:custGeom>
                <a:avLst/>
                <a:gdLst>
                  <a:gd name="T0" fmla="*/ 1292 w 1292"/>
                  <a:gd name="T1" fmla="*/ 705 h 1251"/>
                  <a:gd name="T2" fmla="*/ 838 w 1292"/>
                  <a:gd name="T3" fmla="*/ 1251 h 1251"/>
                  <a:gd name="T4" fmla="*/ 296 w 1292"/>
                  <a:gd name="T5" fmla="*/ 1065 h 1251"/>
                  <a:gd name="T6" fmla="*/ 0 w 1292"/>
                  <a:gd name="T7" fmla="*/ 547 h 1251"/>
                  <a:gd name="T8" fmla="*/ 454 w 1292"/>
                  <a:gd name="T9" fmla="*/ 0 h 1251"/>
                  <a:gd name="T10" fmla="*/ 996 w 1292"/>
                  <a:gd name="T11" fmla="*/ 186 h 1251"/>
                  <a:gd name="T12" fmla="*/ 1292 w 1292"/>
                  <a:gd name="T13" fmla="*/ 705 h 1251"/>
                </a:gdLst>
                <a:ahLst/>
                <a:cxnLst>
                  <a:cxn ang="0">
                    <a:pos x="T0" y="T1"/>
                  </a:cxn>
                  <a:cxn ang="0">
                    <a:pos x="T2" y="T3"/>
                  </a:cxn>
                  <a:cxn ang="0">
                    <a:pos x="T4" y="T5"/>
                  </a:cxn>
                  <a:cxn ang="0">
                    <a:pos x="T6" y="T7"/>
                  </a:cxn>
                  <a:cxn ang="0">
                    <a:pos x="T8" y="T9"/>
                  </a:cxn>
                  <a:cxn ang="0">
                    <a:pos x="T10" y="T11"/>
                  </a:cxn>
                  <a:cxn ang="0">
                    <a:pos x="T12" y="T13"/>
                  </a:cxn>
                </a:cxnLst>
                <a:rect l="0" t="0" r="r" b="b"/>
                <a:pathLst>
                  <a:path w="1292" h="1251">
                    <a:moveTo>
                      <a:pt x="1292" y="705"/>
                    </a:moveTo>
                    <a:lnTo>
                      <a:pt x="838" y="1251"/>
                    </a:lnTo>
                    <a:lnTo>
                      <a:pt x="296" y="1065"/>
                    </a:lnTo>
                    <a:lnTo>
                      <a:pt x="0" y="547"/>
                    </a:lnTo>
                    <a:lnTo>
                      <a:pt x="454" y="0"/>
                    </a:lnTo>
                    <a:lnTo>
                      <a:pt x="996" y="186"/>
                    </a:lnTo>
                    <a:lnTo>
                      <a:pt x="1292" y="705"/>
                    </a:lnTo>
                    <a:close/>
                  </a:path>
                </a:pathLst>
              </a:custGeom>
              <a:solidFill>
                <a:schemeClr val="accent5">
                  <a:lumMod val="75000"/>
                </a:schemeClr>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18" name="Freeform 23"/>
              <p:cNvSpPr>
                <a:spLocks/>
              </p:cNvSpPr>
              <p:nvPr/>
            </p:nvSpPr>
            <p:spPr bwMode="auto">
              <a:xfrm>
                <a:off x="6040438" y="2055813"/>
                <a:ext cx="917575" cy="677863"/>
              </a:xfrm>
              <a:custGeom>
                <a:avLst/>
                <a:gdLst>
                  <a:gd name="T0" fmla="*/ 578 w 578"/>
                  <a:gd name="T1" fmla="*/ 108 h 427"/>
                  <a:gd name="T2" fmla="*/ 314 w 578"/>
                  <a:gd name="T3" fmla="*/ 427 h 427"/>
                  <a:gd name="T4" fmla="*/ 0 w 578"/>
                  <a:gd name="T5" fmla="*/ 319 h 427"/>
                  <a:gd name="T6" fmla="*/ 266 w 578"/>
                  <a:gd name="T7" fmla="*/ 0 h 427"/>
                  <a:gd name="T8" fmla="*/ 578 w 578"/>
                  <a:gd name="T9" fmla="*/ 108 h 427"/>
                </a:gdLst>
                <a:ahLst/>
                <a:cxnLst>
                  <a:cxn ang="0">
                    <a:pos x="T0" y="T1"/>
                  </a:cxn>
                  <a:cxn ang="0">
                    <a:pos x="T2" y="T3"/>
                  </a:cxn>
                  <a:cxn ang="0">
                    <a:pos x="T4" y="T5"/>
                  </a:cxn>
                  <a:cxn ang="0">
                    <a:pos x="T6" y="T7"/>
                  </a:cxn>
                  <a:cxn ang="0">
                    <a:pos x="T8" y="T9"/>
                  </a:cxn>
                </a:cxnLst>
                <a:rect l="0" t="0" r="r" b="b"/>
                <a:pathLst>
                  <a:path w="578" h="427">
                    <a:moveTo>
                      <a:pt x="578" y="108"/>
                    </a:moveTo>
                    <a:lnTo>
                      <a:pt x="314" y="427"/>
                    </a:lnTo>
                    <a:lnTo>
                      <a:pt x="0" y="319"/>
                    </a:lnTo>
                    <a:lnTo>
                      <a:pt x="266" y="0"/>
                    </a:lnTo>
                    <a:lnTo>
                      <a:pt x="578" y="108"/>
                    </a:lnTo>
                    <a:close/>
                  </a:path>
                </a:pathLst>
              </a:custGeom>
              <a:solidFill>
                <a:schemeClr val="bg1"/>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19" name="Freeform 24"/>
              <p:cNvSpPr>
                <a:spLocks/>
              </p:cNvSpPr>
              <p:nvPr/>
            </p:nvSpPr>
            <p:spPr bwMode="auto">
              <a:xfrm>
                <a:off x="6040438" y="2562225"/>
                <a:ext cx="965200" cy="993775"/>
              </a:xfrm>
              <a:custGeom>
                <a:avLst/>
                <a:gdLst>
                  <a:gd name="T0" fmla="*/ 314 w 608"/>
                  <a:gd name="T1" fmla="*/ 108 h 626"/>
                  <a:gd name="T2" fmla="*/ 608 w 608"/>
                  <a:gd name="T3" fmla="*/ 626 h 626"/>
                  <a:gd name="T4" fmla="*/ 296 w 608"/>
                  <a:gd name="T5" fmla="*/ 518 h 626"/>
                  <a:gd name="T6" fmla="*/ 0 w 608"/>
                  <a:gd name="T7" fmla="*/ 0 h 626"/>
                  <a:gd name="T8" fmla="*/ 314 w 608"/>
                  <a:gd name="T9" fmla="*/ 108 h 626"/>
                </a:gdLst>
                <a:ahLst/>
                <a:cxnLst>
                  <a:cxn ang="0">
                    <a:pos x="T0" y="T1"/>
                  </a:cxn>
                  <a:cxn ang="0">
                    <a:pos x="T2" y="T3"/>
                  </a:cxn>
                  <a:cxn ang="0">
                    <a:pos x="T4" y="T5"/>
                  </a:cxn>
                  <a:cxn ang="0">
                    <a:pos x="T6" y="T7"/>
                  </a:cxn>
                  <a:cxn ang="0">
                    <a:pos x="T8" y="T9"/>
                  </a:cxn>
                </a:cxnLst>
                <a:rect l="0" t="0" r="r" b="b"/>
                <a:pathLst>
                  <a:path w="608" h="626">
                    <a:moveTo>
                      <a:pt x="314" y="108"/>
                    </a:moveTo>
                    <a:lnTo>
                      <a:pt x="608" y="626"/>
                    </a:lnTo>
                    <a:lnTo>
                      <a:pt x="296" y="518"/>
                    </a:lnTo>
                    <a:lnTo>
                      <a:pt x="0" y="0"/>
                    </a:lnTo>
                    <a:lnTo>
                      <a:pt x="314" y="108"/>
                    </a:lnTo>
                    <a:close/>
                  </a:path>
                </a:pathLst>
              </a:custGeom>
              <a:solidFill>
                <a:schemeClr val="bg1">
                  <a:lumMod val="95000"/>
                </a:schemeClr>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20" name="Freeform 25"/>
              <p:cNvSpPr>
                <a:spLocks/>
              </p:cNvSpPr>
              <p:nvPr/>
            </p:nvSpPr>
            <p:spPr bwMode="auto">
              <a:xfrm>
                <a:off x="6538913" y="2733675"/>
                <a:ext cx="831850" cy="946150"/>
              </a:xfrm>
              <a:custGeom>
                <a:avLst/>
                <a:gdLst>
                  <a:gd name="T0" fmla="*/ 228 w 524"/>
                  <a:gd name="T1" fmla="*/ 80 h 596"/>
                  <a:gd name="T2" fmla="*/ 524 w 524"/>
                  <a:gd name="T3" fmla="*/ 596 h 596"/>
                  <a:gd name="T4" fmla="*/ 294 w 524"/>
                  <a:gd name="T5" fmla="*/ 518 h 596"/>
                  <a:gd name="T6" fmla="*/ 0 w 524"/>
                  <a:gd name="T7" fmla="*/ 0 h 596"/>
                  <a:gd name="T8" fmla="*/ 228 w 524"/>
                  <a:gd name="T9" fmla="*/ 80 h 596"/>
                </a:gdLst>
                <a:ahLst/>
                <a:cxnLst>
                  <a:cxn ang="0">
                    <a:pos x="T0" y="T1"/>
                  </a:cxn>
                  <a:cxn ang="0">
                    <a:pos x="T2" y="T3"/>
                  </a:cxn>
                  <a:cxn ang="0">
                    <a:pos x="T4" y="T5"/>
                  </a:cxn>
                  <a:cxn ang="0">
                    <a:pos x="T6" y="T7"/>
                  </a:cxn>
                  <a:cxn ang="0">
                    <a:pos x="T8" y="T9"/>
                  </a:cxn>
                </a:cxnLst>
                <a:rect l="0" t="0" r="r" b="b"/>
                <a:pathLst>
                  <a:path w="524" h="596">
                    <a:moveTo>
                      <a:pt x="228" y="80"/>
                    </a:moveTo>
                    <a:lnTo>
                      <a:pt x="524" y="596"/>
                    </a:lnTo>
                    <a:lnTo>
                      <a:pt x="294" y="518"/>
                    </a:lnTo>
                    <a:lnTo>
                      <a:pt x="0" y="0"/>
                    </a:lnTo>
                    <a:lnTo>
                      <a:pt x="228" y="80"/>
                    </a:lnTo>
                    <a:close/>
                  </a:path>
                </a:pathLst>
              </a:custGeom>
              <a:solidFill>
                <a:schemeClr val="accent3">
                  <a:lumMod val="50000"/>
                </a:schemeClr>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21" name="Freeform 26"/>
              <p:cNvSpPr>
                <a:spLocks/>
              </p:cNvSpPr>
              <p:nvPr/>
            </p:nvSpPr>
            <p:spPr bwMode="auto">
              <a:xfrm>
                <a:off x="6462713" y="1693863"/>
                <a:ext cx="1158875" cy="1166813"/>
              </a:xfrm>
              <a:custGeom>
                <a:avLst/>
                <a:gdLst>
                  <a:gd name="T0" fmla="*/ 730 w 730"/>
                  <a:gd name="T1" fmla="*/ 186 h 735"/>
                  <a:gd name="T2" fmla="*/ 276 w 730"/>
                  <a:gd name="T3" fmla="*/ 735 h 735"/>
                  <a:gd name="T4" fmla="*/ 48 w 730"/>
                  <a:gd name="T5" fmla="*/ 655 h 735"/>
                  <a:gd name="T6" fmla="*/ 312 w 730"/>
                  <a:gd name="T7" fmla="*/ 336 h 735"/>
                  <a:gd name="T8" fmla="*/ 0 w 730"/>
                  <a:gd name="T9" fmla="*/ 228 h 735"/>
                  <a:gd name="T10" fmla="*/ 188 w 730"/>
                  <a:gd name="T11" fmla="*/ 0 h 735"/>
                  <a:gd name="T12" fmla="*/ 730 w 730"/>
                  <a:gd name="T13" fmla="*/ 186 h 735"/>
                </a:gdLst>
                <a:ahLst/>
                <a:cxnLst>
                  <a:cxn ang="0">
                    <a:pos x="T0" y="T1"/>
                  </a:cxn>
                  <a:cxn ang="0">
                    <a:pos x="T2" y="T3"/>
                  </a:cxn>
                  <a:cxn ang="0">
                    <a:pos x="T4" y="T5"/>
                  </a:cxn>
                  <a:cxn ang="0">
                    <a:pos x="T6" y="T7"/>
                  </a:cxn>
                  <a:cxn ang="0">
                    <a:pos x="T8" y="T9"/>
                  </a:cxn>
                  <a:cxn ang="0">
                    <a:pos x="T10" y="T11"/>
                  </a:cxn>
                  <a:cxn ang="0">
                    <a:pos x="T12" y="T13"/>
                  </a:cxn>
                </a:cxnLst>
                <a:rect l="0" t="0" r="r" b="b"/>
                <a:pathLst>
                  <a:path w="730" h="735">
                    <a:moveTo>
                      <a:pt x="730" y="186"/>
                    </a:moveTo>
                    <a:lnTo>
                      <a:pt x="276" y="735"/>
                    </a:lnTo>
                    <a:lnTo>
                      <a:pt x="48" y="655"/>
                    </a:lnTo>
                    <a:lnTo>
                      <a:pt x="312" y="336"/>
                    </a:lnTo>
                    <a:lnTo>
                      <a:pt x="0" y="228"/>
                    </a:lnTo>
                    <a:lnTo>
                      <a:pt x="188" y="0"/>
                    </a:lnTo>
                    <a:lnTo>
                      <a:pt x="730" y="186"/>
                    </a:lnTo>
                    <a:close/>
                  </a:path>
                </a:pathLst>
              </a:custGeom>
              <a:solidFill>
                <a:schemeClr val="accent3"/>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22" name="Freeform 27"/>
              <p:cNvSpPr>
                <a:spLocks/>
              </p:cNvSpPr>
              <p:nvPr/>
            </p:nvSpPr>
            <p:spPr bwMode="auto">
              <a:xfrm>
                <a:off x="6900863" y="1989138"/>
                <a:ext cx="1190625" cy="1690688"/>
              </a:xfrm>
              <a:custGeom>
                <a:avLst/>
                <a:gdLst>
                  <a:gd name="T0" fmla="*/ 454 w 750"/>
                  <a:gd name="T1" fmla="*/ 0 h 1065"/>
                  <a:gd name="T2" fmla="*/ 750 w 750"/>
                  <a:gd name="T3" fmla="*/ 519 h 1065"/>
                  <a:gd name="T4" fmla="*/ 296 w 750"/>
                  <a:gd name="T5" fmla="*/ 1065 h 1065"/>
                  <a:gd name="T6" fmla="*/ 0 w 750"/>
                  <a:gd name="T7" fmla="*/ 549 h 1065"/>
                  <a:gd name="T8" fmla="*/ 454 w 750"/>
                  <a:gd name="T9" fmla="*/ 0 h 1065"/>
                </a:gdLst>
                <a:ahLst/>
                <a:cxnLst>
                  <a:cxn ang="0">
                    <a:pos x="T0" y="T1"/>
                  </a:cxn>
                  <a:cxn ang="0">
                    <a:pos x="T2" y="T3"/>
                  </a:cxn>
                  <a:cxn ang="0">
                    <a:pos x="T4" y="T5"/>
                  </a:cxn>
                  <a:cxn ang="0">
                    <a:pos x="T6" y="T7"/>
                  </a:cxn>
                  <a:cxn ang="0">
                    <a:pos x="T8" y="T9"/>
                  </a:cxn>
                </a:cxnLst>
                <a:rect l="0" t="0" r="r" b="b"/>
                <a:pathLst>
                  <a:path w="750" h="1065">
                    <a:moveTo>
                      <a:pt x="454" y="0"/>
                    </a:moveTo>
                    <a:lnTo>
                      <a:pt x="750" y="519"/>
                    </a:lnTo>
                    <a:lnTo>
                      <a:pt x="296" y="1065"/>
                    </a:lnTo>
                    <a:lnTo>
                      <a:pt x="0" y="549"/>
                    </a:lnTo>
                    <a:lnTo>
                      <a:pt x="454" y="0"/>
                    </a:lnTo>
                    <a:close/>
                  </a:path>
                </a:pathLst>
              </a:custGeom>
              <a:solidFill>
                <a:schemeClr val="accent3">
                  <a:lumMod val="75000"/>
                </a:schemeClr>
              </a:solidFill>
              <a:ln>
                <a:noFill/>
              </a:ln>
            </p:spPr>
            <p:txBody>
              <a:bodyPr vert="horz" wrap="square" lIns="51435" tIns="25718" rIns="51435" bIns="25718" numCol="1" anchor="t" anchorCtr="0" compatLnSpc="1">
                <a:prstTxWarp prst="textNoShape">
                  <a:avLst/>
                </a:prstTxWarp>
              </a:bodyPr>
              <a:lstStyle/>
              <a:p>
                <a:endParaRPr lang="en-US" sz="1013" dirty="0"/>
              </a:p>
            </p:txBody>
          </p:sp>
        </p:grpSp>
        <p:grpSp>
          <p:nvGrpSpPr>
            <p:cNvPr id="11" name="Cube 1"/>
            <p:cNvGrpSpPr/>
            <p:nvPr/>
          </p:nvGrpSpPr>
          <p:grpSpPr>
            <a:xfrm flipH="1">
              <a:off x="3613552" y="3494092"/>
              <a:ext cx="1340644" cy="1148954"/>
              <a:chOff x="5583238" y="3000375"/>
              <a:chExt cx="1787525" cy="1531938"/>
            </a:xfrm>
          </p:grpSpPr>
          <p:sp>
            <p:nvSpPr>
              <p:cNvPr id="12" name="Freeform 28"/>
              <p:cNvSpPr>
                <a:spLocks/>
              </p:cNvSpPr>
              <p:nvPr/>
            </p:nvSpPr>
            <p:spPr bwMode="auto">
              <a:xfrm>
                <a:off x="5583238" y="3000375"/>
                <a:ext cx="1787525" cy="1531938"/>
              </a:xfrm>
              <a:custGeom>
                <a:avLst/>
                <a:gdLst>
                  <a:gd name="T0" fmla="*/ 984 w 1126"/>
                  <a:gd name="T1" fmla="*/ 190 h 965"/>
                  <a:gd name="T2" fmla="*/ 988 w 1126"/>
                  <a:gd name="T3" fmla="*/ 186 h 965"/>
                  <a:gd name="T4" fmla="*/ 446 w 1126"/>
                  <a:gd name="T5" fmla="*/ 0 h 965"/>
                  <a:gd name="T6" fmla="*/ 2 w 1126"/>
                  <a:gd name="T7" fmla="*/ 534 h 965"/>
                  <a:gd name="T8" fmla="*/ 0 w 1126"/>
                  <a:gd name="T9" fmla="*/ 534 h 965"/>
                  <a:gd name="T10" fmla="*/ 138 w 1126"/>
                  <a:gd name="T11" fmla="*/ 779 h 965"/>
                  <a:gd name="T12" fmla="*/ 680 w 1126"/>
                  <a:gd name="T13" fmla="*/ 965 h 965"/>
                  <a:gd name="T14" fmla="*/ 1126 w 1126"/>
                  <a:gd name="T15" fmla="*/ 428 h 965"/>
                  <a:gd name="T16" fmla="*/ 984 w 1126"/>
                  <a:gd name="T17" fmla="*/ 19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6" h="965">
                    <a:moveTo>
                      <a:pt x="984" y="190"/>
                    </a:moveTo>
                    <a:lnTo>
                      <a:pt x="988" y="186"/>
                    </a:lnTo>
                    <a:lnTo>
                      <a:pt x="446" y="0"/>
                    </a:lnTo>
                    <a:lnTo>
                      <a:pt x="2" y="534"/>
                    </a:lnTo>
                    <a:lnTo>
                      <a:pt x="0" y="534"/>
                    </a:lnTo>
                    <a:lnTo>
                      <a:pt x="138" y="779"/>
                    </a:lnTo>
                    <a:lnTo>
                      <a:pt x="680" y="965"/>
                    </a:lnTo>
                    <a:lnTo>
                      <a:pt x="1126" y="428"/>
                    </a:lnTo>
                    <a:lnTo>
                      <a:pt x="984" y="190"/>
                    </a:lnTo>
                    <a:close/>
                  </a:path>
                </a:pathLst>
              </a:custGeom>
              <a:solidFill>
                <a:schemeClr val="accent4">
                  <a:lumMod val="75000"/>
                </a:schemeClr>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13" name="Freeform 29"/>
              <p:cNvSpPr>
                <a:spLocks/>
              </p:cNvSpPr>
              <p:nvPr/>
            </p:nvSpPr>
            <p:spPr bwMode="auto">
              <a:xfrm>
                <a:off x="5884863" y="3000375"/>
                <a:ext cx="904875" cy="657225"/>
              </a:xfrm>
              <a:custGeom>
                <a:avLst/>
                <a:gdLst>
                  <a:gd name="T0" fmla="*/ 570 w 570"/>
                  <a:gd name="T1" fmla="*/ 108 h 414"/>
                  <a:gd name="T2" fmla="*/ 314 w 570"/>
                  <a:gd name="T3" fmla="*/ 414 h 414"/>
                  <a:gd name="T4" fmla="*/ 0 w 570"/>
                  <a:gd name="T5" fmla="*/ 306 h 414"/>
                  <a:gd name="T6" fmla="*/ 256 w 570"/>
                  <a:gd name="T7" fmla="*/ 0 h 414"/>
                  <a:gd name="T8" fmla="*/ 570 w 570"/>
                  <a:gd name="T9" fmla="*/ 108 h 414"/>
                </a:gdLst>
                <a:ahLst/>
                <a:cxnLst>
                  <a:cxn ang="0">
                    <a:pos x="T0" y="T1"/>
                  </a:cxn>
                  <a:cxn ang="0">
                    <a:pos x="T2" y="T3"/>
                  </a:cxn>
                  <a:cxn ang="0">
                    <a:pos x="T4" y="T5"/>
                  </a:cxn>
                  <a:cxn ang="0">
                    <a:pos x="T6" y="T7"/>
                  </a:cxn>
                  <a:cxn ang="0">
                    <a:pos x="T8" y="T9"/>
                  </a:cxn>
                </a:cxnLst>
                <a:rect l="0" t="0" r="r" b="b"/>
                <a:pathLst>
                  <a:path w="570" h="414">
                    <a:moveTo>
                      <a:pt x="570" y="108"/>
                    </a:moveTo>
                    <a:lnTo>
                      <a:pt x="314" y="414"/>
                    </a:lnTo>
                    <a:lnTo>
                      <a:pt x="0" y="306"/>
                    </a:lnTo>
                    <a:lnTo>
                      <a:pt x="256" y="0"/>
                    </a:lnTo>
                    <a:lnTo>
                      <a:pt x="570" y="108"/>
                    </a:lnTo>
                    <a:close/>
                  </a:path>
                </a:pathLst>
              </a:custGeom>
              <a:solidFill>
                <a:schemeClr val="bg1"/>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14" name="Freeform 30"/>
              <p:cNvSpPr>
                <a:spLocks/>
              </p:cNvSpPr>
              <p:nvPr/>
            </p:nvSpPr>
            <p:spPr bwMode="auto">
              <a:xfrm>
                <a:off x="5586413" y="3171825"/>
                <a:ext cx="1565275" cy="976313"/>
              </a:xfrm>
              <a:custGeom>
                <a:avLst/>
                <a:gdLst>
                  <a:gd name="T0" fmla="*/ 986 w 986"/>
                  <a:gd name="T1" fmla="*/ 78 h 615"/>
                  <a:gd name="T2" fmla="*/ 540 w 986"/>
                  <a:gd name="T3" fmla="*/ 615 h 615"/>
                  <a:gd name="T4" fmla="*/ 0 w 986"/>
                  <a:gd name="T5" fmla="*/ 426 h 615"/>
                  <a:gd name="T6" fmla="*/ 188 w 986"/>
                  <a:gd name="T7" fmla="*/ 198 h 615"/>
                  <a:gd name="T8" fmla="*/ 502 w 986"/>
                  <a:gd name="T9" fmla="*/ 306 h 615"/>
                  <a:gd name="T10" fmla="*/ 758 w 986"/>
                  <a:gd name="T11" fmla="*/ 0 h 615"/>
                  <a:gd name="T12" fmla="*/ 986 w 986"/>
                  <a:gd name="T13" fmla="*/ 78 h 615"/>
                </a:gdLst>
                <a:ahLst/>
                <a:cxnLst>
                  <a:cxn ang="0">
                    <a:pos x="T0" y="T1"/>
                  </a:cxn>
                  <a:cxn ang="0">
                    <a:pos x="T2" y="T3"/>
                  </a:cxn>
                  <a:cxn ang="0">
                    <a:pos x="T4" y="T5"/>
                  </a:cxn>
                  <a:cxn ang="0">
                    <a:pos x="T6" y="T7"/>
                  </a:cxn>
                  <a:cxn ang="0">
                    <a:pos x="T8" y="T9"/>
                  </a:cxn>
                  <a:cxn ang="0">
                    <a:pos x="T10" y="T11"/>
                  </a:cxn>
                  <a:cxn ang="0">
                    <a:pos x="T12" y="T13"/>
                  </a:cxn>
                </a:cxnLst>
                <a:rect l="0" t="0" r="r" b="b"/>
                <a:pathLst>
                  <a:path w="986" h="615">
                    <a:moveTo>
                      <a:pt x="986" y="78"/>
                    </a:moveTo>
                    <a:lnTo>
                      <a:pt x="540" y="615"/>
                    </a:lnTo>
                    <a:lnTo>
                      <a:pt x="0" y="426"/>
                    </a:lnTo>
                    <a:lnTo>
                      <a:pt x="188" y="198"/>
                    </a:lnTo>
                    <a:lnTo>
                      <a:pt x="502" y="306"/>
                    </a:lnTo>
                    <a:lnTo>
                      <a:pt x="758" y="0"/>
                    </a:lnTo>
                    <a:lnTo>
                      <a:pt x="986" y="78"/>
                    </a:lnTo>
                    <a:close/>
                  </a:path>
                </a:pathLst>
              </a:custGeom>
              <a:solidFill>
                <a:schemeClr val="accent4"/>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15" name="Freeform 31"/>
              <p:cNvSpPr>
                <a:spLocks/>
              </p:cNvSpPr>
              <p:nvPr/>
            </p:nvSpPr>
            <p:spPr bwMode="auto">
              <a:xfrm>
                <a:off x="6434138" y="3295650"/>
                <a:ext cx="936625" cy="1236663"/>
              </a:xfrm>
              <a:custGeom>
                <a:avLst/>
                <a:gdLst>
                  <a:gd name="T0" fmla="*/ 446 w 590"/>
                  <a:gd name="T1" fmla="*/ 0 h 779"/>
                  <a:gd name="T2" fmla="*/ 590 w 590"/>
                  <a:gd name="T3" fmla="*/ 242 h 779"/>
                  <a:gd name="T4" fmla="*/ 144 w 590"/>
                  <a:gd name="T5" fmla="*/ 779 h 779"/>
                  <a:gd name="T6" fmla="*/ 0 w 590"/>
                  <a:gd name="T7" fmla="*/ 537 h 779"/>
                  <a:gd name="T8" fmla="*/ 446 w 590"/>
                  <a:gd name="T9" fmla="*/ 0 h 779"/>
                </a:gdLst>
                <a:ahLst/>
                <a:cxnLst>
                  <a:cxn ang="0">
                    <a:pos x="T0" y="T1"/>
                  </a:cxn>
                  <a:cxn ang="0">
                    <a:pos x="T2" y="T3"/>
                  </a:cxn>
                  <a:cxn ang="0">
                    <a:pos x="T4" y="T5"/>
                  </a:cxn>
                  <a:cxn ang="0">
                    <a:pos x="T6" y="T7"/>
                  </a:cxn>
                  <a:cxn ang="0">
                    <a:pos x="T8" y="T9"/>
                  </a:cxn>
                </a:cxnLst>
                <a:rect l="0" t="0" r="r" b="b"/>
                <a:pathLst>
                  <a:path w="590" h="779">
                    <a:moveTo>
                      <a:pt x="446" y="0"/>
                    </a:moveTo>
                    <a:lnTo>
                      <a:pt x="590" y="242"/>
                    </a:lnTo>
                    <a:lnTo>
                      <a:pt x="144" y="779"/>
                    </a:lnTo>
                    <a:lnTo>
                      <a:pt x="0" y="537"/>
                    </a:lnTo>
                    <a:lnTo>
                      <a:pt x="446" y="0"/>
                    </a:lnTo>
                    <a:close/>
                  </a:path>
                </a:pathLst>
              </a:custGeom>
              <a:solidFill>
                <a:schemeClr val="accent4">
                  <a:lumMod val="75000"/>
                </a:schemeClr>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16" name="Freeform 32"/>
              <p:cNvSpPr>
                <a:spLocks/>
              </p:cNvSpPr>
              <p:nvPr/>
            </p:nvSpPr>
            <p:spPr bwMode="auto">
              <a:xfrm>
                <a:off x="5583238" y="3848100"/>
                <a:ext cx="1079500" cy="684213"/>
              </a:xfrm>
              <a:custGeom>
                <a:avLst/>
                <a:gdLst>
                  <a:gd name="T0" fmla="*/ 542 w 680"/>
                  <a:gd name="T1" fmla="*/ 189 h 431"/>
                  <a:gd name="T2" fmla="*/ 680 w 680"/>
                  <a:gd name="T3" fmla="*/ 431 h 431"/>
                  <a:gd name="T4" fmla="*/ 138 w 680"/>
                  <a:gd name="T5" fmla="*/ 245 h 431"/>
                  <a:gd name="T6" fmla="*/ 0 w 680"/>
                  <a:gd name="T7" fmla="*/ 0 h 431"/>
                  <a:gd name="T8" fmla="*/ 542 w 680"/>
                  <a:gd name="T9" fmla="*/ 189 h 431"/>
                </a:gdLst>
                <a:ahLst/>
                <a:cxnLst>
                  <a:cxn ang="0">
                    <a:pos x="T0" y="T1"/>
                  </a:cxn>
                  <a:cxn ang="0">
                    <a:pos x="T2" y="T3"/>
                  </a:cxn>
                  <a:cxn ang="0">
                    <a:pos x="T4" y="T5"/>
                  </a:cxn>
                  <a:cxn ang="0">
                    <a:pos x="T6" y="T7"/>
                  </a:cxn>
                  <a:cxn ang="0">
                    <a:pos x="T8" y="T9"/>
                  </a:cxn>
                </a:cxnLst>
                <a:rect l="0" t="0" r="r" b="b"/>
                <a:pathLst>
                  <a:path w="680" h="431">
                    <a:moveTo>
                      <a:pt x="542" y="189"/>
                    </a:moveTo>
                    <a:lnTo>
                      <a:pt x="680" y="431"/>
                    </a:lnTo>
                    <a:lnTo>
                      <a:pt x="138" y="245"/>
                    </a:lnTo>
                    <a:lnTo>
                      <a:pt x="0" y="0"/>
                    </a:lnTo>
                    <a:lnTo>
                      <a:pt x="542" y="189"/>
                    </a:lnTo>
                    <a:close/>
                  </a:path>
                </a:pathLst>
              </a:custGeom>
              <a:solidFill>
                <a:schemeClr val="accent4">
                  <a:lumMod val="50000"/>
                </a:schemeClr>
              </a:solidFill>
              <a:ln>
                <a:noFill/>
              </a:ln>
            </p:spPr>
            <p:txBody>
              <a:bodyPr vert="horz" wrap="square" lIns="51435" tIns="25718" rIns="51435" bIns="25718" numCol="1" anchor="t" anchorCtr="0" compatLnSpc="1">
                <a:prstTxWarp prst="textNoShape">
                  <a:avLst/>
                </a:prstTxWarp>
              </a:bodyPr>
              <a:lstStyle/>
              <a:p>
                <a:endParaRPr lang="en-US" sz="1013" dirty="0"/>
              </a:p>
            </p:txBody>
          </p:sp>
        </p:grpSp>
      </p:grpSp>
      <p:sp>
        <p:nvSpPr>
          <p:cNvPr id="2" name="TextBox 1">
            <a:extLst>
              <a:ext uri="{FF2B5EF4-FFF2-40B4-BE49-F238E27FC236}">
                <a16:creationId xmlns:a16="http://schemas.microsoft.com/office/drawing/2014/main" id="{32F656E3-E932-46EE-8558-24471707B282}"/>
              </a:ext>
            </a:extLst>
          </p:cNvPr>
          <p:cNvSpPr txBox="1"/>
          <p:nvPr/>
        </p:nvSpPr>
        <p:spPr>
          <a:xfrm>
            <a:off x="287273" y="1477735"/>
            <a:ext cx="4225092" cy="4708981"/>
          </a:xfrm>
          <a:prstGeom prst="rect">
            <a:avLst/>
          </a:prstGeom>
          <a:noFill/>
        </p:spPr>
        <p:txBody>
          <a:bodyPr wrap="square" rtlCol="0">
            <a:spAutoFit/>
          </a:bodyPr>
          <a:lstStyle/>
          <a:p>
            <a:pPr marL="214313" indent="-214313">
              <a:buFont typeface="Wingdings" panose="05000000000000000000" pitchFamily="2" charset="2"/>
              <a:buChar char="Ø"/>
            </a:pPr>
            <a:r>
              <a:rPr lang="en-MY" sz="2000" dirty="0">
                <a:latin typeface="Lato Light"/>
              </a:rPr>
              <a:t>UPM </a:t>
            </a:r>
            <a:r>
              <a:rPr lang="en-MY" sz="2000" dirty="0" err="1">
                <a:latin typeface="Lato Light"/>
              </a:rPr>
              <a:t>menggunapakai</a:t>
            </a:r>
            <a:r>
              <a:rPr lang="en-MY" sz="2000" dirty="0">
                <a:latin typeface="Lato Light"/>
              </a:rPr>
              <a:t> </a:t>
            </a:r>
            <a:r>
              <a:rPr lang="en-MY" sz="2000" dirty="0" err="1">
                <a:latin typeface="Lato Light"/>
              </a:rPr>
              <a:t>Pekeliling</a:t>
            </a:r>
            <a:r>
              <a:rPr lang="en-MY" sz="2000" dirty="0">
                <a:latin typeface="Lato Light"/>
              </a:rPr>
              <a:t> Bursar </a:t>
            </a:r>
            <a:r>
              <a:rPr lang="en-MY" sz="2000" dirty="0" err="1">
                <a:latin typeface="Lato Light"/>
              </a:rPr>
              <a:t>Bil</a:t>
            </a:r>
            <a:r>
              <a:rPr lang="en-MY" sz="2000" dirty="0">
                <a:latin typeface="Lato Light"/>
              </a:rPr>
              <a:t>. 4 </a:t>
            </a:r>
            <a:r>
              <a:rPr lang="en-MY" sz="2000" dirty="0" err="1">
                <a:latin typeface="Lato Light"/>
              </a:rPr>
              <a:t>Tahun</a:t>
            </a:r>
            <a:r>
              <a:rPr lang="en-MY" sz="2000" dirty="0">
                <a:latin typeface="Lato Light"/>
              </a:rPr>
              <a:t> 2019 </a:t>
            </a:r>
            <a:r>
              <a:rPr lang="en-MY" sz="2000" dirty="0" err="1">
                <a:latin typeface="Lato Light"/>
              </a:rPr>
              <a:t>berdasarkan</a:t>
            </a:r>
            <a:r>
              <a:rPr lang="en-MY" sz="2000" dirty="0">
                <a:latin typeface="Lato Light"/>
              </a:rPr>
              <a:t> </a:t>
            </a:r>
            <a:r>
              <a:rPr lang="en-MY" sz="2000" dirty="0" err="1">
                <a:latin typeface="Lato Light"/>
              </a:rPr>
              <a:t>pemakaian</a:t>
            </a:r>
            <a:r>
              <a:rPr lang="en-MY" sz="2000" dirty="0">
                <a:latin typeface="Lato Light"/>
              </a:rPr>
              <a:t> </a:t>
            </a:r>
            <a:r>
              <a:rPr lang="en-MY" sz="2000" dirty="0" err="1">
                <a:latin typeface="Lato Light"/>
              </a:rPr>
              <a:t>secara</a:t>
            </a:r>
            <a:r>
              <a:rPr lang="en-MY" sz="2000" dirty="0">
                <a:latin typeface="Lato Light"/>
              </a:rPr>
              <a:t> </a:t>
            </a:r>
            <a:r>
              <a:rPr lang="en-MY" sz="2000" dirty="0" err="1">
                <a:latin typeface="Lato Light"/>
              </a:rPr>
              <a:t>pindaan</a:t>
            </a:r>
            <a:r>
              <a:rPr lang="en-MY" sz="2000" dirty="0">
                <a:latin typeface="Lato Light"/>
              </a:rPr>
              <a:t> </a:t>
            </a:r>
            <a:r>
              <a:rPr lang="en-MY" sz="2000" dirty="0" err="1">
                <a:latin typeface="Lato Light"/>
              </a:rPr>
              <a:t>Pekeliling</a:t>
            </a:r>
            <a:r>
              <a:rPr lang="en-MY" sz="2000" dirty="0">
                <a:latin typeface="Lato Light"/>
              </a:rPr>
              <a:t> </a:t>
            </a:r>
            <a:r>
              <a:rPr lang="en-MY" sz="2000" dirty="0" err="1">
                <a:latin typeface="Lato Light"/>
              </a:rPr>
              <a:t>Perbendaharaan</a:t>
            </a:r>
            <a:r>
              <a:rPr lang="en-MY" sz="2000" dirty="0">
                <a:latin typeface="Lato Light"/>
              </a:rPr>
              <a:t> AM2.</a:t>
            </a:r>
          </a:p>
          <a:p>
            <a:endParaRPr lang="en-MY" sz="2000" dirty="0">
              <a:latin typeface="Lato Light"/>
            </a:endParaRPr>
          </a:p>
          <a:p>
            <a:pPr marL="214313" indent="-214313">
              <a:buFont typeface="Wingdings" panose="05000000000000000000" pitchFamily="2" charset="2"/>
              <a:buChar char="Ø"/>
            </a:pPr>
            <a:r>
              <a:rPr lang="en-MY" sz="2000" dirty="0" err="1">
                <a:latin typeface="Lato Light"/>
              </a:rPr>
              <a:t>Mesyuarat</a:t>
            </a:r>
            <a:r>
              <a:rPr lang="en-MY" sz="2000" dirty="0">
                <a:latin typeface="Lato Light"/>
              </a:rPr>
              <a:t> Lembaga </a:t>
            </a:r>
            <a:r>
              <a:rPr lang="en-MY" sz="2000" dirty="0" err="1">
                <a:latin typeface="Lato Light"/>
              </a:rPr>
              <a:t>Pengarah</a:t>
            </a:r>
            <a:r>
              <a:rPr lang="en-MY" sz="2000" dirty="0">
                <a:latin typeface="Lato Light"/>
              </a:rPr>
              <a:t> </a:t>
            </a:r>
            <a:r>
              <a:rPr lang="en-MY" sz="2000" dirty="0" err="1">
                <a:latin typeface="Lato Light"/>
              </a:rPr>
              <a:t>Universiti</a:t>
            </a:r>
            <a:r>
              <a:rPr lang="en-MY" sz="2000" dirty="0">
                <a:latin typeface="Lato Light"/>
              </a:rPr>
              <a:t> Ke-135 pada 19 </a:t>
            </a:r>
            <a:r>
              <a:rPr lang="en-MY" sz="2000" dirty="0" err="1">
                <a:latin typeface="Lato Light"/>
              </a:rPr>
              <a:t>Ogos</a:t>
            </a:r>
            <a:r>
              <a:rPr lang="en-MY" sz="2000" dirty="0">
                <a:latin typeface="Lato Light"/>
              </a:rPr>
              <a:t> 2019 </a:t>
            </a:r>
            <a:r>
              <a:rPr lang="en-MY" sz="2000" dirty="0" err="1">
                <a:latin typeface="Lato Light"/>
              </a:rPr>
              <a:t>telah</a:t>
            </a:r>
            <a:r>
              <a:rPr lang="en-MY" sz="2000" dirty="0">
                <a:latin typeface="Lato Light"/>
              </a:rPr>
              <a:t> </a:t>
            </a:r>
            <a:r>
              <a:rPr lang="en-MY" sz="2000" dirty="0" err="1">
                <a:latin typeface="Lato Light"/>
              </a:rPr>
              <a:t>meluluskan</a:t>
            </a:r>
            <a:r>
              <a:rPr lang="en-MY" sz="2000" dirty="0">
                <a:latin typeface="Lato Light"/>
              </a:rPr>
              <a:t> </a:t>
            </a:r>
            <a:r>
              <a:rPr lang="en-MY" sz="2000" dirty="0" err="1">
                <a:latin typeface="Lato Light"/>
              </a:rPr>
              <a:t>pemakaian</a:t>
            </a:r>
            <a:r>
              <a:rPr lang="en-MY" sz="2000" dirty="0">
                <a:latin typeface="Lato Light"/>
              </a:rPr>
              <a:t> </a:t>
            </a:r>
            <a:r>
              <a:rPr lang="en-MY" sz="2000" dirty="0" err="1">
                <a:latin typeface="Lato Light"/>
              </a:rPr>
              <a:t>secara</a:t>
            </a:r>
            <a:r>
              <a:rPr lang="en-MY" sz="2000" dirty="0">
                <a:latin typeface="Lato Light"/>
              </a:rPr>
              <a:t> </a:t>
            </a:r>
            <a:r>
              <a:rPr lang="en-MY" sz="2000" dirty="0" err="1">
                <a:latin typeface="Lato Light"/>
              </a:rPr>
              <a:t>pindaan</a:t>
            </a:r>
            <a:r>
              <a:rPr lang="en-MY" sz="2000" dirty="0">
                <a:latin typeface="Lato Light"/>
              </a:rPr>
              <a:t> </a:t>
            </a:r>
            <a:r>
              <a:rPr lang="en-MY" sz="2000" dirty="0" err="1">
                <a:latin typeface="Lato Light"/>
              </a:rPr>
              <a:t>Pekeliling</a:t>
            </a:r>
            <a:r>
              <a:rPr lang="en-MY" sz="2000" dirty="0">
                <a:latin typeface="Lato Light"/>
              </a:rPr>
              <a:t> </a:t>
            </a:r>
            <a:r>
              <a:rPr lang="en-MY" sz="2000" dirty="0" err="1">
                <a:latin typeface="Lato Light"/>
              </a:rPr>
              <a:t>Perbendaharaan</a:t>
            </a:r>
            <a:r>
              <a:rPr lang="en-MY" sz="2000" dirty="0">
                <a:latin typeface="Lato Light"/>
              </a:rPr>
              <a:t> </a:t>
            </a:r>
            <a:r>
              <a:rPr lang="en-MY" sz="2000" dirty="0" err="1">
                <a:latin typeface="Lato Light"/>
              </a:rPr>
              <a:t>tersebut</a:t>
            </a:r>
            <a:r>
              <a:rPr lang="en-MY" sz="2000" dirty="0">
                <a:latin typeface="Lato Light"/>
              </a:rPr>
              <a:t>.</a:t>
            </a:r>
          </a:p>
          <a:p>
            <a:pPr marL="214313" indent="-214313">
              <a:buFont typeface="Wingdings" panose="05000000000000000000" pitchFamily="2" charset="2"/>
              <a:buChar char="Ø"/>
            </a:pPr>
            <a:endParaRPr lang="en-MY" sz="2000" dirty="0">
              <a:latin typeface="Lato Light"/>
            </a:endParaRPr>
          </a:p>
          <a:p>
            <a:pPr marL="214313" indent="-214313">
              <a:buFont typeface="Wingdings" panose="05000000000000000000" pitchFamily="2" charset="2"/>
              <a:buChar char="Ø"/>
            </a:pPr>
            <a:r>
              <a:rPr lang="en-MY" sz="2000" dirty="0" err="1">
                <a:latin typeface="Lato Light"/>
              </a:rPr>
              <a:t>Pekeliling</a:t>
            </a:r>
            <a:r>
              <a:rPr lang="en-MY" sz="2000" dirty="0">
                <a:latin typeface="Lato Light"/>
              </a:rPr>
              <a:t> Bursar </a:t>
            </a:r>
            <a:r>
              <a:rPr lang="en-MY" sz="2000" dirty="0" err="1">
                <a:latin typeface="Lato Light"/>
              </a:rPr>
              <a:t>Bil</a:t>
            </a:r>
            <a:r>
              <a:rPr lang="en-MY" sz="2000" dirty="0">
                <a:latin typeface="Lato Light"/>
              </a:rPr>
              <a:t> 4 </a:t>
            </a:r>
            <a:r>
              <a:rPr lang="en-MY" sz="2000" dirty="0" err="1">
                <a:latin typeface="Lato Light"/>
              </a:rPr>
              <a:t>Tahun</a:t>
            </a:r>
            <a:r>
              <a:rPr lang="en-MY" sz="2000" dirty="0">
                <a:latin typeface="Lato Light"/>
              </a:rPr>
              <a:t> 2019 </a:t>
            </a:r>
            <a:r>
              <a:rPr lang="en-MY" sz="2000" dirty="0" err="1">
                <a:latin typeface="Lato Light"/>
              </a:rPr>
              <a:t>dikeluarkan</a:t>
            </a:r>
            <a:r>
              <a:rPr lang="en-MY" sz="2000" dirty="0">
                <a:latin typeface="Lato Light"/>
              </a:rPr>
              <a:t> pada 2 </a:t>
            </a:r>
            <a:r>
              <a:rPr lang="en-MY" sz="2000" dirty="0" err="1">
                <a:latin typeface="Lato Light"/>
              </a:rPr>
              <a:t>Disember</a:t>
            </a:r>
            <a:r>
              <a:rPr lang="en-MY" sz="2000" dirty="0">
                <a:latin typeface="Lato Light"/>
              </a:rPr>
              <a:t> 2019</a:t>
            </a:r>
          </a:p>
        </p:txBody>
      </p:sp>
      <p:sp>
        <p:nvSpPr>
          <p:cNvPr id="37" name="Title 24">
            <a:extLst>
              <a:ext uri="{FF2B5EF4-FFF2-40B4-BE49-F238E27FC236}">
                <a16:creationId xmlns:a16="http://schemas.microsoft.com/office/drawing/2014/main" id="{62636ECA-01E7-47FF-935A-09ED25C8ED15}"/>
              </a:ext>
            </a:extLst>
          </p:cNvPr>
          <p:cNvSpPr txBox="1">
            <a:spLocks/>
          </p:cNvSpPr>
          <p:nvPr/>
        </p:nvSpPr>
        <p:spPr>
          <a:xfrm>
            <a:off x="1858156" y="645891"/>
            <a:ext cx="5915025" cy="383768"/>
          </a:xfrm>
          <a:prstGeom prst="flowChartAlternateProcess">
            <a:avLst/>
          </a:prstGeom>
          <a:gradFill>
            <a:gsLst>
              <a:gs pos="0">
                <a:schemeClr val="bg1"/>
              </a:gs>
              <a:gs pos="0">
                <a:srgbClr val="C00000"/>
              </a:gs>
              <a:gs pos="100000">
                <a:schemeClr val="tx1">
                  <a:lumMod val="65000"/>
                  <a:lumOff val="35000"/>
                </a:schemeClr>
              </a:gs>
              <a:gs pos="100000">
                <a:schemeClr val="accent1">
                  <a:lumMod val="30000"/>
                  <a:lumOff val="70000"/>
                </a:schemeClr>
              </a:gs>
            </a:gsLst>
            <a:lin ang="5400000" scaled="1"/>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MY" sz="2100" b="1" spc="-8" dirty="0">
                <a:solidFill>
                  <a:srgbClr val="FFFFFF"/>
                </a:solidFill>
                <a:latin typeface="Gadugi" panose="020B0502040204020203" pitchFamily="34" charset="0"/>
                <a:ea typeface="Gadugi" panose="020B0502040204020203" pitchFamily="34" charset="0"/>
                <a:cs typeface="Calibri"/>
              </a:rPr>
              <a:t>RUJUKAN</a:t>
            </a:r>
            <a:endParaRPr lang="en-MY" sz="2100" b="1" dirty="0">
              <a:solidFill>
                <a:schemeClr val="bg1"/>
              </a:solidFill>
              <a:latin typeface="Gadugi" panose="020B0502040204020203" pitchFamily="34" charset="0"/>
              <a:ea typeface="Gadugi" panose="020B0502040204020203" pitchFamily="34" charset="0"/>
            </a:endParaRPr>
          </a:p>
        </p:txBody>
      </p:sp>
      <p:grpSp>
        <p:nvGrpSpPr>
          <p:cNvPr id="38" name="Group 37">
            <a:extLst>
              <a:ext uri="{FF2B5EF4-FFF2-40B4-BE49-F238E27FC236}">
                <a16:creationId xmlns:a16="http://schemas.microsoft.com/office/drawing/2014/main" id="{ED6D8F93-0485-4CE4-9781-C0745C1B47E8}"/>
              </a:ext>
            </a:extLst>
          </p:cNvPr>
          <p:cNvGrpSpPr/>
          <p:nvPr/>
        </p:nvGrpSpPr>
        <p:grpSpPr>
          <a:xfrm>
            <a:off x="7649495" y="85964"/>
            <a:ext cx="1494399" cy="479681"/>
            <a:chOff x="3878741" y="5454061"/>
            <a:chExt cx="1494399" cy="479681"/>
          </a:xfrm>
        </p:grpSpPr>
        <p:pic>
          <p:nvPicPr>
            <p:cNvPr id="39" name="Picture 38">
              <a:extLst>
                <a:ext uri="{FF2B5EF4-FFF2-40B4-BE49-F238E27FC236}">
                  <a16:creationId xmlns:a16="http://schemas.microsoft.com/office/drawing/2014/main" id="{22EC39C6-9A28-40CC-9CE9-B731C020A117}"/>
                </a:ext>
              </a:extLst>
            </p:cNvPr>
            <p:cNvPicPr>
              <a:picLocks noChangeAspect="1"/>
            </p:cNvPicPr>
            <p:nvPr/>
          </p:nvPicPr>
          <p:blipFill>
            <a:blip r:embed="rId3"/>
            <a:srcRect/>
            <a:stretch/>
          </p:blipFill>
          <p:spPr>
            <a:xfrm>
              <a:off x="4824441" y="5454061"/>
              <a:ext cx="548699" cy="479681"/>
            </a:xfrm>
            <a:prstGeom prst="rect">
              <a:avLst/>
            </a:prstGeom>
          </p:spPr>
        </p:pic>
        <p:pic>
          <p:nvPicPr>
            <p:cNvPr id="40" name="Picture 39">
              <a:extLst>
                <a:ext uri="{FF2B5EF4-FFF2-40B4-BE49-F238E27FC236}">
                  <a16:creationId xmlns:a16="http://schemas.microsoft.com/office/drawing/2014/main" id="{EB5FD28A-2445-4B91-821C-62AC9DFB35F1}"/>
                </a:ext>
              </a:extLst>
            </p:cNvPr>
            <p:cNvPicPr>
              <a:picLocks noChangeAspect="1"/>
            </p:cNvPicPr>
            <p:nvPr/>
          </p:nvPicPr>
          <p:blipFill>
            <a:blip r:embed="rId4"/>
            <a:srcRect/>
            <a:stretch/>
          </p:blipFill>
          <p:spPr>
            <a:xfrm>
              <a:off x="3878741" y="5468921"/>
              <a:ext cx="940203" cy="464820"/>
            </a:xfrm>
            <a:prstGeom prst="rect">
              <a:avLst/>
            </a:prstGeom>
          </p:spPr>
        </p:pic>
      </p:grpSp>
    </p:spTree>
    <p:extLst>
      <p:ext uri="{BB962C8B-B14F-4D97-AF65-F5344CB8AC3E}">
        <p14:creationId xmlns:p14="http://schemas.microsoft.com/office/powerpoint/2010/main" val="17901269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a:extLst>
              <a:ext uri="{FF2B5EF4-FFF2-40B4-BE49-F238E27FC236}">
                <a16:creationId xmlns:a16="http://schemas.microsoft.com/office/drawing/2014/main" id="{881463A5-889B-024C-847C-15EF14B39645}"/>
              </a:ext>
            </a:extLst>
          </p:cNvPr>
          <p:cNvPicPr>
            <a:picLocks noGrp="1" noChangeAspect="1"/>
          </p:cNvPicPr>
          <p:nvPr>
            <p:ph type="pic" sz="quarter" idx="10"/>
          </p:nvPr>
        </p:nvPicPr>
        <p:blipFill rotWithShape="1">
          <a:blip r:embed="rId2" cstate="hqprint">
            <a:extLst>
              <a:ext uri="{28A0092B-C50C-407E-A947-70E740481C1C}">
                <a14:useLocalDpi xmlns:a14="http://schemas.microsoft.com/office/drawing/2010/main"/>
              </a:ext>
            </a:extLst>
          </a:blip>
          <a:srcRect l="12513" r="12513"/>
          <a:stretch/>
        </p:blipFill>
        <p:spPr/>
      </p:pic>
      <p:sp>
        <p:nvSpPr>
          <p:cNvPr id="5" name="Rectangle 4">
            <a:extLst>
              <a:ext uri="{FF2B5EF4-FFF2-40B4-BE49-F238E27FC236}">
                <a16:creationId xmlns:a16="http://schemas.microsoft.com/office/drawing/2014/main" id="{05E6BD02-ADAF-634B-8F36-58770B3B1D53}"/>
              </a:ext>
            </a:extLst>
          </p:cNvPr>
          <p:cNvSpPr/>
          <p:nvPr/>
        </p:nvSpPr>
        <p:spPr>
          <a:xfrm>
            <a:off x="1191" y="857250"/>
            <a:ext cx="3039763" cy="5143500"/>
          </a:xfrm>
          <a:prstGeom prst="rect">
            <a:avLst/>
          </a:prstGeom>
          <a:solidFill>
            <a:schemeClr val="accent6">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 name="Diamond 5">
            <a:extLst>
              <a:ext uri="{FF2B5EF4-FFF2-40B4-BE49-F238E27FC236}">
                <a16:creationId xmlns:a16="http://schemas.microsoft.com/office/drawing/2014/main" id="{D75AB539-68A9-3C4B-B57C-4B023BAA9F3A}"/>
              </a:ext>
            </a:extLst>
          </p:cNvPr>
          <p:cNvSpPr/>
          <p:nvPr/>
        </p:nvSpPr>
        <p:spPr>
          <a:xfrm>
            <a:off x="2651716" y="1977580"/>
            <a:ext cx="778475" cy="77847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 name="Diamond 9">
            <a:extLst>
              <a:ext uri="{FF2B5EF4-FFF2-40B4-BE49-F238E27FC236}">
                <a16:creationId xmlns:a16="http://schemas.microsoft.com/office/drawing/2014/main" id="{BFCE72D1-9595-B548-9B7A-3AB6307C5326}"/>
              </a:ext>
            </a:extLst>
          </p:cNvPr>
          <p:cNvSpPr/>
          <p:nvPr/>
        </p:nvSpPr>
        <p:spPr>
          <a:xfrm>
            <a:off x="2651716" y="2960259"/>
            <a:ext cx="778475" cy="77847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 name="Diamond 10">
            <a:extLst>
              <a:ext uri="{FF2B5EF4-FFF2-40B4-BE49-F238E27FC236}">
                <a16:creationId xmlns:a16="http://schemas.microsoft.com/office/drawing/2014/main" id="{6A05D8C9-5455-EA48-8E04-21E0F5A2CAF0}"/>
              </a:ext>
            </a:extLst>
          </p:cNvPr>
          <p:cNvSpPr/>
          <p:nvPr/>
        </p:nvSpPr>
        <p:spPr>
          <a:xfrm>
            <a:off x="2651716" y="3942938"/>
            <a:ext cx="778475" cy="77847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2" name="Diamond 11">
            <a:extLst>
              <a:ext uri="{FF2B5EF4-FFF2-40B4-BE49-F238E27FC236}">
                <a16:creationId xmlns:a16="http://schemas.microsoft.com/office/drawing/2014/main" id="{4EA92EBE-3574-CF4B-A0BC-50832EA98EB8}"/>
              </a:ext>
            </a:extLst>
          </p:cNvPr>
          <p:cNvSpPr/>
          <p:nvPr/>
        </p:nvSpPr>
        <p:spPr>
          <a:xfrm>
            <a:off x="2651716" y="4925617"/>
            <a:ext cx="778475" cy="778475"/>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5" name="TextBox 14">
            <a:extLst>
              <a:ext uri="{FF2B5EF4-FFF2-40B4-BE49-F238E27FC236}">
                <a16:creationId xmlns:a16="http://schemas.microsoft.com/office/drawing/2014/main" id="{683459D4-4AF6-6F47-8BB4-1CA1BBA68B26}"/>
              </a:ext>
            </a:extLst>
          </p:cNvPr>
          <p:cNvSpPr txBox="1"/>
          <p:nvPr/>
        </p:nvSpPr>
        <p:spPr>
          <a:xfrm>
            <a:off x="3796945" y="1957850"/>
            <a:ext cx="2717732" cy="323165"/>
          </a:xfrm>
          <a:prstGeom prst="rect">
            <a:avLst/>
          </a:prstGeom>
          <a:noFill/>
        </p:spPr>
        <p:txBody>
          <a:bodyPr wrap="none" rtlCol="0" anchor="b" anchorCtr="0">
            <a:spAutoFit/>
          </a:bodyPr>
          <a:lstStyle/>
          <a:p>
            <a:r>
              <a:rPr lang="en-US" sz="1500" b="1" dirty="0">
                <a:solidFill>
                  <a:schemeClr val="tx2"/>
                </a:solidFill>
                <a:latin typeface="Poppins" pitchFamily="2" charset="77"/>
                <a:ea typeface="League Spartan" charset="0"/>
                <a:cs typeface="Poppins" pitchFamily="2" charset="77"/>
              </a:rPr>
              <a:t>PEKELILING PERBENDAHARAAN</a:t>
            </a:r>
          </a:p>
        </p:txBody>
      </p:sp>
      <p:sp>
        <p:nvSpPr>
          <p:cNvPr id="18" name="TextBox 17">
            <a:extLst>
              <a:ext uri="{FF2B5EF4-FFF2-40B4-BE49-F238E27FC236}">
                <a16:creationId xmlns:a16="http://schemas.microsoft.com/office/drawing/2014/main" id="{B91323FD-D35D-8B4C-A558-83041901AC81}"/>
              </a:ext>
            </a:extLst>
          </p:cNvPr>
          <p:cNvSpPr txBox="1"/>
          <p:nvPr/>
        </p:nvSpPr>
        <p:spPr>
          <a:xfrm>
            <a:off x="3796945" y="2940529"/>
            <a:ext cx="3270960" cy="323165"/>
          </a:xfrm>
          <a:prstGeom prst="rect">
            <a:avLst/>
          </a:prstGeom>
          <a:noFill/>
        </p:spPr>
        <p:txBody>
          <a:bodyPr wrap="none" rtlCol="0" anchor="b" anchorCtr="0">
            <a:spAutoFit/>
          </a:bodyPr>
          <a:lstStyle/>
          <a:p>
            <a:r>
              <a:rPr lang="en-US" sz="1500" b="1" dirty="0">
                <a:solidFill>
                  <a:schemeClr val="tx2"/>
                </a:solidFill>
                <a:latin typeface="Poppins" pitchFamily="2" charset="77"/>
                <a:ea typeface="League Spartan" charset="0"/>
                <a:cs typeface="Poppins" pitchFamily="2" charset="77"/>
              </a:rPr>
              <a:t>GARIS PANDUAN JABATAN KERJA RAYA</a:t>
            </a:r>
          </a:p>
        </p:txBody>
      </p:sp>
      <p:sp>
        <p:nvSpPr>
          <p:cNvPr id="19" name="Subtitle 2">
            <a:extLst>
              <a:ext uri="{FF2B5EF4-FFF2-40B4-BE49-F238E27FC236}">
                <a16:creationId xmlns:a16="http://schemas.microsoft.com/office/drawing/2014/main" id="{5DCFD89A-6769-9844-BEB1-765488F6BD29}"/>
              </a:ext>
            </a:extLst>
          </p:cNvPr>
          <p:cNvSpPr txBox="1">
            <a:spLocks/>
          </p:cNvSpPr>
          <p:nvPr/>
        </p:nvSpPr>
        <p:spPr>
          <a:xfrm>
            <a:off x="3796945" y="3300838"/>
            <a:ext cx="3423682" cy="201337"/>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Tatacara</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Pengurusan</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Aset</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Tak</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Alih</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51B73627-1A60-2045-A632-2803AA27F966}"/>
              </a:ext>
            </a:extLst>
          </p:cNvPr>
          <p:cNvSpPr txBox="1"/>
          <p:nvPr/>
        </p:nvSpPr>
        <p:spPr>
          <a:xfrm>
            <a:off x="3796945" y="3923208"/>
            <a:ext cx="1794658" cy="323165"/>
          </a:xfrm>
          <a:prstGeom prst="rect">
            <a:avLst/>
          </a:prstGeom>
          <a:noFill/>
        </p:spPr>
        <p:txBody>
          <a:bodyPr wrap="none" rtlCol="0" anchor="b" anchorCtr="0">
            <a:spAutoFit/>
          </a:bodyPr>
          <a:lstStyle/>
          <a:p>
            <a:r>
              <a:rPr lang="en-US" sz="1500" b="1" dirty="0">
                <a:solidFill>
                  <a:schemeClr val="tx2"/>
                </a:solidFill>
                <a:latin typeface="Poppins" pitchFamily="2" charset="77"/>
                <a:ea typeface="League Spartan" charset="0"/>
                <a:cs typeface="Poppins" pitchFamily="2" charset="77"/>
              </a:rPr>
              <a:t>PEKELILING BURSAR</a:t>
            </a:r>
          </a:p>
        </p:txBody>
      </p:sp>
      <p:sp>
        <p:nvSpPr>
          <p:cNvPr id="22" name="Subtitle 2">
            <a:extLst>
              <a:ext uri="{FF2B5EF4-FFF2-40B4-BE49-F238E27FC236}">
                <a16:creationId xmlns:a16="http://schemas.microsoft.com/office/drawing/2014/main" id="{5F49052D-848B-994C-896A-1E934C97EB86}"/>
              </a:ext>
            </a:extLst>
          </p:cNvPr>
          <p:cNvSpPr txBox="1">
            <a:spLocks/>
          </p:cNvSpPr>
          <p:nvPr/>
        </p:nvSpPr>
        <p:spPr>
          <a:xfrm>
            <a:off x="3796945" y="4283517"/>
            <a:ext cx="4736886" cy="404983"/>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algn="l">
              <a:lnSpc>
                <a:spcPts val="1313"/>
              </a:lnSpc>
              <a:buFontTx/>
              <a:buChar char="-"/>
            </a:pP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Pekeliling</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Bursar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Bi.l</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4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Tahun</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2019-Tatacara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Pengurusan</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Aset</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Alih</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a:p>
            <a:pPr marL="128588" indent="-128588" algn="l">
              <a:lnSpc>
                <a:spcPts val="1313"/>
              </a:lnSpc>
              <a:buFontTx/>
              <a:buChar char="-"/>
            </a:pP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Pekeliling</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Bursar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Bil</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5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Tahun</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2013-Tatacara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Pengurusan</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Aset</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Hidup</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4" name="TextBox 23">
            <a:extLst>
              <a:ext uri="{FF2B5EF4-FFF2-40B4-BE49-F238E27FC236}">
                <a16:creationId xmlns:a16="http://schemas.microsoft.com/office/drawing/2014/main" id="{190AF846-2830-6844-9427-F751719FEB92}"/>
              </a:ext>
            </a:extLst>
          </p:cNvPr>
          <p:cNvSpPr txBox="1"/>
          <p:nvPr/>
        </p:nvSpPr>
        <p:spPr>
          <a:xfrm>
            <a:off x="3796945" y="4905887"/>
            <a:ext cx="4146713" cy="323165"/>
          </a:xfrm>
          <a:prstGeom prst="rect">
            <a:avLst/>
          </a:prstGeom>
          <a:noFill/>
        </p:spPr>
        <p:txBody>
          <a:bodyPr wrap="none" rtlCol="0" anchor="b" anchorCtr="0">
            <a:spAutoFit/>
          </a:bodyPr>
          <a:lstStyle/>
          <a:p>
            <a:r>
              <a:rPr lang="en-US" sz="1500" b="1" dirty="0">
                <a:solidFill>
                  <a:schemeClr val="tx2"/>
                </a:solidFill>
                <a:latin typeface="Poppins" pitchFamily="2" charset="77"/>
                <a:ea typeface="League Spartan" charset="0"/>
                <a:cs typeface="Poppins" pitchFamily="2" charset="77"/>
              </a:rPr>
              <a:t>GARIS PANDUAN DAN SURAT ARAHAN DALAMAN</a:t>
            </a:r>
          </a:p>
        </p:txBody>
      </p:sp>
      <p:sp>
        <p:nvSpPr>
          <p:cNvPr id="25" name="Subtitle 2">
            <a:extLst>
              <a:ext uri="{FF2B5EF4-FFF2-40B4-BE49-F238E27FC236}">
                <a16:creationId xmlns:a16="http://schemas.microsoft.com/office/drawing/2014/main" id="{DDD24781-0F52-4B44-BE07-602F7E243425}"/>
              </a:ext>
            </a:extLst>
          </p:cNvPr>
          <p:cNvSpPr txBox="1">
            <a:spLocks/>
          </p:cNvSpPr>
          <p:nvPr/>
        </p:nvSpPr>
        <p:spPr>
          <a:xfrm>
            <a:off x="3740052" y="5247001"/>
            <a:ext cx="5159162" cy="741165"/>
          </a:xfrm>
          <a:prstGeom prst="rect">
            <a:avLst/>
          </a:prstGeom>
        </p:spPr>
        <p:txBody>
          <a:bodyPr vert="horz" wrap="square" lIns="34290" tIns="17145" rIns="34290" bIns="17145" rtlCol="0" anchor="t">
            <a:spAutoFit/>
          </a:bodyPr>
          <a:lstStyle>
            <a:defPPr>
              <a:defRPr lang="en-US"/>
            </a:defPPr>
            <a:lvl1pPr marL="171450" indent="-171450" defTabSz="1087636">
              <a:lnSpc>
                <a:spcPts val="1750"/>
              </a:lnSpc>
              <a:spcBef>
                <a:spcPct val="20000"/>
              </a:spcBef>
              <a:buFontTx/>
              <a:buChar char="-"/>
              <a:defRPr sz="1200">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err="1"/>
              <a:t>Prosedur</a:t>
            </a:r>
            <a:r>
              <a:rPr lang="en-US" dirty="0"/>
              <a:t>, </a:t>
            </a:r>
            <a:r>
              <a:rPr lang="en-US" dirty="0" err="1"/>
              <a:t>Garis</a:t>
            </a:r>
            <a:r>
              <a:rPr lang="en-US" dirty="0"/>
              <a:t> Panduan dan </a:t>
            </a:r>
            <a:r>
              <a:rPr lang="en-US" dirty="0" err="1"/>
              <a:t>Arahan</a:t>
            </a:r>
            <a:r>
              <a:rPr lang="en-US" dirty="0"/>
              <a:t> </a:t>
            </a:r>
            <a:r>
              <a:rPr lang="en-US" dirty="0" err="1"/>
              <a:t>Kerja</a:t>
            </a:r>
            <a:r>
              <a:rPr lang="en-US" dirty="0"/>
              <a:t> (e-ISO)</a:t>
            </a:r>
          </a:p>
          <a:p>
            <a:r>
              <a:rPr lang="en-US" dirty="0" err="1"/>
              <a:t>Tatacara</a:t>
            </a:r>
            <a:r>
              <a:rPr lang="en-US" dirty="0"/>
              <a:t> </a:t>
            </a:r>
            <a:r>
              <a:rPr lang="en-US" dirty="0" err="1"/>
              <a:t>Penjagaan</a:t>
            </a:r>
            <a:r>
              <a:rPr lang="en-US" dirty="0"/>
              <a:t> </a:t>
            </a:r>
            <a:r>
              <a:rPr lang="en-US" dirty="0" err="1"/>
              <a:t>Aset</a:t>
            </a:r>
            <a:r>
              <a:rPr lang="en-US" dirty="0"/>
              <a:t>, </a:t>
            </a:r>
            <a:r>
              <a:rPr lang="en-US" dirty="0" err="1"/>
              <a:t>Pengurusan</a:t>
            </a:r>
            <a:r>
              <a:rPr lang="en-US" dirty="0"/>
              <a:t> </a:t>
            </a:r>
            <a:r>
              <a:rPr lang="en-US" dirty="0" err="1"/>
              <a:t>Kehilangan</a:t>
            </a:r>
            <a:r>
              <a:rPr lang="en-US" dirty="0"/>
              <a:t> Dan </a:t>
            </a:r>
            <a:r>
              <a:rPr lang="en-US" dirty="0" err="1"/>
              <a:t>Tindakan</a:t>
            </a:r>
            <a:r>
              <a:rPr lang="en-US" dirty="0"/>
              <a:t> Yang </a:t>
            </a:r>
            <a:r>
              <a:rPr lang="en-US" dirty="0" err="1"/>
              <a:t>Boleh</a:t>
            </a:r>
            <a:r>
              <a:rPr lang="en-US" dirty="0"/>
              <a:t> </a:t>
            </a:r>
            <a:r>
              <a:rPr lang="en-US" dirty="0" err="1"/>
              <a:t>Dikenakan</a:t>
            </a:r>
            <a:r>
              <a:rPr lang="en-US" dirty="0"/>
              <a:t> </a:t>
            </a:r>
            <a:r>
              <a:rPr lang="en-US" dirty="0" err="1"/>
              <a:t>Apabila</a:t>
            </a:r>
            <a:r>
              <a:rPr lang="en-US" dirty="0"/>
              <a:t> </a:t>
            </a:r>
            <a:r>
              <a:rPr lang="en-US" dirty="0" err="1"/>
              <a:t>Berlaku</a:t>
            </a:r>
            <a:r>
              <a:rPr lang="en-US" dirty="0"/>
              <a:t> </a:t>
            </a:r>
            <a:r>
              <a:rPr lang="en-US" dirty="0" err="1"/>
              <a:t>Kehilangan</a:t>
            </a:r>
            <a:endParaRPr lang="en-US" dirty="0"/>
          </a:p>
        </p:txBody>
      </p:sp>
      <p:sp>
        <p:nvSpPr>
          <p:cNvPr id="26" name="TextBox 25">
            <a:extLst>
              <a:ext uri="{FF2B5EF4-FFF2-40B4-BE49-F238E27FC236}">
                <a16:creationId xmlns:a16="http://schemas.microsoft.com/office/drawing/2014/main" id="{8B171435-CE3B-DA48-ABAF-76E18E9E7D13}"/>
              </a:ext>
            </a:extLst>
          </p:cNvPr>
          <p:cNvSpPr txBox="1"/>
          <p:nvPr/>
        </p:nvSpPr>
        <p:spPr>
          <a:xfrm>
            <a:off x="2875684" y="2147526"/>
            <a:ext cx="330540" cy="438582"/>
          </a:xfrm>
          <a:prstGeom prst="rect">
            <a:avLst/>
          </a:prstGeom>
          <a:noFill/>
        </p:spPr>
        <p:txBody>
          <a:bodyPr wrap="none" rtlCol="0" anchor="ctr" anchorCtr="0">
            <a:spAutoFit/>
          </a:bodyPr>
          <a:lstStyle/>
          <a:p>
            <a:pPr algn="ctr"/>
            <a:r>
              <a:rPr lang="en-US" sz="2250" b="1" dirty="0">
                <a:solidFill>
                  <a:schemeClr val="bg1"/>
                </a:solidFill>
                <a:latin typeface="Poppins" pitchFamily="2" charset="77"/>
                <a:ea typeface="League Spartan" charset="0"/>
                <a:cs typeface="Poppins" pitchFamily="2" charset="77"/>
              </a:rPr>
              <a:t>1</a:t>
            </a:r>
          </a:p>
        </p:txBody>
      </p:sp>
      <p:sp>
        <p:nvSpPr>
          <p:cNvPr id="27" name="TextBox 26">
            <a:extLst>
              <a:ext uri="{FF2B5EF4-FFF2-40B4-BE49-F238E27FC236}">
                <a16:creationId xmlns:a16="http://schemas.microsoft.com/office/drawing/2014/main" id="{D2EDFA74-273E-6741-9B19-FEDEFBFA1B5C}"/>
              </a:ext>
            </a:extLst>
          </p:cNvPr>
          <p:cNvSpPr txBox="1"/>
          <p:nvPr/>
        </p:nvSpPr>
        <p:spPr>
          <a:xfrm>
            <a:off x="2875684" y="3130205"/>
            <a:ext cx="330540" cy="438582"/>
          </a:xfrm>
          <a:prstGeom prst="rect">
            <a:avLst/>
          </a:prstGeom>
          <a:noFill/>
        </p:spPr>
        <p:txBody>
          <a:bodyPr wrap="none" rtlCol="0" anchor="ctr" anchorCtr="0">
            <a:spAutoFit/>
          </a:bodyPr>
          <a:lstStyle/>
          <a:p>
            <a:pPr algn="ctr"/>
            <a:r>
              <a:rPr lang="en-US" sz="2250" b="1" dirty="0">
                <a:solidFill>
                  <a:schemeClr val="bg1"/>
                </a:solidFill>
                <a:latin typeface="Poppins" pitchFamily="2" charset="77"/>
                <a:ea typeface="League Spartan" charset="0"/>
                <a:cs typeface="Poppins" pitchFamily="2" charset="77"/>
              </a:rPr>
              <a:t>2</a:t>
            </a:r>
          </a:p>
        </p:txBody>
      </p:sp>
      <p:sp>
        <p:nvSpPr>
          <p:cNvPr id="28" name="TextBox 27">
            <a:extLst>
              <a:ext uri="{FF2B5EF4-FFF2-40B4-BE49-F238E27FC236}">
                <a16:creationId xmlns:a16="http://schemas.microsoft.com/office/drawing/2014/main" id="{1792AAC7-9301-134C-88BB-2FEEB9D9B9C1}"/>
              </a:ext>
            </a:extLst>
          </p:cNvPr>
          <p:cNvSpPr txBox="1"/>
          <p:nvPr/>
        </p:nvSpPr>
        <p:spPr>
          <a:xfrm>
            <a:off x="2875684" y="4112884"/>
            <a:ext cx="330540" cy="438582"/>
          </a:xfrm>
          <a:prstGeom prst="rect">
            <a:avLst/>
          </a:prstGeom>
          <a:noFill/>
        </p:spPr>
        <p:txBody>
          <a:bodyPr wrap="none" rtlCol="0" anchor="ctr" anchorCtr="0">
            <a:spAutoFit/>
          </a:bodyPr>
          <a:lstStyle/>
          <a:p>
            <a:pPr algn="ctr"/>
            <a:r>
              <a:rPr lang="en-US" sz="2250" b="1" dirty="0">
                <a:solidFill>
                  <a:schemeClr val="bg1"/>
                </a:solidFill>
                <a:latin typeface="Poppins" pitchFamily="2" charset="77"/>
                <a:ea typeface="League Spartan" charset="0"/>
                <a:cs typeface="Poppins" pitchFamily="2" charset="77"/>
              </a:rPr>
              <a:t>3</a:t>
            </a:r>
          </a:p>
        </p:txBody>
      </p:sp>
      <p:sp>
        <p:nvSpPr>
          <p:cNvPr id="29" name="TextBox 28">
            <a:extLst>
              <a:ext uri="{FF2B5EF4-FFF2-40B4-BE49-F238E27FC236}">
                <a16:creationId xmlns:a16="http://schemas.microsoft.com/office/drawing/2014/main" id="{B7ACDA49-4331-6540-A832-1EA4CFC38BA8}"/>
              </a:ext>
            </a:extLst>
          </p:cNvPr>
          <p:cNvSpPr txBox="1"/>
          <p:nvPr/>
        </p:nvSpPr>
        <p:spPr>
          <a:xfrm>
            <a:off x="2875684" y="5095564"/>
            <a:ext cx="330540" cy="438582"/>
          </a:xfrm>
          <a:prstGeom prst="rect">
            <a:avLst/>
          </a:prstGeom>
          <a:noFill/>
        </p:spPr>
        <p:txBody>
          <a:bodyPr wrap="none" rtlCol="0" anchor="ctr" anchorCtr="0">
            <a:spAutoFit/>
          </a:bodyPr>
          <a:lstStyle/>
          <a:p>
            <a:pPr algn="ctr"/>
            <a:r>
              <a:rPr lang="en-US" sz="2250" b="1" dirty="0">
                <a:solidFill>
                  <a:schemeClr val="bg1"/>
                </a:solidFill>
                <a:latin typeface="Poppins" pitchFamily="2" charset="77"/>
                <a:ea typeface="League Spartan" charset="0"/>
                <a:cs typeface="Poppins" pitchFamily="2" charset="77"/>
              </a:rPr>
              <a:t>4</a:t>
            </a:r>
          </a:p>
        </p:txBody>
      </p:sp>
      <p:sp>
        <p:nvSpPr>
          <p:cNvPr id="2" name="TextBox 1">
            <a:extLst>
              <a:ext uri="{FF2B5EF4-FFF2-40B4-BE49-F238E27FC236}">
                <a16:creationId xmlns:a16="http://schemas.microsoft.com/office/drawing/2014/main" id="{42B1D1A8-E464-4C58-8D8B-C64EBB21C86D}"/>
              </a:ext>
            </a:extLst>
          </p:cNvPr>
          <p:cNvSpPr txBox="1"/>
          <p:nvPr/>
        </p:nvSpPr>
        <p:spPr>
          <a:xfrm>
            <a:off x="3796946" y="2268296"/>
            <a:ext cx="2982357" cy="276999"/>
          </a:xfrm>
          <a:prstGeom prst="rect">
            <a:avLst/>
          </a:prstGeom>
          <a:noFill/>
        </p:spPr>
        <p:txBody>
          <a:bodyPr wrap="square" rtlCol="0">
            <a:spAutoFit/>
          </a:bodyPr>
          <a:lstStyle/>
          <a:p>
            <a:r>
              <a:rPr lang="en-MY" sz="1200" dirty="0">
                <a:latin typeface="Lato Light" panose="020F0502020204030203"/>
              </a:rPr>
              <a:t>AM 1-7-https://ppp.treasury.gov.my/</a:t>
            </a:r>
          </a:p>
        </p:txBody>
      </p:sp>
      <p:pic>
        <p:nvPicPr>
          <p:cNvPr id="3" name="Picture 2">
            <a:extLst>
              <a:ext uri="{FF2B5EF4-FFF2-40B4-BE49-F238E27FC236}">
                <a16:creationId xmlns:a16="http://schemas.microsoft.com/office/drawing/2014/main" id="{B6067B8D-63F6-4DA4-9A90-571AD396C4C4}"/>
              </a:ext>
            </a:extLst>
          </p:cNvPr>
          <p:cNvPicPr>
            <a:picLocks noChangeAspect="1"/>
          </p:cNvPicPr>
          <p:nvPr/>
        </p:nvPicPr>
        <p:blipFill>
          <a:blip r:embed="rId3"/>
          <a:stretch>
            <a:fillRect/>
          </a:stretch>
        </p:blipFill>
        <p:spPr>
          <a:xfrm>
            <a:off x="6779303" y="1945691"/>
            <a:ext cx="2119911" cy="1014567"/>
          </a:xfrm>
          <a:prstGeom prst="rect">
            <a:avLst/>
          </a:prstGeom>
        </p:spPr>
      </p:pic>
      <p:sp>
        <p:nvSpPr>
          <p:cNvPr id="32" name="Title 24">
            <a:extLst>
              <a:ext uri="{FF2B5EF4-FFF2-40B4-BE49-F238E27FC236}">
                <a16:creationId xmlns:a16="http://schemas.microsoft.com/office/drawing/2014/main" id="{32689944-1B4A-487D-90D3-8F76A47C70CB}"/>
              </a:ext>
            </a:extLst>
          </p:cNvPr>
          <p:cNvSpPr txBox="1">
            <a:spLocks/>
          </p:cNvSpPr>
          <p:nvPr/>
        </p:nvSpPr>
        <p:spPr>
          <a:xfrm>
            <a:off x="3206224" y="729232"/>
            <a:ext cx="5915025" cy="383768"/>
          </a:xfrm>
          <a:prstGeom prst="flowChartAlternateProcess">
            <a:avLst/>
          </a:prstGeom>
          <a:gradFill>
            <a:gsLst>
              <a:gs pos="0">
                <a:schemeClr val="bg1"/>
              </a:gs>
              <a:gs pos="0">
                <a:srgbClr val="C00000"/>
              </a:gs>
              <a:gs pos="100000">
                <a:schemeClr val="tx1">
                  <a:lumMod val="65000"/>
                  <a:lumOff val="35000"/>
                </a:schemeClr>
              </a:gs>
              <a:gs pos="100000">
                <a:schemeClr val="accent1">
                  <a:lumMod val="30000"/>
                  <a:lumOff val="70000"/>
                </a:schemeClr>
              </a:gs>
            </a:gsLst>
            <a:lin ang="5400000" scaled="1"/>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MY" sz="2100" b="1" spc="-8" dirty="0">
                <a:solidFill>
                  <a:srgbClr val="FFFFFF"/>
                </a:solidFill>
                <a:latin typeface="Gadugi" panose="020B0502040204020203" pitchFamily="34" charset="0"/>
                <a:ea typeface="Gadugi" panose="020B0502040204020203" pitchFamily="34" charset="0"/>
                <a:cs typeface="Calibri"/>
              </a:rPr>
              <a:t>RUJUKAN</a:t>
            </a:r>
            <a:endParaRPr lang="en-MY" sz="2100" b="1" dirty="0">
              <a:solidFill>
                <a:schemeClr val="bg1"/>
              </a:solidFill>
              <a:latin typeface="Gadugi" panose="020B0502040204020203" pitchFamily="34" charset="0"/>
              <a:ea typeface="Gadugi" panose="020B0502040204020203" pitchFamily="34" charset="0"/>
            </a:endParaRPr>
          </a:p>
        </p:txBody>
      </p:sp>
      <p:grpSp>
        <p:nvGrpSpPr>
          <p:cNvPr id="23" name="Group 22">
            <a:extLst>
              <a:ext uri="{FF2B5EF4-FFF2-40B4-BE49-F238E27FC236}">
                <a16:creationId xmlns:a16="http://schemas.microsoft.com/office/drawing/2014/main" id="{18D85287-5635-4B4F-875D-734E24E04632}"/>
              </a:ext>
            </a:extLst>
          </p:cNvPr>
          <p:cNvGrpSpPr/>
          <p:nvPr/>
        </p:nvGrpSpPr>
        <p:grpSpPr>
          <a:xfrm>
            <a:off x="7626850" y="73046"/>
            <a:ext cx="1494399" cy="479681"/>
            <a:chOff x="3878741" y="5454061"/>
            <a:chExt cx="1494399" cy="479681"/>
          </a:xfrm>
        </p:grpSpPr>
        <p:pic>
          <p:nvPicPr>
            <p:cNvPr id="30" name="Picture 29">
              <a:extLst>
                <a:ext uri="{FF2B5EF4-FFF2-40B4-BE49-F238E27FC236}">
                  <a16:creationId xmlns:a16="http://schemas.microsoft.com/office/drawing/2014/main" id="{681AD037-891B-4DFE-BA35-6E7F8C8C87D7}"/>
                </a:ext>
              </a:extLst>
            </p:cNvPr>
            <p:cNvPicPr>
              <a:picLocks noChangeAspect="1"/>
            </p:cNvPicPr>
            <p:nvPr/>
          </p:nvPicPr>
          <p:blipFill>
            <a:blip r:embed="rId4"/>
            <a:srcRect/>
            <a:stretch/>
          </p:blipFill>
          <p:spPr>
            <a:xfrm>
              <a:off x="4824441" y="5454061"/>
              <a:ext cx="548699" cy="479681"/>
            </a:xfrm>
            <a:prstGeom prst="rect">
              <a:avLst/>
            </a:prstGeom>
          </p:spPr>
        </p:pic>
        <p:pic>
          <p:nvPicPr>
            <p:cNvPr id="33" name="Picture 32">
              <a:extLst>
                <a:ext uri="{FF2B5EF4-FFF2-40B4-BE49-F238E27FC236}">
                  <a16:creationId xmlns:a16="http://schemas.microsoft.com/office/drawing/2014/main" id="{FD934A48-660E-47A7-B022-60290E992367}"/>
                </a:ext>
              </a:extLst>
            </p:cNvPr>
            <p:cNvPicPr>
              <a:picLocks noChangeAspect="1"/>
            </p:cNvPicPr>
            <p:nvPr/>
          </p:nvPicPr>
          <p:blipFill>
            <a:blip r:embed="rId5"/>
            <a:srcRect/>
            <a:stretch/>
          </p:blipFill>
          <p:spPr>
            <a:xfrm>
              <a:off x="3878741" y="5468921"/>
              <a:ext cx="940203" cy="464820"/>
            </a:xfrm>
            <a:prstGeom prst="rect">
              <a:avLst/>
            </a:prstGeom>
          </p:spPr>
        </p:pic>
      </p:grpSp>
    </p:spTree>
    <p:extLst>
      <p:ext uri="{BB962C8B-B14F-4D97-AF65-F5344CB8AC3E}">
        <p14:creationId xmlns:p14="http://schemas.microsoft.com/office/powerpoint/2010/main" val="3010930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AA99C-1E52-46F5-9531-3CD10682EEC5}"/>
              </a:ext>
            </a:extLst>
          </p:cNvPr>
          <p:cNvSpPr>
            <a:spLocks noGrp="1"/>
          </p:cNvSpPr>
          <p:nvPr>
            <p:ph type="title"/>
          </p:nvPr>
        </p:nvSpPr>
        <p:spPr>
          <a:xfrm>
            <a:off x="778119" y="269954"/>
            <a:ext cx="7886700" cy="791012"/>
          </a:xfrm>
        </p:spPr>
        <p:txBody>
          <a:bodyPr>
            <a:normAutofit/>
          </a:bodyPr>
          <a:lstStyle/>
          <a:p>
            <a:pPr algn="ctr"/>
            <a:r>
              <a:rPr lang="en-MY" sz="2800" b="1" dirty="0">
                <a:solidFill>
                  <a:srgbClr val="C00000"/>
                </a:solidFill>
              </a:rPr>
              <a:t>LAPORAN KEDUDUKAN ASET UNIVERSITI</a:t>
            </a:r>
          </a:p>
        </p:txBody>
      </p:sp>
      <p:graphicFrame>
        <p:nvGraphicFramePr>
          <p:cNvPr id="12" name="Chart 11">
            <a:extLst>
              <a:ext uri="{FF2B5EF4-FFF2-40B4-BE49-F238E27FC236}">
                <a16:creationId xmlns:a16="http://schemas.microsoft.com/office/drawing/2014/main" id="{499D2E5C-0677-4144-BEF0-F8ECA033D6EB}"/>
              </a:ext>
            </a:extLst>
          </p:cNvPr>
          <p:cNvGraphicFramePr/>
          <p:nvPr/>
        </p:nvGraphicFramePr>
        <p:xfrm>
          <a:off x="372658" y="661220"/>
          <a:ext cx="2617366" cy="30019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e 12">
            <a:extLst>
              <a:ext uri="{FF2B5EF4-FFF2-40B4-BE49-F238E27FC236}">
                <a16:creationId xmlns:a16="http://schemas.microsoft.com/office/drawing/2014/main" id="{9494E568-1954-4496-8BB3-E874DB986372}"/>
              </a:ext>
            </a:extLst>
          </p:cNvPr>
          <p:cNvGraphicFramePr>
            <a:graphicFrameLocks noGrp="1"/>
          </p:cNvGraphicFramePr>
          <p:nvPr/>
        </p:nvGraphicFramePr>
        <p:xfrm>
          <a:off x="1" y="4615006"/>
          <a:ext cx="9144002" cy="2132135"/>
        </p:xfrm>
        <a:graphic>
          <a:graphicData uri="http://schemas.openxmlformats.org/drawingml/2006/table">
            <a:tbl>
              <a:tblPr>
                <a:tableStyleId>{ED083AE6-46FA-4A59-8FB0-9F97EB10719F}</a:tableStyleId>
              </a:tblPr>
              <a:tblGrid>
                <a:gridCol w="489309">
                  <a:extLst>
                    <a:ext uri="{9D8B030D-6E8A-4147-A177-3AD203B41FA5}">
                      <a16:colId xmlns:a16="http://schemas.microsoft.com/office/drawing/2014/main" val="5204008"/>
                    </a:ext>
                  </a:extLst>
                </a:gridCol>
                <a:gridCol w="349688">
                  <a:extLst>
                    <a:ext uri="{9D8B030D-6E8A-4147-A177-3AD203B41FA5}">
                      <a16:colId xmlns:a16="http://schemas.microsoft.com/office/drawing/2014/main" val="3508163618"/>
                    </a:ext>
                  </a:extLst>
                </a:gridCol>
                <a:gridCol w="1093567">
                  <a:extLst>
                    <a:ext uri="{9D8B030D-6E8A-4147-A177-3AD203B41FA5}">
                      <a16:colId xmlns:a16="http://schemas.microsoft.com/office/drawing/2014/main" val="4089954227"/>
                    </a:ext>
                  </a:extLst>
                </a:gridCol>
                <a:gridCol w="947001">
                  <a:extLst>
                    <a:ext uri="{9D8B030D-6E8A-4147-A177-3AD203B41FA5}">
                      <a16:colId xmlns:a16="http://schemas.microsoft.com/office/drawing/2014/main" val="1260846367"/>
                    </a:ext>
                  </a:extLst>
                </a:gridCol>
                <a:gridCol w="529524">
                  <a:extLst>
                    <a:ext uri="{9D8B030D-6E8A-4147-A177-3AD203B41FA5}">
                      <a16:colId xmlns:a16="http://schemas.microsoft.com/office/drawing/2014/main" val="731934860"/>
                    </a:ext>
                  </a:extLst>
                </a:gridCol>
                <a:gridCol w="916479">
                  <a:extLst>
                    <a:ext uri="{9D8B030D-6E8A-4147-A177-3AD203B41FA5}">
                      <a16:colId xmlns:a16="http://schemas.microsoft.com/office/drawing/2014/main" val="986241584"/>
                    </a:ext>
                  </a:extLst>
                </a:gridCol>
                <a:gridCol w="953310">
                  <a:extLst>
                    <a:ext uri="{9D8B030D-6E8A-4147-A177-3AD203B41FA5}">
                      <a16:colId xmlns:a16="http://schemas.microsoft.com/office/drawing/2014/main" val="3532080559"/>
                    </a:ext>
                  </a:extLst>
                </a:gridCol>
                <a:gridCol w="564137">
                  <a:extLst>
                    <a:ext uri="{9D8B030D-6E8A-4147-A177-3AD203B41FA5}">
                      <a16:colId xmlns:a16="http://schemas.microsoft.com/office/drawing/2014/main" val="975604008"/>
                    </a:ext>
                  </a:extLst>
                </a:gridCol>
                <a:gridCol w="960120">
                  <a:extLst>
                    <a:ext uri="{9D8B030D-6E8A-4147-A177-3AD203B41FA5}">
                      <a16:colId xmlns:a16="http://schemas.microsoft.com/office/drawing/2014/main" val="1942323647"/>
                    </a:ext>
                  </a:extLst>
                </a:gridCol>
                <a:gridCol w="479641">
                  <a:extLst>
                    <a:ext uri="{9D8B030D-6E8A-4147-A177-3AD203B41FA5}">
                      <a16:colId xmlns:a16="http://schemas.microsoft.com/office/drawing/2014/main" val="850428860"/>
                    </a:ext>
                  </a:extLst>
                </a:gridCol>
                <a:gridCol w="1075863">
                  <a:extLst>
                    <a:ext uri="{9D8B030D-6E8A-4147-A177-3AD203B41FA5}">
                      <a16:colId xmlns:a16="http://schemas.microsoft.com/office/drawing/2014/main" val="986933099"/>
                    </a:ext>
                  </a:extLst>
                </a:gridCol>
                <a:gridCol w="785363">
                  <a:extLst>
                    <a:ext uri="{9D8B030D-6E8A-4147-A177-3AD203B41FA5}">
                      <a16:colId xmlns:a16="http://schemas.microsoft.com/office/drawing/2014/main" val="2832334576"/>
                    </a:ext>
                  </a:extLst>
                </a:gridCol>
              </a:tblGrid>
              <a:tr h="255655">
                <a:tc rowSpan="3">
                  <a:txBody>
                    <a:bodyPr/>
                    <a:lstStyle/>
                    <a:p>
                      <a:pPr algn="ctr" fontAlgn="ctr"/>
                      <a:r>
                        <a:rPr lang="en-MY" sz="900" b="1" u="none" strike="noStrike" dirty="0">
                          <a:effectLst/>
                        </a:rPr>
                        <a:t>KAMPUS</a:t>
                      </a:r>
                      <a:endParaRPr lang="en-MY" sz="900" b="1" i="0" u="none" strike="noStrike" dirty="0">
                        <a:solidFill>
                          <a:srgbClr val="000000"/>
                        </a:solidFill>
                        <a:effectLst/>
                        <a:latin typeface="Calibri" panose="020F0502020204030204" pitchFamily="34" charset="0"/>
                      </a:endParaRPr>
                    </a:p>
                  </a:txBody>
                  <a:tcPr marL="3987" marR="3987" marT="3987" marB="0" anchor="ctr">
                    <a:solidFill>
                      <a:schemeClr val="accent1">
                        <a:lumMod val="40000"/>
                        <a:lumOff val="60000"/>
                      </a:schemeClr>
                    </a:solidFill>
                  </a:tcPr>
                </a:tc>
                <a:tc rowSpan="2" gridSpan="3">
                  <a:txBody>
                    <a:bodyPr/>
                    <a:lstStyle/>
                    <a:p>
                      <a:pPr algn="ctr" fontAlgn="ctr"/>
                      <a:r>
                        <a:rPr lang="en-MY" sz="900" b="1" u="none" strike="noStrike" dirty="0">
                          <a:effectLst/>
                        </a:rPr>
                        <a:t>ASET TAK ALIH</a:t>
                      </a:r>
                      <a:endParaRPr lang="en-MY" sz="900" b="1" i="0" u="none" strike="noStrike" dirty="0">
                        <a:solidFill>
                          <a:srgbClr val="000000"/>
                        </a:solidFill>
                        <a:effectLst/>
                        <a:latin typeface="Calibri" panose="020F0502020204030204" pitchFamily="34" charset="0"/>
                      </a:endParaRPr>
                    </a:p>
                  </a:txBody>
                  <a:tcPr marL="3987" marR="3987" marT="3987" marB="0" anchor="ctr">
                    <a:solidFill>
                      <a:schemeClr val="accent1">
                        <a:lumMod val="40000"/>
                        <a:lumOff val="60000"/>
                      </a:schemeClr>
                    </a:solidFill>
                  </a:tcPr>
                </a:tc>
                <a:tc rowSpan="2" hMerge="1">
                  <a:txBody>
                    <a:bodyPr/>
                    <a:lstStyle/>
                    <a:p>
                      <a:endParaRPr lang="en-MY"/>
                    </a:p>
                  </a:txBody>
                  <a:tcPr/>
                </a:tc>
                <a:tc rowSpan="2" hMerge="1">
                  <a:txBody>
                    <a:bodyPr/>
                    <a:lstStyle/>
                    <a:p>
                      <a:endParaRPr lang="en-MY"/>
                    </a:p>
                  </a:txBody>
                  <a:tcPr/>
                </a:tc>
                <a:tc gridSpan="5">
                  <a:txBody>
                    <a:bodyPr/>
                    <a:lstStyle/>
                    <a:p>
                      <a:pPr algn="ctr" fontAlgn="ctr"/>
                      <a:r>
                        <a:rPr lang="en-MY" sz="900" b="1" u="none" strike="noStrike" dirty="0">
                          <a:effectLst/>
                        </a:rPr>
                        <a:t>ASET ALIH</a:t>
                      </a:r>
                      <a:endParaRPr lang="en-MY" sz="900" b="1" i="0" u="none" strike="noStrike" dirty="0">
                        <a:solidFill>
                          <a:srgbClr val="000000"/>
                        </a:solidFill>
                        <a:effectLst/>
                        <a:latin typeface="Calibri" panose="020F0502020204030204" pitchFamily="34" charset="0"/>
                      </a:endParaRPr>
                    </a:p>
                  </a:txBody>
                  <a:tcPr marL="3987" marR="3987" marT="3987" marB="0" anchor="ctr">
                    <a:solidFill>
                      <a:schemeClr val="accent1">
                        <a:lumMod val="40000"/>
                        <a:lumOff val="60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rowSpan="2" gridSpan="3">
                  <a:txBody>
                    <a:bodyPr/>
                    <a:lstStyle/>
                    <a:p>
                      <a:pPr algn="ctr" fontAlgn="ctr"/>
                      <a:r>
                        <a:rPr lang="en-MY" sz="900" b="1" u="none" strike="noStrike" dirty="0">
                          <a:effectLst/>
                        </a:rPr>
                        <a:t>JUMLAH KESELURUHAN</a:t>
                      </a:r>
                      <a:endParaRPr lang="en-MY" sz="900" b="1" i="0" u="none" strike="noStrike" dirty="0">
                        <a:solidFill>
                          <a:srgbClr val="000000"/>
                        </a:solidFill>
                        <a:effectLst/>
                        <a:latin typeface="Calibri" panose="020F0502020204030204" pitchFamily="34" charset="0"/>
                      </a:endParaRPr>
                    </a:p>
                  </a:txBody>
                  <a:tcPr marL="3987" marR="3987" marT="3987" marB="0" anchor="ctr">
                    <a:solidFill>
                      <a:schemeClr val="accent1">
                        <a:lumMod val="40000"/>
                        <a:lumOff val="60000"/>
                      </a:schemeClr>
                    </a:solidFill>
                  </a:tcPr>
                </a:tc>
                <a:tc rowSpan="2" hMerge="1">
                  <a:txBody>
                    <a:bodyPr/>
                    <a:lstStyle/>
                    <a:p>
                      <a:endParaRPr lang="en-MY"/>
                    </a:p>
                  </a:txBody>
                  <a:tcPr/>
                </a:tc>
                <a:tc rowSpan="2" hMerge="1">
                  <a:txBody>
                    <a:bodyPr/>
                    <a:lstStyle/>
                    <a:p>
                      <a:endParaRPr lang="en-MY"/>
                    </a:p>
                  </a:txBody>
                  <a:tcPr/>
                </a:tc>
                <a:extLst>
                  <a:ext uri="{0D108BD9-81ED-4DB2-BD59-A6C34878D82A}">
                    <a16:rowId xmlns:a16="http://schemas.microsoft.com/office/drawing/2014/main" val="4005706965"/>
                  </a:ext>
                </a:extLst>
              </a:tr>
              <a:tr h="279784">
                <a:tc v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tc gridSpan="3">
                  <a:txBody>
                    <a:bodyPr/>
                    <a:lstStyle/>
                    <a:p>
                      <a:pPr algn="ctr" fontAlgn="ctr"/>
                      <a:r>
                        <a:rPr lang="en-MY" sz="900" b="1" u="none" strike="noStrike">
                          <a:effectLst/>
                        </a:rPr>
                        <a:t>HARTA MODAL</a:t>
                      </a:r>
                      <a:endParaRPr lang="en-MY" sz="900" b="1" i="0" u="none" strike="noStrike">
                        <a:solidFill>
                          <a:srgbClr val="000000"/>
                        </a:solidFill>
                        <a:effectLst/>
                        <a:latin typeface="Calibri" panose="020F0502020204030204" pitchFamily="34" charset="0"/>
                      </a:endParaRPr>
                    </a:p>
                  </a:txBody>
                  <a:tcPr marL="3987" marR="3987" marT="3987" marB="0" anchor="ctr">
                    <a:solidFill>
                      <a:schemeClr val="accent1">
                        <a:lumMod val="40000"/>
                        <a:lumOff val="60000"/>
                      </a:schemeClr>
                    </a:solidFill>
                  </a:tcPr>
                </a:tc>
                <a:tc hMerge="1">
                  <a:txBody>
                    <a:bodyPr/>
                    <a:lstStyle/>
                    <a:p>
                      <a:endParaRPr lang="en-MY"/>
                    </a:p>
                  </a:txBody>
                  <a:tcPr/>
                </a:tc>
                <a:tc hMerge="1">
                  <a:txBody>
                    <a:bodyPr/>
                    <a:lstStyle/>
                    <a:p>
                      <a:endParaRPr lang="en-MY"/>
                    </a:p>
                  </a:txBody>
                  <a:tcPr/>
                </a:tc>
                <a:tc gridSpan="2">
                  <a:txBody>
                    <a:bodyPr/>
                    <a:lstStyle/>
                    <a:p>
                      <a:pPr algn="ctr" fontAlgn="ctr"/>
                      <a:r>
                        <a:rPr lang="en-MY" sz="900" b="1" u="none" strike="noStrike" dirty="0">
                          <a:effectLst/>
                        </a:rPr>
                        <a:t>ASET ALIH BERNILAI RENDAH</a:t>
                      </a:r>
                      <a:endParaRPr lang="en-MY" sz="900" b="1" i="0" u="none" strike="noStrike" dirty="0">
                        <a:solidFill>
                          <a:srgbClr val="000000"/>
                        </a:solidFill>
                        <a:effectLst/>
                        <a:latin typeface="Calibri" panose="020F0502020204030204" pitchFamily="34" charset="0"/>
                      </a:endParaRPr>
                    </a:p>
                  </a:txBody>
                  <a:tcPr marL="3987" marR="3987" marT="3987" marB="0" anchor="ctr">
                    <a:solidFill>
                      <a:schemeClr val="accent1">
                        <a:lumMod val="40000"/>
                        <a:lumOff val="60000"/>
                      </a:schemeClr>
                    </a:solidFill>
                  </a:tcPr>
                </a:tc>
                <a:tc h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extLst>
                  <a:ext uri="{0D108BD9-81ED-4DB2-BD59-A6C34878D82A}">
                    <a16:rowId xmlns:a16="http://schemas.microsoft.com/office/drawing/2014/main" val="3320630263"/>
                  </a:ext>
                </a:extLst>
              </a:tr>
              <a:tr h="291792">
                <a:tc vMerge="1">
                  <a:txBody>
                    <a:bodyPr/>
                    <a:lstStyle/>
                    <a:p>
                      <a:endParaRPr lang="en-MY"/>
                    </a:p>
                  </a:txBody>
                  <a:tcPr/>
                </a:tc>
                <a:tc>
                  <a:txBody>
                    <a:bodyPr/>
                    <a:lstStyle/>
                    <a:p>
                      <a:pPr algn="ctr" fontAlgn="b"/>
                      <a:r>
                        <a:rPr lang="en-MY" sz="900" b="1" u="none" strike="noStrike" dirty="0">
                          <a:effectLst/>
                        </a:rPr>
                        <a:t>BIL.</a:t>
                      </a:r>
                      <a:endParaRPr lang="en-MY" sz="900" b="1" i="0" u="none" strike="noStrike" dirty="0">
                        <a:solidFill>
                          <a:srgbClr val="000000"/>
                        </a:solidFill>
                        <a:effectLst/>
                        <a:latin typeface="Calibri" panose="020F0502020204030204" pitchFamily="34" charset="0"/>
                      </a:endParaRPr>
                    </a:p>
                  </a:txBody>
                  <a:tcPr marL="3987" marR="3987" marT="3987" marB="0" anchor="ctr">
                    <a:solidFill>
                      <a:schemeClr val="accent1">
                        <a:lumMod val="40000"/>
                        <a:lumOff val="60000"/>
                      </a:schemeClr>
                    </a:solidFill>
                  </a:tcPr>
                </a:tc>
                <a:tc>
                  <a:txBody>
                    <a:bodyPr/>
                    <a:lstStyle/>
                    <a:p>
                      <a:pPr algn="ctr" fontAlgn="b"/>
                      <a:r>
                        <a:rPr lang="en-MY" sz="900" b="1" u="none" strike="noStrike" dirty="0">
                          <a:effectLst/>
                        </a:rPr>
                        <a:t>NILAI ASET (RM)</a:t>
                      </a:r>
                      <a:endParaRPr lang="en-MY" sz="900" b="1" i="0" u="none" strike="noStrike" dirty="0">
                        <a:solidFill>
                          <a:srgbClr val="000000"/>
                        </a:solidFill>
                        <a:effectLst/>
                        <a:latin typeface="Calibri" panose="020F0502020204030204" pitchFamily="34" charset="0"/>
                      </a:endParaRPr>
                    </a:p>
                  </a:txBody>
                  <a:tcPr marL="3987" marR="3987" marT="3987" marB="0" anchor="ctr">
                    <a:solidFill>
                      <a:schemeClr val="accent1">
                        <a:lumMod val="40000"/>
                        <a:lumOff val="60000"/>
                      </a:schemeClr>
                    </a:solidFill>
                  </a:tcPr>
                </a:tc>
                <a:tc>
                  <a:txBody>
                    <a:bodyPr/>
                    <a:lstStyle/>
                    <a:p>
                      <a:pPr algn="ctr" fontAlgn="b"/>
                      <a:r>
                        <a:rPr lang="en-MY" sz="900" b="1" u="none" strike="noStrike" dirty="0">
                          <a:effectLst/>
                        </a:rPr>
                        <a:t>NILAI BUKU (RM)</a:t>
                      </a:r>
                      <a:endParaRPr lang="en-MY" sz="900" b="1" i="0" u="none" strike="noStrike" dirty="0">
                        <a:solidFill>
                          <a:srgbClr val="000000"/>
                        </a:solidFill>
                        <a:effectLst/>
                        <a:latin typeface="Calibri" panose="020F0502020204030204" pitchFamily="34" charset="0"/>
                      </a:endParaRPr>
                    </a:p>
                  </a:txBody>
                  <a:tcPr marL="3987" marR="3987" marT="3987" marB="0" anchor="ctr">
                    <a:solidFill>
                      <a:schemeClr val="accent1">
                        <a:lumMod val="40000"/>
                        <a:lumOff val="60000"/>
                      </a:schemeClr>
                    </a:solidFill>
                  </a:tcPr>
                </a:tc>
                <a:tc>
                  <a:txBody>
                    <a:bodyPr/>
                    <a:lstStyle/>
                    <a:p>
                      <a:pPr algn="ctr" fontAlgn="b"/>
                      <a:r>
                        <a:rPr lang="en-MY" sz="900" b="1" u="none" strike="noStrike" dirty="0">
                          <a:effectLst/>
                        </a:rPr>
                        <a:t>BIL.</a:t>
                      </a:r>
                      <a:endParaRPr lang="en-MY" sz="900" b="1" i="0" u="none" strike="noStrike" dirty="0">
                        <a:solidFill>
                          <a:srgbClr val="000000"/>
                        </a:solidFill>
                        <a:effectLst/>
                        <a:latin typeface="Calibri" panose="020F0502020204030204" pitchFamily="34" charset="0"/>
                      </a:endParaRPr>
                    </a:p>
                  </a:txBody>
                  <a:tcPr marL="3987" marR="3987" marT="3987" marB="0" anchor="ctr">
                    <a:solidFill>
                      <a:schemeClr val="accent1">
                        <a:lumMod val="40000"/>
                        <a:lumOff val="60000"/>
                      </a:schemeClr>
                    </a:solidFill>
                  </a:tcPr>
                </a:tc>
                <a:tc>
                  <a:txBody>
                    <a:bodyPr/>
                    <a:lstStyle/>
                    <a:p>
                      <a:pPr algn="ctr" fontAlgn="b"/>
                      <a:r>
                        <a:rPr lang="en-MY" sz="900" b="1" u="none" strike="noStrike" dirty="0">
                          <a:effectLst/>
                        </a:rPr>
                        <a:t>NILAI ASET (RM)</a:t>
                      </a:r>
                      <a:endParaRPr lang="en-MY" sz="900" b="1" i="0" u="none" strike="noStrike" dirty="0">
                        <a:solidFill>
                          <a:srgbClr val="000000"/>
                        </a:solidFill>
                        <a:effectLst/>
                        <a:latin typeface="Calibri" panose="020F0502020204030204" pitchFamily="34" charset="0"/>
                      </a:endParaRPr>
                    </a:p>
                  </a:txBody>
                  <a:tcPr marL="3987" marR="3987" marT="3987" marB="0" anchor="ctr">
                    <a:solidFill>
                      <a:schemeClr val="accent1">
                        <a:lumMod val="40000"/>
                        <a:lumOff val="60000"/>
                      </a:schemeClr>
                    </a:solidFill>
                  </a:tcPr>
                </a:tc>
                <a:tc>
                  <a:txBody>
                    <a:bodyPr/>
                    <a:lstStyle/>
                    <a:p>
                      <a:pPr algn="ctr" fontAlgn="b"/>
                      <a:r>
                        <a:rPr lang="en-MY" sz="900" b="1" u="none" strike="noStrike" dirty="0">
                          <a:effectLst/>
                        </a:rPr>
                        <a:t>NILAI BUKU (RM)</a:t>
                      </a:r>
                      <a:endParaRPr lang="en-MY" sz="900" b="1" i="0" u="none" strike="noStrike" dirty="0">
                        <a:solidFill>
                          <a:srgbClr val="000000"/>
                        </a:solidFill>
                        <a:effectLst/>
                        <a:latin typeface="Calibri" panose="020F0502020204030204" pitchFamily="34" charset="0"/>
                      </a:endParaRPr>
                    </a:p>
                  </a:txBody>
                  <a:tcPr marL="3987" marR="3987" marT="3987" marB="0" anchor="ctr">
                    <a:solidFill>
                      <a:schemeClr val="accent1">
                        <a:lumMod val="40000"/>
                        <a:lumOff val="60000"/>
                      </a:schemeClr>
                    </a:solidFill>
                  </a:tcPr>
                </a:tc>
                <a:tc>
                  <a:txBody>
                    <a:bodyPr/>
                    <a:lstStyle/>
                    <a:p>
                      <a:pPr algn="ctr" fontAlgn="b"/>
                      <a:r>
                        <a:rPr lang="en-MY" sz="900" b="1" u="none" strike="noStrike" dirty="0">
                          <a:effectLst/>
                        </a:rPr>
                        <a:t>BIL.</a:t>
                      </a:r>
                      <a:endParaRPr lang="en-MY" sz="900" b="1" i="0" u="none" strike="noStrike" dirty="0">
                        <a:solidFill>
                          <a:srgbClr val="000000"/>
                        </a:solidFill>
                        <a:effectLst/>
                        <a:latin typeface="Calibri" panose="020F0502020204030204" pitchFamily="34" charset="0"/>
                      </a:endParaRPr>
                    </a:p>
                  </a:txBody>
                  <a:tcPr marL="3987" marR="3987" marT="3987" marB="0" anchor="ctr">
                    <a:solidFill>
                      <a:schemeClr val="accent1">
                        <a:lumMod val="40000"/>
                        <a:lumOff val="60000"/>
                      </a:schemeClr>
                    </a:solidFill>
                  </a:tcPr>
                </a:tc>
                <a:tc>
                  <a:txBody>
                    <a:bodyPr/>
                    <a:lstStyle/>
                    <a:p>
                      <a:pPr algn="ctr" fontAlgn="b"/>
                      <a:r>
                        <a:rPr lang="en-MY" sz="900" b="1" u="none" strike="noStrike" dirty="0">
                          <a:effectLst/>
                        </a:rPr>
                        <a:t>NILAI ASET (RM)</a:t>
                      </a:r>
                      <a:endParaRPr lang="en-MY" sz="900" b="1" i="0" u="none" strike="noStrike" dirty="0">
                        <a:solidFill>
                          <a:srgbClr val="000000"/>
                        </a:solidFill>
                        <a:effectLst/>
                        <a:latin typeface="Calibri" panose="020F0502020204030204" pitchFamily="34" charset="0"/>
                      </a:endParaRPr>
                    </a:p>
                  </a:txBody>
                  <a:tcPr marL="3987" marR="3987" marT="3987" marB="0" anchor="ctr">
                    <a:solidFill>
                      <a:schemeClr val="accent1">
                        <a:lumMod val="40000"/>
                        <a:lumOff val="60000"/>
                      </a:schemeClr>
                    </a:solidFill>
                  </a:tcPr>
                </a:tc>
                <a:tc>
                  <a:txBody>
                    <a:bodyPr/>
                    <a:lstStyle/>
                    <a:p>
                      <a:pPr algn="ctr" fontAlgn="b"/>
                      <a:r>
                        <a:rPr lang="en-MY" sz="900" b="1" u="none" strike="noStrike" dirty="0">
                          <a:effectLst/>
                        </a:rPr>
                        <a:t>BIL.</a:t>
                      </a:r>
                      <a:endParaRPr lang="en-MY" sz="900" b="1" i="0" u="none" strike="noStrike" dirty="0">
                        <a:solidFill>
                          <a:srgbClr val="000000"/>
                        </a:solidFill>
                        <a:effectLst/>
                        <a:latin typeface="Calibri" panose="020F0502020204030204" pitchFamily="34" charset="0"/>
                      </a:endParaRPr>
                    </a:p>
                  </a:txBody>
                  <a:tcPr marL="3987" marR="3987" marT="3987" marB="0" anchor="ctr">
                    <a:solidFill>
                      <a:schemeClr val="accent1">
                        <a:lumMod val="40000"/>
                        <a:lumOff val="60000"/>
                      </a:schemeClr>
                    </a:solidFill>
                  </a:tcPr>
                </a:tc>
                <a:tc>
                  <a:txBody>
                    <a:bodyPr/>
                    <a:lstStyle/>
                    <a:p>
                      <a:pPr algn="ctr" fontAlgn="b"/>
                      <a:r>
                        <a:rPr lang="en-MY" sz="900" b="1" u="none" strike="noStrike" dirty="0">
                          <a:effectLst/>
                        </a:rPr>
                        <a:t>NILAI ASET (RM)</a:t>
                      </a:r>
                      <a:endParaRPr lang="en-MY" sz="900" b="1" i="0" u="none" strike="noStrike" dirty="0">
                        <a:solidFill>
                          <a:srgbClr val="000000"/>
                        </a:solidFill>
                        <a:effectLst/>
                        <a:latin typeface="Calibri" panose="020F0502020204030204" pitchFamily="34" charset="0"/>
                      </a:endParaRPr>
                    </a:p>
                  </a:txBody>
                  <a:tcPr marL="3987" marR="3987" marT="3987" marB="0" anchor="ctr">
                    <a:solidFill>
                      <a:schemeClr val="accent1">
                        <a:lumMod val="40000"/>
                        <a:lumOff val="60000"/>
                      </a:schemeClr>
                    </a:solidFill>
                  </a:tcPr>
                </a:tc>
                <a:tc>
                  <a:txBody>
                    <a:bodyPr/>
                    <a:lstStyle/>
                    <a:p>
                      <a:pPr algn="ctr" fontAlgn="b"/>
                      <a:r>
                        <a:rPr lang="en-MY" sz="900" b="1" u="none" strike="noStrike" dirty="0">
                          <a:effectLst/>
                        </a:rPr>
                        <a:t>NILAI BUKU (RM)</a:t>
                      </a:r>
                      <a:endParaRPr lang="en-MY" sz="900" b="1" i="0" u="none" strike="noStrike" dirty="0">
                        <a:solidFill>
                          <a:srgbClr val="000000"/>
                        </a:solidFill>
                        <a:effectLst/>
                        <a:latin typeface="Calibri" panose="020F0502020204030204" pitchFamily="34" charset="0"/>
                      </a:endParaRPr>
                    </a:p>
                  </a:txBody>
                  <a:tcPr marL="3987" marR="3987" marT="3987" marB="0" anchor="ctr">
                    <a:solidFill>
                      <a:schemeClr val="accent1">
                        <a:lumMod val="40000"/>
                        <a:lumOff val="60000"/>
                      </a:schemeClr>
                    </a:solidFill>
                  </a:tcPr>
                </a:tc>
                <a:extLst>
                  <a:ext uri="{0D108BD9-81ED-4DB2-BD59-A6C34878D82A}">
                    <a16:rowId xmlns:a16="http://schemas.microsoft.com/office/drawing/2014/main" val="3852181799"/>
                  </a:ext>
                </a:extLst>
              </a:tr>
              <a:tr h="326226">
                <a:tc>
                  <a:txBody>
                    <a:bodyPr/>
                    <a:lstStyle/>
                    <a:p>
                      <a:pPr algn="l" fontAlgn="b"/>
                      <a:r>
                        <a:rPr lang="en-MY" sz="900" u="none" strike="noStrike">
                          <a:effectLst/>
                        </a:rPr>
                        <a:t>UPMS</a:t>
                      </a:r>
                      <a:endParaRPr lang="en-MY" sz="900" b="0" i="0" u="none" strike="noStrike">
                        <a:solidFill>
                          <a:srgbClr val="000000"/>
                        </a:solidFill>
                        <a:effectLst/>
                        <a:latin typeface="Calibri" panose="020F0502020204030204" pitchFamily="34" charset="0"/>
                      </a:endParaRPr>
                    </a:p>
                  </a:txBody>
                  <a:tcPr marL="3987" marR="3987" marT="3987" marB="0" anchor="b"/>
                </a:tc>
                <a:tc>
                  <a:txBody>
                    <a:bodyPr/>
                    <a:lstStyle/>
                    <a:p>
                      <a:pPr algn="ctr" fontAlgn="b"/>
                      <a:r>
                        <a:rPr lang="en-MY" sz="1000" b="0" i="0" u="none" strike="noStrike">
                          <a:solidFill>
                            <a:srgbClr val="000000"/>
                          </a:solidFill>
                          <a:effectLst/>
                          <a:latin typeface="Calibri" panose="020F0502020204030204" pitchFamily="34" charset="0"/>
                        </a:rPr>
                        <a:t>1,541</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1,419,244,901.33</a:t>
                      </a:r>
                    </a:p>
                  </a:txBody>
                  <a:tcPr marL="6350" marR="6350" marT="6350" marB="0" anchor="ctr"/>
                </a:tc>
                <a:tc>
                  <a:txBody>
                    <a:bodyPr/>
                    <a:lstStyle/>
                    <a:p>
                      <a:pPr algn="ctr" fontAlgn="ctr"/>
                      <a:r>
                        <a:rPr lang="en-MY" sz="1000" b="0" i="0" u="none" strike="noStrike">
                          <a:solidFill>
                            <a:srgbClr val="000000"/>
                          </a:solidFill>
                          <a:effectLst/>
                          <a:latin typeface="Calibri" panose="020F0502020204030204" pitchFamily="34" charset="0"/>
                        </a:rPr>
                        <a:t>897,730,792.69</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34,133</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715,161,739.40</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25,332,112.14</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210,865</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127,821,862.08</a:t>
                      </a:r>
                    </a:p>
                  </a:txBody>
                  <a:tcPr marL="6350" marR="6350" marT="6350" marB="0" anchor="ctr"/>
                </a:tc>
                <a:tc>
                  <a:txBody>
                    <a:bodyPr/>
                    <a:lstStyle/>
                    <a:p>
                      <a:pPr algn="ctr" fontAlgn="b"/>
                      <a:r>
                        <a:rPr lang="en-MY" sz="1000" b="0" i="0" u="none" strike="noStrike" dirty="0">
                          <a:solidFill>
                            <a:schemeClr val="tx1"/>
                          </a:solidFill>
                          <a:effectLst/>
                          <a:latin typeface="Calibri" panose="020F0502020204030204" pitchFamily="34" charset="0"/>
                        </a:rPr>
                        <a:t>246,539</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2,262,228,502.81</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1,541</a:t>
                      </a:r>
                    </a:p>
                  </a:txBody>
                  <a:tcPr marL="6350" marR="6350" marT="6350" marB="0" anchor="ctr"/>
                </a:tc>
                <a:extLst>
                  <a:ext uri="{0D108BD9-81ED-4DB2-BD59-A6C34878D82A}">
                    <a16:rowId xmlns:a16="http://schemas.microsoft.com/office/drawing/2014/main" val="3819527796"/>
                  </a:ext>
                </a:extLst>
              </a:tr>
              <a:tr h="326226">
                <a:tc>
                  <a:txBody>
                    <a:bodyPr/>
                    <a:lstStyle/>
                    <a:p>
                      <a:pPr algn="l" fontAlgn="b"/>
                      <a:r>
                        <a:rPr lang="en-MY" sz="900" u="none" strike="noStrike">
                          <a:effectLst/>
                        </a:rPr>
                        <a:t>UPMKB</a:t>
                      </a:r>
                      <a:endParaRPr lang="en-MY" sz="900" b="0" i="0" u="none" strike="noStrike">
                        <a:solidFill>
                          <a:srgbClr val="000000"/>
                        </a:solidFill>
                        <a:effectLst/>
                        <a:latin typeface="Calibri" panose="020F0502020204030204" pitchFamily="34" charset="0"/>
                      </a:endParaRPr>
                    </a:p>
                  </a:txBody>
                  <a:tcPr marL="3987" marR="3987" marT="3987" marB="0" anchor="b"/>
                </a:tc>
                <a:tc>
                  <a:txBody>
                    <a:bodyPr/>
                    <a:lstStyle/>
                    <a:p>
                      <a:pPr algn="ctr" fontAlgn="b"/>
                      <a:r>
                        <a:rPr lang="en-MY" sz="1000" b="0" i="0" u="none" strike="noStrike">
                          <a:solidFill>
                            <a:srgbClr val="000000"/>
                          </a:solidFill>
                          <a:effectLst/>
                          <a:latin typeface="Calibri" panose="020F0502020204030204" pitchFamily="34" charset="0"/>
                        </a:rPr>
                        <a:t>161</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17,007,437.98</a:t>
                      </a:r>
                    </a:p>
                  </a:txBody>
                  <a:tcPr marL="6350" marR="6350" marT="6350" marB="0" anchor="ctr"/>
                </a:tc>
                <a:tc>
                  <a:txBody>
                    <a:bodyPr/>
                    <a:lstStyle/>
                    <a:p>
                      <a:pPr algn="ctr" fontAlgn="ctr"/>
                      <a:r>
                        <a:rPr lang="en-MY" sz="1000" b="0" i="0" u="none" strike="noStrike">
                          <a:solidFill>
                            <a:srgbClr val="000000"/>
                          </a:solidFill>
                          <a:effectLst/>
                          <a:latin typeface="Calibri" panose="020F0502020204030204" pitchFamily="34" charset="0"/>
                        </a:rPr>
                        <a:t>9,843,729.05</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2,215</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28,554,929.97</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430,657.97</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13,908</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8,771,741.83</a:t>
                      </a:r>
                    </a:p>
                  </a:txBody>
                  <a:tcPr marL="6350" marR="6350" marT="6350" marB="0" anchor="ctr"/>
                </a:tc>
                <a:tc>
                  <a:txBody>
                    <a:bodyPr/>
                    <a:lstStyle/>
                    <a:p>
                      <a:pPr algn="ctr" fontAlgn="b"/>
                      <a:r>
                        <a:rPr lang="en-MY" sz="1000" b="0" i="0" u="none" strike="noStrike" dirty="0">
                          <a:solidFill>
                            <a:schemeClr val="tx1"/>
                          </a:solidFill>
                          <a:effectLst/>
                          <a:latin typeface="Calibri" panose="020F0502020204030204" pitchFamily="34" charset="0"/>
                        </a:rPr>
                        <a:t>16,284</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54,334,109.78</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161</a:t>
                      </a:r>
                    </a:p>
                  </a:txBody>
                  <a:tcPr marL="6350" marR="6350" marT="6350" marB="0" anchor="ctr"/>
                </a:tc>
                <a:extLst>
                  <a:ext uri="{0D108BD9-81ED-4DB2-BD59-A6C34878D82A}">
                    <a16:rowId xmlns:a16="http://schemas.microsoft.com/office/drawing/2014/main" val="639436735"/>
                  </a:ext>
                </a:extLst>
              </a:tr>
              <a:tr h="326226">
                <a:tc>
                  <a:txBody>
                    <a:bodyPr/>
                    <a:lstStyle/>
                    <a:p>
                      <a:pPr algn="l" fontAlgn="b"/>
                      <a:r>
                        <a:rPr lang="en-MY" sz="900" u="none" strike="noStrike">
                          <a:effectLst/>
                        </a:rPr>
                        <a:t>HPUPM</a:t>
                      </a:r>
                      <a:endParaRPr lang="en-MY" sz="900" b="0" i="0" u="none" strike="noStrike">
                        <a:solidFill>
                          <a:srgbClr val="000000"/>
                        </a:solidFill>
                        <a:effectLst/>
                        <a:latin typeface="Calibri" panose="020F0502020204030204" pitchFamily="34" charset="0"/>
                      </a:endParaRPr>
                    </a:p>
                  </a:txBody>
                  <a:tcPr marL="3987" marR="3987" marT="3987" marB="0" anchor="b"/>
                </a:tc>
                <a:tc>
                  <a:txBody>
                    <a:bodyPr/>
                    <a:lstStyle/>
                    <a:p>
                      <a:pPr algn="ctr" fontAlgn="b"/>
                      <a:r>
                        <a:rPr lang="en-MY" sz="1000" b="0" i="0" u="none" strike="noStrike">
                          <a:solidFill>
                            <a:srgbClr val="000000"/>
                          </a:solidFill>
                          <a:effectLst/>
                          <a:latin typeface="Calibri" panose="020F0502020204030204" pitchFamily="34" charset="0"/>
                        </a:rPr>
                        <a:t>35</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333,491,192.02</a:t>
                      </a:r>
                    </a:p>
                  </a:txBody>
                  <a:tcPr marL="6350" marR="6350" marT="6350" marB="0" anchor="ctr"/>
                </a:tc>
                <a:tc>
                  <a:txBody>
                    <a:bodyPr/>
                    <a:lstStyle/>
                    <a:p>
                      <a:pPr algn="ctr" fontAlgn="ctr"/>
                      <a:r>
                        <a:rPr lang="en-MY" sz="1000" b="0" i="0" u="none" strike="noStrike">
                          <a:solidFill>
                            <a:srgbClr val="000000"/>
                          </a:solidFill>
                          <a:effectLst/>
                          <a:latin typeface="Calibri" panose="020F0502020204030204" pitchFamily="34" charset="0"/>
                        </a:rPr>
                        <a:t>316,735,107.71</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4,746</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249,554,238.90</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150,569,659.82</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21,955</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11,449,912.78</a:t>
                      </a:r>
                    </a:p>
                  </a:txBody>
                  <a:tcPr marL="6350" marR="6350" marT="6350" marB="0" anchor="ctr"/>
                </a:tc>
                <a:tc>
                  <a:txBody>
                    <a:bodyPr/>
                    <a:lstStyle/>
                    <a:p>
                      <a:pPr algn="ctr" fontAlgn="b"/>
                      <a:r>
                        <a:rPr lang="en-MY" sz="1000" b="0" i="0" u="none" strike="noStrike" dirty="0">
                          <a:solidFill>
                            <a:schemeClr val="tx1"/>
                          </a:solidFill>
                          <a:effectLst/>
                          <a:latin typeface="Calibri" panose="020F0502020204030204" pitchFamily="34" charset="0"/>
                        </a:rPr>
                        <a:t>26,736</a:t>
                      </a:r>
                    </a:p>
                  </a:txBody>
                  <a:tcPr marL="6350" marR="6350" marT="6350" marB="0" anchor="ctr"/>
                </a:tc>
                <a:tc>
                  <a:txBody>
                    <a:bodyPr/>
                    <a:lstStyle/>
                    <a:p>
                      <a:pPr algn="ctr" fontAlgn="b"/>
                      <a:r>
                        <a:rPr lang="en-MY" sz="1000" b="0" i="0" u="none" strike="noStrike" dirty="0">
                          <a:solidFill>
                            <a:srgbClr val="000000"/>
                          </a:solidFill>
                          <a:effectLst/>
                          <a:latin typeface="Calibri" panose="020F0502020204030204" pitchFamily="34" charset="0"/>
                        </a:rPr>
                        <a:t>594,495,343.70</a:t>
                      </a:r>
                    </a:p>
                  </a:txBody>
                  <a:tcPr marL="6350" marR="6350" marT="6350" marB="0" anchor="ctr"/>
                </a:tc>
                <a:tc>
                  <a:txBody>
                    <a:bodyPr/>
                    <a:lstStyle/>
                    <a:p>
                      <a:pPr algn="ctr" fontAlgn="b"/>
                      <a:r>
                        <a:rPr lang="en-MY" sz="1000" b="0" i="0" u="none" strike="noStrike">
                          <a:solidFill>
                            <a:srgbClr val="000000"/>
                          </a:solidFill>
                          <a:effectLst/>
                          <a:latin typeface="Calibri" panose="020F0502020204030204" pitchFamily="34" charset="0"/>
                        </a:rPr>
                        <a:t>35</a:t>
                      </a:r>
                    </a:p>
                  </a:txBody>
                  <a:tcPr marL="6350" marR="6350" marT="6350" marB="0" anchor="ctr"/>
                </a:tc>
                <a:extLst>
                  <a:ext uri="{0D108BD9-81ED-4DB2-BD59-A6C34878D82A}">
                    <a16:rowId xmlns:a16="http://schemas.microsoft.com/office/drawing/2014/main" val="3837751016"/>
                  </a:ext>
                </a:extLst>
              </a:tr>
              <a:tr h="326226">
                <a:tc>
                  <a:txBody>
                    <a:bodyPr/>
                    <a:lstStyle/>
                    <a:p>
                      <a:pPr algn="l" fontAlgn="b"/>
                      <a:r>
                        <a:rPr lang="en-MY" sz="900" u="none" strike="noStrike">
                          <a:effectLst/>
                        </a:rPr>
                        <a:t> </a:t>
                      </a:r>
                      <a:endParaRPr lang="en-MY" sz="900" b="0" i="0" u="none" strike="noStrike">
                        <a:solidFill>
                          <a:srgbClr val="000000"/>
                        </a:solidFill>
                        <a:effectLst/>
                        <a:latin typeface="Calibri" panose="020F0502020204030204" pitchFamily="34" charset="0"/>
                      </a:endParaRPr>
                    </a:p>
                  </a:txBody>
                  <a:tcPr marL="3987" marR="3987" marT="3987" marB="0" anchor="b"/>
                </a:tc>
                <a:tc>
                  <a:txBody>
                    <a:bodyPr/>
                    <a:lstStyle/>
                    <a:p>
                      <a:pPr algn="ctr" fontAlgn="b"/>
                      <a:r>
                        <a:rPr lang="en-MY" sz="1000" b="1" i="0" u="none" strike="noStrike">
                          <a:solidFill>
                            <a:srgbClr val="000000"/>
                          </a:solidFill>
                          <a:effectLst/>
                          <a:latin typeface="Calibri" panose="020F0502020204030204" pitchFamily="34" charset="0"/>
                        </a:rPr>
                        <a:t>1,737</a:t>
                      </a:r>
                    </a:p>
                  </a:txBody>
                  <a:tcPr marL="6350" marR="6350" marT="6350" marB="0" anchor="ctr"/>
                </a:tc>
                <a:tc>
                  <a:txBody>
                    <a:bodyPr/>
                    <a:lstStyle/>
                    <a:p>
                      <a:pPr algn="ctr" fontAlgn="b"/>
                      <a:r>
                        <a:rPr lang="en-MY" sz="1000" b="1" i="0" u="none" strike="noStrike">
                          <a:solidFill>
                            <a:srgbClr val="000000"/>
                          </a:solidFill>
                          <a:effectLst/>
                          <a:latin typeface="Calibri" panose="020F0502020204030204" pitchFamily="34" charset="0"/>
                        </a:rPr>
                        <a:t>1,769,743,531.33</a:t>
                      </a:r>
                    </a:p>
                  </a:txBody>
                  <a:tcPr marL="6350" marR="6350" marT="6350" marB="0" anchor="ctr"/>
                </a:tc>
                <a:tc>
                  <a:txBody>
                    <a:bodyPr/>
                    <a:lstStyle/>
                    <a:p>
                      <a:pPr algn="ctr" fontAlgn="b"/>
                      <a:r>
                        <a:rPr lang="en-MY" sz="1000" b="1" i="0" u="none" strike="noStrike">
                          <a:solidFill>
                            <a:srgbClr val="000000"/>
                          </a:solidFill>
                          <a:effectLst/>
                          <a:latin typeface="Calibri" panose="020F0502020204030204" pitchFamily="34" charset="0"/>
                        </a:rPr>
                        <a:t>1,224,309,629.45</a:t>
                      </a:r>
                    </a:p>
                  </a:txBody>
                  <a:tcPr marL="6350" marR="6350" marT="6350" marB="0" anchor="ctr"/>
                </a:tc>
                <a:tc>
                  <a:txBody>
                    <a:bodyPr/>
                    <a:lstStyle/>
                    <a:p>
                      <a:pPr algn="ctr" fontAlgn="b"/>
                      <a:r>
                        <a:rPr lang="en-MY" sz="1000" b="1" i="0" u="none" strike="noStrike">
                          <a:solidFill>
                            <a:srgbClr val="000000"/>
                          </a:solidFill>
                          <a:effectLst/>
                          <a:latin typeface="Calibri" panose="020F0502020204030204" pitchFamily="34" charset="0"/>
                        </a:rPr>
                        <a:t>41,094</a:t>
                      </a:r>
                    </a:p>
                  </a:txBody>
                  <a:tcPr marL="6350" marR="6350" marT="6350" marB="0" anchor="ctr"/>
                </a:tc>
                <a:tc>
                  <a:txBody>
                    <a:bodyPr/>
                    <a:lstStyle/>
                    <a:p>
                      <a:pPr algn="ctr" fontAlgn="b"/>
                      <a:r>
                        <a:rPr lang="en-MY" sz="1000" b="1" i="0" u="none" strike="noStrike">
                          <a:solidFill>
                            <a:srgbClr val="000000"/>
                          </a:solidFill>
                          <a:effectLst/>
                          <a:latin typeface="Calibri" panose="020F0502020204030204" pitchFamily="34" charset="0"/>
                        </a:rPr>
                        <a:t>993,270,908.27</a:t>
                      </a:r>
                    </a:p>
                  </a:txBody>
                  <a:tcPr marL="6350" marR="6350" marT="6350" marB="0" anchor="ctr"/>
                </a:tc>
                <a:tc>
                  <a:txBody>
                    <a:bodyPr/>
                    <a:lstStyle/>
                    <a:p>
                      <a:pPr algn="ctr" fontAlgn="b"/>
                      <a:r>
                        <a:rPr lang="en-MY" sz="1000" b="1" i="0" u="none" strike="noStrike">
                          <a:solidFill>
                            <a:srgbClr val="000000"/>
                          </a:solidFill>
                          <a:effectLst/>
                          <a:latin typeface="Calibri" panose="020F0502020204030204" pitchFamily="34" charset="0"/>
                        </a:rPr>
                        <a:t>176,332,429.93</a:t>
                      </a:r>
                    </a:p>
                  </a:txBody>
                  <a:tcPr marL="6350" marR="6350" marT="6350" marB="0" anchor="ctr"/>
                </a:tc>
                <a:tc>
                  <a:txBody>
                    <a:bodyPr/>
                    <a:lstStyle/>
                    <a:p>
                      <a:pPr algn="ctr" fontAlgn="b"/>
                      <a:r>
                        <a:rPr lang="en-MY" sz="1000" b="1" i="0" u="none" strike="noStrike">
                          <a:solidFill>
                            <a:srgbClr val="000000"/>
                          </a:solidFill>
                          <a:effectLst/>
                          <a:latin typeface="Calibri" panose="020F0502020204030204" pitchFamily="34" charset="0"/>
                        </a:rPr>
                        <a:t>246,728</a:t>
                      </a:r>
                    </a:p>
                  </a:txBody>
                  <a:tcPr marL="6350" marR="6350" marT="6350" marB="0" anchor="ctr"/>
                </a:tc>
                <a:tc>
                  <a:txBody>
                    <a:bodyPr/>
                    <a:lstStyle/>
                    <a:p>
                      <a:pPr algn="ctr" fontAlgn="b"/>
                      <a:r>
                        <a:rPr lang="en-MY" sz="1000" b="1" i="0" u="none" strike="noStrike">
                          <a:solidFill>
                            <a:srgbClr val="000000"/>
                          </a:solidFill>
                          <a:effectLst/>
                          <a:latin typeface="Calibri" panose="020F0502020204030204" pitchFamily="34" charset="0"/>
                        </a:rPr>
                        <a:t>148,043,516.69</a:t>
                      </a:r>
                    </a:p>
                  </a:txBody>
                  <a:tcPr marL="6350" marR="6350" marT="6350" marB="0" anchor="ctr"/>
                </a:tc>
                <a:tc>
                  <a:txBody>
                    <a:bodyPr/>
                    <a:lstStyle/>
                    <a:p>
                      <a:pPr algn="ctr" fontAlgn="b"/>
                      <a:r>
                        <a:rPr lang="en-MY" sz="1000" b="1" i="0" u="none" strike="noStrike" dirty="0">
                          <a:solidFill>
                            <a:srgbClr val="000000"/>
                          </a:solidFill>
                          <a:effectLst/>
                          <a:latin typeface="Calibri" panose="020F0502020204030204" pitchFamily="34" charset="0"/>
                        </a:rPr>
                        <a:t>289,559</a:t>
                      </a:r>
                    </a:p>
                  </a:txBody>
                  <a:tcPr marL="6350" marR="6350" marT="6350" marB="0" anchor="ctr"/>
                </a:tc>
                <a:tc>
                  <a:txBody>
                    <a:bodyPr/>
                    <a:lstStyle/>
                    <a:p>
                      <a:pPr algn="ctr" fontAlgn="b"/>
                      <a:r>
                        <a:rPr lang="en-MY" sz="1000" b="1" i="0" u="none" strike="noStrike" dirty="0">
                          <a:solidFill>
                            <a:srgbClr val="000000"/>
                          </a:solidFill>
                          <a:effectLst/>
                          <a:latin typeface="Calibri" panose="020F0502020204030204" pitchFamily="34" charset="0"/>
                        </a:rPr>
                        <a:t>2,911,057,956</a:t>
                      </a:r>
                    </a:p>
                  </a:txBody>
                  <a:tcPr marL="6350" marR="6350" marT="6350" marB="0" anchor="ctr"/>
                </a:tc>
                <a:tc>
                  <a:txBody>
                    <a:bodyPr/>
                    <a:lstStyle/>
                    <a:p>
                      <a:pPr algn="ctr" fontAlgn="b"/>
                      <a:r>
                        <a:rPr lang="en-MY" sz="1000" b="1" i="0" u="none" strike="noStrike" dirty="0">
                          <a:solidFill>
                            <a:srgbClr val="000000"/>
                          </a:solidFill>
                          <a:effectLst/>
                          <a:latin typeface="Calibri" panose="020F0502020204030204" pitchFamily="34" charset="0"/>
                        </a:rPr>
                        <a:t>1,737</a:t>
                      </a:r>
                    </a:p>
                  </a:txBody>
                  <a:tcPr marL="6350" marR="6350" marT="6350" marB="0" anchor="ctr"/>
                </a:tc>
                <a:extLst>
                  <a:ext uri="{0D108BD9-81ED-4DB2-BD59-A6C34878D82A}">
                    <a16:rowId xmlns:a16="http://schemas.microsoft.com/office/drawing/2014/main" val="469971264"/>
                  </a:ext>
                </a:extLst>
              </a:tr>
            </a:tbl>
          </a:graphicData>
        </a:graphic>
      </p:graphicFrame>
      <p:graphicFrame>
        <p:nvGraphicFramePr>
          <p:cNvPr id="16" name="Chart 15">
            <a:extLst>
              <a:ext uri="{FF2B5EF4-FFF2-40B4-BE49-F238E27FC236}">
                <a16:creationId xmlns:a16="http://schemas.microsoft.com/office/drawing/2014/main" id="{92035383-5777-47AE-8632-D9ACD591A7F5}"/>
              </a:ext>
            </a:extLst>
          </p:cNvPr>
          <p:cNvGraphicFramePr/>
          <p:nvPr/>
        </p:nvGraphicFramePr>
        <p:xfrm>
          <a:off x="2998787" y="1070849"/>
          <a:ext cx="3352691" cy="2021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DFB96E00-74A8-47AD-8893-C183E90D262D}"/>
              </a:ext>
            </a:extLst>
          </p:cNvPr>
          <p:cNvGraphicFramePr/>
          <p:nvPr/>
        </p:nvGraphicFramePr>
        <p:xfrm>
          <a:off x="5615866" y="993438"/>
          <a:ext cx="2108220" cy="19117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BCAEC594-2777-42A2-A594-51D78E5AE8FB}"/>
              </a:ext>
            </a:extLst>
          </p:cNvPr>
          <p:cNvGraphicFramePr/>
          <p:nvPr/>
        </p:nvGraphicFramePr>
        <p:xfrm>
          <a:off x="5379102" y="2771618"/>
          <a:ext cx="3694846" cy="1833585"/>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a:extLst>
              <a:ext uri="{FF2B5EF4-FFF2-40B4-BE49-F238E27FC236}">
                <a16:creationId xmlns:a16="http://schemas.microsoft.com/office/drawing/2014/main" id="{66B7AD93-93BF-4D16-A00A-74C9620EF935}"/>
              </a:ext>
            </a:extLst>
          </p:cNvPr>
          <p:cNvSpPr txBox="1"/>
          <p:nvPr/>
        </p:nvSpPr>
        <p:spPr>
          <a:xfrm>
            <a:off x="3175216" y="1675661"/>
            <a:ext cx="1128998" cy="400110"/>
          </a:xfrm>
          <a:prstGeom prst="rect">
            <a:avLst/>
          </a:prstGeom>
          <a:noFill/>
        </p:spPr>
        <p:txBody>
          <a:bodyPr wrap="square" rtlCol="0">
            <a:spAutoFit/>
          </a:bodyPr>
          <a:lstStyle/>
          <a:p>
            <a:r>
              <a:rPr lang="en-MY" sz="2000" b="1" dirty="0">
                <a:solidFill>
                  <a:srgbClr val="C00000"/>
                </a:solidFill>
              </a:rPr>
              <a:t>UPMS</a:t>
            </a:r>
          </a:p>
        </p:txBody>
      </p:sp>
      <p:sp>
        <p:nvSpPr>
          <p:cNvPr id="27" name="TextBox 26">
            <a:extLst>
              <a:ext uri="{FF2B5EF4-FFF2-40B4-BE49-F238E27FC236}">
                <a16:creationId xmlns:a16="http://schemas.microsoft.com/office/drawing/2014/main" id="{E3623C7B-0533-4588-80EC-44BCE4DEF0E0}"/>
              </a:ext>
            </a:extLst>
          </p:cNvPr>
          <p:cNvSpPr txBox="1"/>
          <p:nvPr/>
        </p:nvSpPr>
        <p:spPr>
          <a:xfrm>
            <a:off x="7350628" y="1688884"/>
            <a:ext cx="1128998" cy="400110"/>
          </a:xfrm>
          <a:prstGeom prst="rect">
            <a:avLst/>
          </a:prstGeom>
          <a:noFill/>
        </p:spPr>
        <p:txBody>
          <a:bodyPr wrap="square" rtlCol="0">
            <a:spAutoFit/>
          </a:bodyPr>
          <a:lstStyle/>
          <a:p>
            <a:r>
              <a:rPr lang="en-MY" sz="2000" b="1" dirty="0">
                <a:solidFill>
                  <a:srgbClr val="C00000"/>
                </a:solidFill>
              </a:rPr>
              <a:t>UPMKB</a:t>
            </a:r>
          </a:p>
        </p:txBody>
      </p:sp>
      <p:sp>
        <p:nvSpPr>
          <p:cNvPr id="28" name="TextBox 27">
            <a:extLst>
              <a:ext uri="{FF2B5EF4-FFF2-40B4-BE49-F238E27FC236}">
                <a16:creationId xmlns:a16="http://schemas.microsoft.com/office/drawing/2014/main" id="{23B2BCC4-72C0-4ECF-A28D-D98F22845537}"/>
              </a:ext>
            </a:extLst>
          </p:cNvPr>
          <p:cNvSpPr txBox="1"/>
          <p:nvPr/>
        </p:nvSpPr>
        <p:spPr>
          <a:xfrm>
            <a:off x="4932005" y="3224879"/>
            <a:ext cx="1128998" cy="400110"/>
          </a:xfrm>
          <a:prstGeom prst="rect">
            <a:avLst/>
          </a:prstGeom>
          <a:noFill/>
        </p:spPr>
        <p:txBody>
          <a:bodyPr wrap="square" rtlCol="0">
            <a:spAutoFit/>
          </a:bodyPr>
          <a:lstStyle/>
          <a:p>
            <a:r>
              <a:rPr lang="en-MY" sz="2000" b="1" dirty="0">
                <a:solidFill>
                  <a:srgbClr val="C00000"/>
                </a:solidFill>
              </a:rPr>
              <a:t>HPUPM</a:t>
            </a:r>
          </a:p>
        </p:txBody>
      </p:sp>
      <p:sp>
        <p:nvSpPr>
          <p:cNvPr id="29" name="TextBox 28">
            <a:extLst>
              <a:ext uri="{FF2B5EF4-FFF2-40B4-BE49-F238E27FC236}">
                <a16:creationId xmlns:a16="http://schemas.microsoft.com/office/drawing/2014/main" id="{FD131742-33C2-480B-90BF-613278B1C343}"/>
              </a:ext>
            </a:extLst>
          </p:cNvPr>
          <p:cNvSpPr txBox="1"/>
          <p:nvPr/>
        </p:nvSpPr>
        <p:spPr>
          <a:xfrm>
            <a:off x="67309" y="3698214"/>
            <a:ext cx="5041022" cy="769441"/>
          </a:xfrm>
          <a:prstGeom prst="rect">
            <a:avLst/>
          </a:prstGeom>
          <a:noFill/>
        </p:spPr>
        <p:txBody>
          <a:bodyPr wrap="square" rtlCol="0">
            <a:spAutoFit/>
          </a:bodyPr>
          <a:lstStyle/>
          <a:p>
            <a:pPr algn="just"/>
            <a:r>
              <a:rPr lang="en-MY" sz="1100" b="1" dirty="0"/>
              <a:t>Nota : </a:t>
            </a:r>
            <a:r>
              <a:rPr lang="en-MY" sz="1100" dirty="0" err="1"/>
              <a:t>Sebanyak</a:t>
            </a:r>
            <a:r>
              <a:rPr lang="en-MY" sz="1100" dirty="0"/>
              <a:t> </a:t>
            </a:r>
            <a:r>
              <a:rPr lang="en-MY" sz="1100" b="1" dirty="0"/>
              <a:t>289 </a:t>
            </a:r>
            <a:r>
              <a:rPr lang="en-MY" sz="1100" b="1" dirty="0" err="1"/>
              <a:t>ribu</a:t>
            </a:r>
            <a:r>
              <a:rPr lang="en-MY" sz="1100" b="1" dirty="0"/>
              <a:t> </a:t>
            </a:r>
            <a:r>
              <a:rPr lang="en-MY" sz="1100" b="1" dirty="0" err="1"/>
              <a:t>aset</a:t>
            </a:r>
            <a:r>
              <a:rPr lang="en-MY" sz="1100" dirty="0"/>
              <a:t> </a:t>
            </a:r>
            <a:r>
              <a:rPr lang="en-MY" sz="1100" dirty="0" err="1"/>
              <a:t>telah</a:t>
            </a:r>
            <a:r>
              <a:rPr lang="en-MY" sz="1100" dirty="0"/>
              <a:t> </a:t>
            </a:r>
            <a:r>
              <a:rPr lang="en-MY" sz="1100" dirty="0" err="1"/>
              <a:t>didaftarkan</a:t>
            </a:r>
            <a:r>
              <a:rPr lang="en-MY" sz="1100" dirty="0"/>
              <a:t> </a:t>
            </a:r>
            <a:r>
              <a:rPr lang="en-MY" sz="1100" dirty="0" err="1"/>
              <a:t>setakat</a:t>
            </a:r>
            <a:r>
              <a:rPr lang="en-MY" sz="1100" dirty="0"/>
              <a:t> 30/6/2021, yang </a:t>
            </a:r>
            <a:r>
              <a:rPr lang="en-MY" sz="1100" dirty="0" err="1"/>
              <a:t>merangkumi</a:t>
            </a:r>
            <a:r>
              <a:rPr lang="en-MY" sz="1100" dirty="0"/>
              <a:t> </a:t>
            </a:r>
            <a:r>
              <a:rPr lang="en-MY" sz="1100" b="1" dirty="0"/>
              <a:t>UPMS -85% (246 </a:t>
            </a:r>
            <a:r>
              <a:rPr lang="en-MY" sz="1100" b="1" dirty="0" err="1"/>
              <a:t>ribu</a:t>
            </a:r>
            <a:r>
              <a:rPr lang="en-MY" sz="1100" b="1" dirty="0"/>
              <a:t>),  UPMKB-6% (16 </a:t>
            </a:r>
            <a:r>
              <a:rPr lang="en-MY" sz="1100" b="1" dirty="0" err="1"/>
              <a:t>ribu</a:t>
            </a:r>
            <a:r>
              <a:rPr lang="en-MY" sz="1100" b="1" dirty="0"/>
              <a:t>) </a:t>
            </a:r>
            <a:r>
              <a:rPr lang="en-MY" sz="1100" dirty="0"/>
              <a:t>dan </a:t>
            </a:r>
            <a:r>
              <a:rPr lang="en-MY" sz="1100" b="1" dirty="0"/>
              <a:t>HPUPM-9% (26 </a:t>
            </a:r>
            <a:r>
              <a:rPr lang="en-MY" sz="1100" b="1" dirty="0" err="1"/>
              <a:t>ribu</a:t>
            </a:r>
            <a:r>
              <a:rPr lang="en-MY" sz="1100" b="1" dirty="0"/>
              <a:t>)</a:t>
            </a:r>
          </a:p>
          <a:p>
            <a:pPr algn="just"/>
            <a:r>
              <a:rPr lang="en-MY" sz="1100" dirty="0" err="1"/>
              <a:t>Daripada</a:t>
            </a:r>
            <a:r>
              <a:rPr lang="en-MY" sz="1100" dirty="0"/>
              <a:t> 289 </a:t>
            </a:r>
            <a:r>
              <a:rPr lang="en-MY" sz="1100" dirty="0" err="1"/>
              <a:t>ribu</a:t>
            </a:r>
            <a:r>
              <a:rPr lang="en-MY" sz="1100" dirty="0"/>
              <a:t> </a:t>
            </a:r>
            <a:r>
              <a:rPr lang="en-MY" sz="1100" dirty="0" err="1"/>
              <a:t>aset</a:t>
            </a:r>
            <a:r>
              <a:rPr lang="en-MY" sz="1100" dirty="0"/>
              <a:t> yang </a:t>
            </a:r>
            <a:r>
              <a:rPr lang="en-MY" sz="1100" dirty="0" err="1"/>
              <a:t>didaftarkan</a:t>
            </a:r>
            <a:r>
              <a:rPr lang="en-MY" sz="1100" dirty="0"/>
              <a:t>, </a:t>
            </a:r>
            <a:r>
              <a:rPr lang="en-MY" sz="1100" b="1" dirty="0"/>
              <a:t>1.7 </a:t>
            </a:r>
            <a:r>
              <a:rPr lang="en-MY" sz="1100" b="1" dirty="0" err="1"/>
              <a:t>ribu</a:t>
            </a:r>
            <a:r>
              <a:rPr lang="en-MY" sz="1100" b="1" dirty="0"/>
              <a:t> </a:t>
            </a:r>
            <a:r>
              <a:rPr lang="en-MY" sz="1100" b="1" dirty="0" err="1"/>
              <a:t>adalah</a:t>
            </a:r>
            <a:r>
              <a:rPr lang="en-MY" sz="1100" b="1" dirty="0"/>
              <a:t> </a:t>
            </a:r>
            <a:r>
              <a:rPr lang="en-MY" sz="1100" b="1" dirty="0" err="1"/>
              <a:t>aset</a:t>
            </a:r>
            <a:r>
              <a:rPr lang="en-MY" sz="1100" b="1" dirty="0"/>
              <a:t> </a:t>
            </a:r>
            <a:r>
              <a:rPr lang="en-MY" sz="1100" b="1" dirty="0" err="1"/>
              <a:t>tak</a:t>
            </a:r>
            <a:r>
              <a:rPr lang="en-MY" sz="1100" b="1" dirty="0"/>
              <a:t> </a:t>
            </a:r>
            <a:r>
              <a:rPr lang="en-MY" sz="1100" b="1" dirty="0" err="1"/>
              <a:t>alih</a:t>
            </a:r>
            <a:r>
              <a:rPr lang="en-MY" sz="1100" dirty="0"/>
              <a:t>, </a:t>
            </a:r>
            <a:r>
              <a:rPr lang="en-MY" sz="1100" b="1" dirty="0"/>
              <a:t>41 </a:t>
            </a:r>
            <a:r>
              <a:rPr lang="en-MY" sz="1100" b="1" dirty="0" err="1"/>
              <a:t>ribu</a:t>
            </a:r>
            <a:r>
              <a:rPr lang="en-MY" sz="1100" b="1" dirty="0"/>
              <a:t> </a:t>
            </a:r>
            <a:r>
              <a:rPr lang="en-MY" sz="1100" b="1" dirty="0" err="1"/>
              <a:t>harta</a:t>
            </a:r>
            <a:r>
              <a:rPr lang="en-MY" sz="1100" b="1" dirty="0"/>
              <a:t> modal</a:t>
            </a:r>
            <a:r>
              <a:rPr lang="en-MY" sz="1100" dirty="0"/>
              <a:t> dan </a:t>
            </a:r>
            <a:r>
              <a:rPr lang="en-MY" sz="1100" b="1" dirty="0"/>
              <a:t>246 </a:t>
            </a:r>
            <a:r>
              <a:rPr lang="en-MY" sz="1100" b="1" dirty="0" err="1"/>
              <a:t>ribu</a:t>
            </a:r>
            <a:r>
              <a:rPr lang="en-MY" sz="1100" b="1" dirty="0"/>
              <a:t> </a:t>
            </a:r>
            <a:r>
              <a:rPr lang="en-MY" sz="1100" b="1" dirty="0" err="1"/>
              <a:t>adalah</a:t>
            </a:r>
            <a:r>
              <a:rPr lang="en-MY" sz="1100" b="1" dirty="0"/>
              <a:t> </a:t>
            </a:r>
            <a:r>
              <a:rPr lang="en-MY" sz="1100" b="1" dirty="0" err="1"/>
              <a:t>aset</a:t>
            </a:r>
            <a:r>
              <a:rPr lang="en-MY" sz="1100" b="1" dirty="0"/>
              <a:t> </a:t>
            </a:r>
            <a:r>
              <a:rPr lang="en-MY" sz="1100" b="1" dirty="0" err="1"/>
              <a:t>alih</a:t>
            </a:r>
            <a:r>
              <a:rPr lang="en-MY" sz="1100" b="1" dirty="0"/>
              <a:t> </a:t>
            </a:r>
            <a:r>
              <a:rPr lang="en-MY" sz="1100" b="1" dirty="0" err="1"/>
              <a:t>bernilai</a:t>
            </a:r>
            <a:r>
              <a:rPr lang="en-MY" sz="1100" b="1" dirty="0"/>
              <a:t> </a:t>
            </a:r>
            <a:r>
              <a:rPr lang="en-MY" sz="1100" b="1" dirty="0" err="1"/>
              <a:t>rendah</a:t>
            </a:r>
            <a:r>
              <a:rPr lang="en-MY" sz="1100" dirty="0"/>
              <a:t>.</a:t>
            </a:r>
          </a:p>
        </p:txBody>
      </p:sp>
      <p:grpSp>
        <p:nvGrpSpPr>
          <p:cNvPr id="14" name="Group 13">
            <a:extLst>
              <a:ext uri="{FF2B5EF4-FFF2-40B4-BE49-F238E27FC236}">
                <a16:creationId xmlns:a16="http://schemas.microsoft.com/office/drawing/2014/main" id="{57ED9D88-FE83-44D4-AF49-17CFFD0FEBA4}"/>
              </a:ext>
            </a:extLst>
          </p:cNvPr>
          <p:cNvGrpSpPr/>
          <p:nvPr/>
        </p:nvGrpSpPr>
        <p:grpSpPr>
          <a:xfrm>
            <a:off x="7618681" y="30113"/>
            <a:ext cx="1494399" cy="479681"/>
            <a:chOff x="3878741" y="5454061"/>
            <a:chExt cx="1494399" cy="479681"/>
          </a:xfrm>
        </p:grpSpPr>
        <p:pic>
          <p:nvPicPr>
            <p:cNvPr id="15" name="Picture 14">
              <a:extLst>
                <a:ext uri="{FF2B5EF4-FFF2-40B4-BE49-F238E27FC236}">
                  <a16:creationId xmlns:a16="http://schemas.microsoft.com/office/drawing/2014/main" id="{DCED3CC2-5DB6-4514-9B8B-C8E93FF5E4D6}"/>
                </a:ext>
              </a:extLst>
            </p:cNvPr>
            <p:cNvPicPr>
              <a:picLocks noChangeAspect="1"/>
            </p:cNvPicPr>
            <p:nvPr/>
          </p:nvPicPr>
          <p:blipFill>
            <a:blip r:embed="rId6"/>
            <a:srcRect/>
            <a:stretch/>
          </p:blipFill>
          <p:spPr>
            <a:xfrm>
              <a:off x="4824441" y="5454061"/>
              <a:ext cx="548699" cy="479681"/>
            </a:xfrm>
            <a:prstGeom prst="rect">
              <a:avLst/>
            </a:prstGeom>
          </p:spPr>
        </p:pic>
        <p:pic>
          <p:nvPicPr>
            <p:cNvPr id="17" name="Picture 16">
              <a:extLst>
                <a:ext uri="{FF2B5EF4-FFF2-40B4-BE49-F238E27FC236}">
                  <a16:creationId xmlns:a16="http://schemas.microsoft.com/office/drawing/2014/main" id="{61D0C81A-819A-4364-9BC1-ECC65EBC04C1}"/>
                </a:ext>
              </a:extLst>
            </p:cNvPr>
            <p:cNvPicPr>
              <a:picLocks noChangeAspect="1"/>
            </p:cNvPicPr>
            <p:nvPr/>
          </p:nvPicPr>
          <p:blipFill>
            <a:blip r:embed="rId7"/>
            <a:srcRect/>
            <a:stretch/>
          </p:blipFill>
          <p:spPr>
            <a:xfrm>
              <a:off x="3878741" y="5468921"/>
              <a:ext cx="940203" cy="464820"/>
            </a:xfrm>
            <a:prstGeom prst="rect">
              <a:avLst/>
            </a:prstGeom>
          </p:spPr>
        </p:pic>
      </p:grpSp>
    </p:spTree>
    <p:extLst>
      <p:ext uri="{BB962C8B-B14F-4D97-AF65-F5344CB8AC3E}">
        <p14:creationId xmlns:p14="http://schemas.microsoft.com/office/powerpoint/2010/main" val="2506325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77F37B-9EB5-4FA5-8A0E-8DBBFF9F310A}"/>
              </a:ext>
            </a:extLst>
          </p:cNvPr>
          <p:cNvSpPr>
            <a:spLocks noGrp="1"/>
          </p:cNvSpPr>
          <p:nvPr>
            <p:ph type="ftr" sz="quarter" idx="11"/>
          </p:nvPr>
        </p:nvSpPr>
        <p:spPr/>
        <p:txBody>
          <a:bodyPr/>
          <a:lstStyle/>
          <a:p>
            <a:endParaRPr lang="en-US"/>
          </a:p>
        </p:txBody>
      </p:sp>
      <p:sp>
        <p:nvSpPr>
          <p:cNvPr id="3" name="Rectangle 2">
            <a:extLst>
              <a:ext uri="{FF2B5EF4-FFF2-40B4-BE49-F238E27FC236}">
                <a16:creationId xmlns:a16="http://schemas.microsoft.com/office/drawing/2014/main" id="{99B5932E-FF4A-4CF8-A140-C3301562395F}"/>
              </a:ext>
            </a:extLst>
          </p:cNvPr>
          <p:cNvSpPr/>
          <p:nvPr/>
        </p:nvSpPr>
        <p:spPr>
          <a:xfrm>
            <a:off x="3028950" y="885098"/>
            <a:ext cx="6184489" cy="4431983"/>
          </a:xfrm>
          <a:prstGeom prst="rect">
            <a:avLst/>
          </a:prstGeom>
          <a:noFill/>
        </p:spPr>
        <p:txBody>
          <a:bodyPr wrap="square" lIns="91440" tIns="45720" rIns="91440" bIns="45720">
            <a:spAutoFit/>
          </a:bodyPr>
          <a:lstStyle/>
          <a:p>
            <a:pPr algn="ctr"/>
            <a:r>
              <a:rPr lang="en-US" sz="5400" dirty="0">
                <a:ln w="0"/>
                <a:gradFill>
                  <a:gsLst>
                    <a:gs pos="21000">
                      <a:srgbClr val="53575C"/>
                    </a:gs>
                    <a:gs pos="88000">
                      <a:srgbClr val="C5C7CA"/>
                    </a:gs>
                  </a:gsLst>
                  <a:lin ang="5400000"/>
                </a:gradFill>
              </a:rPr>
              <a:t>PERANAN DAN TANGGUNGJAWAB (PTJ)</a:t>
            </a:r>
          </a:p>
          <a:p>
            <a:pPr marL="571500" indent="-571500" algn="ctr">
              <a:buFontTx/>
              <a:buChar char="-"/>
            </a:pPr>
            <a:r>
              <a:rPr lang="en-US" sz="4000" b="0" cap="none" spc="0" dirty="0">
                <a:ln w="0"/>
                <a:gradFill>
                  <a:gsLst>
                    <a:gs pos="21000">
                      <a:srgbClr val="53575C"/>
                    </a:gs>
                    <a:gs pos="88000">
                      <a:srgbClr val="C5C7CA"/>
                    </a:gs>
                  </a:gsLst>
                  <a:lin ang="5400000"/>
                </a:gradFill>
                <a:effectLst/>
              </a:rPr>
              <a:t>KETUA PTJ</a:t>
            </a:r>
          </a:p>
          <a:p>
            <a:pPr marL="571500" indent="-571500" algn="ctr">
              <a:buFontTx/>
              <a:buChar char="-"/>
            </a:pPr>
            <a:r>
              <a:rPr lang="en-US" sz="4000" dirty="0">
                <a:ln w="0"/>
                <a:gradFill>
                  <a:gsLst>
                    <a:gs pos="21000">
                      <a:srgbClr val="53575C"/>
                    </a:gs>
                    <a:gs pos="88000">
                      <a:srgbClr val="C5C7CA"/>
                    </a:gs>
                  </a:gsLst>
                  <a:lin ang="5400000"/>
                </a:gradFill>
              </a:rPr>
              <a:t>PEGAWAI UPM</a:t>
            </a:r>
          </a:p>
          <a:p>
            <a:pPr marL="571500" indent="-571500" algn="ctr">
              <a:buFontTx/>
              <a:buChar char="-"/>
            </a:pPr>
            <a:r>
              <a:rPr lang="en-US" sz="4000" b="0" cap="none" spc="0" dirty="0">
                <a:ln w="0"/>
                <a:gradFill>
                  <a:gsLst>
                    <a:gs pos="21000">
                      <a:srgbClr val="53575C"/>
                    </a:gs>
                    <a:gs pos="88000">
                      <a:srgbClr val="C5C7CA"/>
                    </a:gs>
                  </a:gsLst>
                  <a:lin ang="5400000"/>
                </a:gradFill>
                <a:effectLst/>
              </a:rPr>
              <a:t>- PEGAWAI ASET PTJ</a:t>
            </a:r>
          </a:p>
        </p:txBody>
      </p:sp>
    </p:spTree>
    <p:extLst>
      <p:ext uri="{BB962C8B-B14F-4D97-AF65-F5344CB8AC3E}">
        <p14:creationId xmlns:p14="http://schemas.microsoft.com/office/powerpoint/2010/main" val="213199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122F8A02-D7A6-402B-B43B-773E2FE99465}"/>
              </a:ext>
            </a:extLst>
          </p:cNvPr>
          <p:cNvPicPr>
            <a:picLocks noChangeAspect="1"/>
          </p:cNvPicPr>
          <p:nvPr/>
        </p:nvPicPr>
        <p:blipFill>
          <a:blip r:embed="rId2">
            <a:lum bright="70000" contrast="-70000"/>
          </a:blip>
          <a:stretch>
            <a:fillRect/>
          </a:stretch>
        </p:blipFill>
        <p:spPr>
          <a:xfrm>
            <a:off x="4225677" y="1778889"/>
            <a:ext cx="4805290" cy="4159882"/>
          </a:xfrm>
          <a:prstGeom prst="rect">
            <a:avLst/>
          </a:prstGeom>
        </p:spPr>
      </p:pic>
      <p:pic>
        <p:nvPicPr>
          <p:cNvPr id="30" name="Picture 29">
            <a:extLst>
              <a:ext uri="{FF2B5EF4-FFF2-40B4-BE49-F238E27FC236}">
                <a16:creationId xmlns:a16="http://schemas.microsoft.com/office/drawing/2014/main" id="{2DBA52B3-1A6E-4CBC-8394-F6BF3A91CB18}"/>
              </a:ext>
            </a:extLst>
          </p:cNvPr>
          <p:cNvPicPr>
            <a:picLocks noChangeAspect="1"/>
          </p:cNvPicPr>
          <p:nvPr/>
        </p:nvPicPr>
        <p:blipFill>
          <a:blip r:embed="rId2">
            <a:lum bright="70000" contrast="-70000"/>
          </a:blip>
          <a:stretch>
            <a:fillRect/>
          </a:stretch>
        </p:blipFill>
        <p:spPr>
          <a:xfrm>
            <a:off x="125672" y="1607794"/>
            <a:ext cx="4805290" cy="4159882"/>
          </a:xfrm>
          <a:prstGeom prst="rect">
            <a:avLst/>
          </a:prstGeom>
        </p:spPr>
      </p:pic>
      <p:cxnSp>
        <p:nvCxnSpPr>
          <p:cNvPr id="3" name="Straight Connector 2">
            <a:extLst>
              <a:ext uri="{FF2B5EF4-FFF2-40B4-BE49-F238E27FC236}">
                <a16:creationId xmlns:a16="http://schemas.microsoft.com/office/drawing/2014/main" id="{2188F4E6-8D9C-4BBA-A02D-27CBD2040FAE}"/>
              </a:ext>
            </a:extLst>
          </p:cNvPr>
          <p:cNvCxnSpPr>
            <a:cxnSpLocks/>
          </p:cNvCxnSpPr>
          <p:nvPr/>
        </p:nvCxnSpPr>
        <p:spPr>
          <a:xfrm flipV="1">
            <a:off x="5348586" y="2595163"/>
            <a:ext cx="429065" cy="500774"/>
          </a:xfrm>
          <a:prstGeom prst="line">
            <a:avLst/>
          </a:prstGeom>
          <a:ln w="31750" cap="sq">
            <a:solidFill>
              <a:schemeClr val="tx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3CB5AE8-D109-4803-B3A8-83841208BDB4}"/>
              </a:ext>
            </a:extLst>
          </p:cNvPr>
          <p:cNvCxnSpPr>
            <a:cxnSpLocks/>
          </p:cNvCxnSpPr>
          <p:nvPr/>
        </p:nvCxnSpPr>
        <p:spPr>
          <a:xfrm>
            <a:off x="5302926" y="3692133"/>
            <a:ext cx="744353" cy="0"/>
          </a:xfrm>
          <a:prstGeom prst="line">
            <a:avLst/>
          </a:prstGeom>
          <a:ln w="31750" cap="sq">
            <a:solidFill>
              <a:srgbClr val="0070C0"/>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4E57DD1-02DA-438D-8BE8-3A97C69541F6}"/>
              </a:ext>
            </a:extLst>
          </p:cNvPr>
          <p:cNvCxnSpPr>
            <a:cxnSpLocks/>
          </p:cNvCxnSpPr>
          <p:nvPr/>
        </p:nvCxnSpPr>
        <p:spPr>
          <a:xfrm>
            <a:off x="5302925" y="4243198"/>
            <a:ext cx="683055" cy="421736"/>
          </a:xfrm>
          <a:prstGeom prst="line">
            <a:avLst/>
          </a:prstGeom>
          <a:ln w="31750" cap="sq">
            <a:solidFill>
              <a:srgbClr val="FF0000"/>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54FF7E-87A9-42C0-843B-DCBAA2C37E9B}"/>
              </a:ext>
            </a:extLst>
          </p:cNvPr>
          <p:cNvCxnSpPr>
            <a:cxnSpLocks/>
          </p:cNvCxnSpPr>
          <p:nvPr/>
        </p:nvCxnSpPr>
        <p:spPr>
          <a:xfrm flipH="1" flipV="1">
            <a:off x="3338670" y="2595163"/>
            <a:ext cx="466843" cy="454243"/>
          </a:xfrm>
          <a:prstGeom prst="line">
            <a:avLst/>
          </a:prstGeom>
          <a:ln w="28575">
            <a:solidFill>
              <a:schemeClr val="tx1"/>
            </a:solidFill>
            <a:headEnd type="oval" w="med" len="med"/>
            <a:tailEnd type="triangle" w="lg" len="med"/>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82E3B03B-3CB7-4D8F-8099-BECDF5FF7B17}"/>
              </a:ext>
            </a:extLst>
          </p:cNvPr>
          <p:cNvCxnSpPr>
            <a:cxnSpLocks/>
          </p:cNvCxnSpPr>
          <p:nvPr/>
        </p:nvCxnSpPr>
        <p:spPr>
          <a:xfrm flipH="1">
            <a:off x="3096724" y="3679246"/>
            <a:ext cx="662480" cy="1"/>
          </a:xfrm>
          <a:prstGeom prst="line">
            <a:avLst/>
          </a:prstGeom>
          <a:ln w="31750" cap="sq">
            <a:solidFill>
              <a:schemeClr val="accent5"/>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781363-3D3B-4B3B-AE13-9DA3328A4C9E}"/>
              </a:ext>
            </a:extLst>
          </p:cNvPr>
          <p:cNvCxnSpPr>
            <a:cxnSpLocks/>
          </p:cNvCxnSpPr>
          <p:nvPr/>
        </p:nvCxnSpPr>
        <p:spPr>
          <a:xfrm flipH="1">
            <a:off x="3096724" y="4243198"/>
            <a:ext cx="660691" cy="361839"/>
          </a:xfrm>
          <a:prstGeom prst="line">
            <a:avLst/>
          </a:prstGeom>
          <a:ln w="31750" cap="sq">
            <a:solidFill>
              <a:srgbClr val="FF0000"/>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4EC4F93F-1B06-42B5-8F18-116EE1CE83E4}"/>
              </a:ext>
            </a:extLst>
          </p:cNvPr>
          <p:cNvGrpSpPr/>
          <p:nvPr/>
        </p:nvGrpSpPr>
        <p:grpSpPr>
          <a:xfrm>
            <a:off x="5568830" y="1876291"/>
            <a:ext cx="3528259" cy="748863"/>
            <a:chOff x="748031" y="3036597"/>
            <a:chExt cx="1793443" cy="2497369"/>
          </a:xfrm>
        </p:grpSpPr>
        <p:sp>
          <p:nvSpPr>
            <p:cNvPr id="10" name="TextBox 9">
              <a:extLst>
                <a:ext uri="{FF2B5EF4-FFF2-40B4-BE49-F238E27FC236}">
                  <a16:creationId xmlns:a16="http://schemas.microsoft.com/office/drawing/2014/main" id="{93A8CB03-2791-4AD4-8BCD-31E07E164F19}"/>
                </a:ext>
              </a:extLst>
            </p:cNvPr>
            <p:cNvSpPr txBox="1"/>
            <p:nvPr/>
          </p:nvSpPr>
          <p:spPr>
            <a:xfrm>
              <a:off x="748031" y="3036597"/>
              <a:ext cx="1793443" cy="1026400"/>
            </a:xfrm>
            <a:prstGeom prst="rect">
              <a:avLst/>
            </a:prstGeom>
            <a:noFill/>
          </p:spPr>
          <p:txBody>
            <a:bodyPr wrap="square" rtlCol="0" anchor="ctr">
              <a:spAutoFit/>
            </a:bodyPr>
            <a:lstStyle/>
            <a:p>
              <a:pPr algn="ctr" defTabSz="685783">
                <a:buClr>
                  <a:prstClr val="black"/>
                </a:buClr>
                <a:buSzPts val="1100"/>
              </a:pPr>
              <a:r>
                <a:rPr lang="en-MY" sz="1400" b="1" dirty="0">
                  <a:solidFill>
                    <a:prstClr val="black"/>
                  </a:solidFill>
                  <a:latin typeface="Abadi" panose="020B0604020104020204" pitchFamily="34" charset="0"/>
                  <a:ea typeface="Roboto"/>
                  <a:cs typeface="Roboto"/>
                  <a:sym typeface="Roboto"/>
                </a:rPr>
                <a:t> 4. </a:t>
              </a:r>
              <a:r>
                <a:rPr lang="en-MY" sz="1400" b="1" dirty="0" err="1">
                  <a:solidFill>
                    <a:prstClr val="black"/>
                  </a:solidFill>
                  <a:latin typeface="Abadi" panose="020B0604020104020204" pitchFamily="34" charset="0"/>
                  <a:ea typeface="Roboto"/>
                  <a:cs typeface="Roboto"/>
                  <a:sym typeface="Roboto"/>
                </a:rPr>
                <a:t>Penyelenggaraan</a:t>
              </a:r>
              <a:endParaRPr lang="en-MY" sz="1400" b="1" dirty="0">
                <a:solidFill>
                  <a:prstClr val="black"/>
                </a:solidFill>
                <a:latin typeface="Abadi" panose="020B0604020104020204" pitchFamily="34" charset="0"/>
                <a:ea typeface="Roboto"/>
                <a:cs typeface="Roboto"/>
                <a:sym typeface="Roboto"/>
              </a:endParaRPr>
            </a:p>
          </p:txBody>
        </p:sp>
        <p:sp>
          <p:nvSpPr>
            <p:cNvPr id="11" name="TextBox 10">
              <a:extLst>
                <a:ext uri="{FF2B5EF4-FFF2-40B4-BE49-F238E27FC236}">
                  <a16:creationId xmlns:a16="http://schemas.microsoft.com/office/drawing/2014/main" id="{196FE30C-2892-47CD-9AA2-4745789566D5}"/>
                </a:ext>
              </a:extLst>
            </p:cNvPr>
            <p:cNvSpPr txBox="1"/>
            <p:nvPr/>
          </p:nvSpPr>
          <p:spPr>
            <a:xfrm>
              <a:off x="1054606" y="3994368"/>
              <a:ext cx="1453257" cy="1539598"/>
            </a:xfrm>
            <a:prstGeom prst="rect">
              <a:avLst/>
            </a:prstGeom>
            <a:noFill/>
          </p:spPr>
          <p:txBody>
            <a:bodyPr wrap="square" rtlCol="0">
              <a:spAutoFit/>
            </a:bodyPr>
            <a:lstStyle/>
            <a:p>
              <a:pPr algn="l"/>
              <a:r>
                <a:rPr lang="fi-FI" sz="1200" b="0" i="0" u="none" strike="noStrike" kern="1200" baseline="0" dirty="0">
                  <a:solidFill>
                    <a:schemeClr val="tx1"/>
                  </a:solidFill>
                  <a:latin typeface="Abadi" panose="020B0604020104020204" pitchFamily="34" charset="0"/>
                </a:rPr>
                <a:t>Memastikan penyelenggaraan ke atas aset dilaksanakan</a:t>
              </a:r>
              <a:endParaRPr lang="fi-FI" sz="1200" dirty="0">
                <a:latin typeface="Abadi" panose="020B0604020104020204" pitchFamily="34" charset="0"/>
                <a:cs typeface="Lucida Sans Unicode"/>
              </a:endParaRPr>
            </a:p>
          </p:txBody>
        </p:sp>
      </p:grpSp>
      <p:grpSp>
        <p:nvGrpSpPr>
          <p:cNvPr id="12" name="Group 11">
            <a:extLst>
              <a:ext uri="{FF2B5EF4-FFF2-40B4-BE49-F238E27FC236}">
                <a16:creationId xmlns:a16="http://schemas.microsoft.com/office/drawing/2014/main" id="{28365222-3522-4527-97B3-BE4DE4745678}"/>
              </a:ext>
            </a:extLst>
          </p:cNvPr>
          <p:cNvGrpSpPr/>
          <p:nvPr/>
        </p:nvGrpSpPr>
        <p:grpSpPr>
          <a:xfrm>
            <a:off x="5956802" y="3153694"/>
            <a:ext cx="2905997" cy="1279091"/>
            <a:chOff x="923225" y="3233614"/>
            <a:chExt cx="1582956" cy="4265616"/>
          </a:xfrm>
        </p:grpSpPr>
        <p:sp>
          <p:nvSpPr>
            <p:cNvPr id="13" name="TextBox 12">
              <a:extLst>
                <a:ext uri="{FF2B5EF4-FFF2-40B4-BE49-F238E27FC236}">
                  <a16:creationId xmlns:a16="http://schemas.microsoft.com/office/drawing/2014/main" id="{925DD9FA-0DFD-4985-9664-2F16B6DB1033}"/>
                </a:ext>
              </a:extLst>
            </p:cNvPr>
            <p:cNvSpPr txBox="1"/>
            <p:nvPr/>
          </p:nvSpPr>
          <p:spPr>
            <a:xfrm>
              <a:off x="923225" y="3233614"/>
              <a:ext cx="1527408" cy="1026400"/>
            </a:xfrm>
            <a:prstGeom prst="rect">
              <a:avLst/>
            </a:prstGeom>
            <a:noFill/>
          </p:spPr>
          <p:txBody>
            <a:bodyPr wrap="square" rtlCol="0" anchor="ctr">
              <a:spAutoFit/>
            </a:bodyPr>
            <a:lstStyle/>
            <a:p>
              <a:pPr algn="ctr" defTabSz="685783"/>
              <a:r>
                <a:rPr lang="en-MY" sz="1400" b="1" dirty="0">
                  <a:solidFill>
                    <a:prstClr val="black"/>
                  </a:solidFill>
                  <a:latin typeface="Abadi" panose="020B0604020104020204" pitchFamily="34" charset="0"/>
                  <a:ea typeface="Roboto"/>
                  <a:cs typeface="Roboto"/>
                  <a:sym typeface="Roboto"/>
                </a:rPr>
                <a:t> 5. </a:t>
              </a:r>
              <a:r>
                <a:rPr lang="en-MY" sz="1400" b="1" dirty="0" err="1">
                  <a:solidFill>
                    <a:prstClr val="black"/>
                  </a:solidFill>
                  <a:latin typeface="Abadi" panose="020B0604020104020204" pitchFamily="34" charset="0"/>
                  <a:ea typeface="Roboto"/>
                  <a:cs typeface="Roboto"/>
                  <a:sym typeface="Roboto"/>
                </a:rPr>
                <a:t>Pelupusan</a:t>
              </a:r>
              <a:endParaRPr lang="en-MY" sz="1400" b="1" dirty="0">
                <a:solidFill>
                  <a:prstClr val="black"/>
                </a:solidFill>
                <a:latin typeface="Abadi" panose="020B0604020104020204" pitchFamily="34" charset="0"/>
                <a:ea typeface="Roboto"/>
                <a:cs typeface="Roboto"/>
                <a:sym typeface="Roboto"/>
              </a:endParaRPr>
            </a:p>
          </p:txBody>
        </p:sp>
        <p:sp>
          <p:nvSpPr>
            <p:cNvPr id="14" name="TextBox 13">
              <a:extLst>
                <a:ext uri="{FF2B5EF4-FFF2-40B4-BE49-F238E27FC236}">
                  <a16:creationId xmlns:a16="http://schemas.microsoft.com/office/drawing/2014/main" id="{5B960D5F-4C7A-4373-8039-702BC420133F}"/>
                </a:ext>
              </a:extLst>
            </p:cNvPr>
            <p:cNvSpPr txBox="1"/>
            <p:nvPr/>
          </p:nvSpPr>
          <p:spPr>
            <a:xfrm>
              <a:off x="978773" y="4112115"/>
              <a:ext cx="1527408" cy="3387115"/>
            </a:xfrm>
            <a:prstGeom prst="rect">
              <a:avLst/>
            </a:prstGeom>
            <a:noFill/>
          </p:spPr>
          <p:txBody>
            <a:bodyPr wrap="square" rtlCol="0">
              <a:spAutoFit/>
            </a:bodyPr>
            <a:lstStyle/>
            <a:p>
              <a:pPr marL="171450" indent="-171450" algn="l">
                <a:buFont typeface="Courier New" panose="02070309020205020404" pitchFamily="49" charset="0"/>
                <a:buChar char="o"/>
              </a:pPr>
              <a:r>
                <a:rPr lang="en-MY" sz="1200" b="0" i="0" u="none" strike="noStrike" kern="1200" baseline="0" dirty="0" err="1">
                  <a:solidFill>
                    <a:schemeClr val="tx1"/>
                  </a:solidFill>
                  <a:latin typeface="Abadi" panose="020B0604020104020204" pitchFamily="34" charset="0"/>
                </a:rPr>
                <a:t>Menyediakan</a:t>
              </a:r>
              <a:r>
                <a:rPr lang="en-MY" sz="1200" b="0" i="0" u="none" strike="noStrike" kern="1200" baseline="0" dirty="0">
                  <a:solidFill>
                    <a:schemeClr val="tx1"/>
                  </a:solidFill>
                  <a:latin typeface="Abadi" panose="020B0604020104020204" pitchFamily="34" charset="0"/>
                </a:rPr>
                <a:t> </a:t>
              </a:r>
              <a:r>
                <a:rPr lang="en-MY" sz="1200" b="0" i="0" u="none" strike="noStrike" kern="1200" baseline="0" dirty="0" err="1">
                  <a:solidFill>
                    <a:schemeClr val="tx1"/>
                  </a:solidFill>
                  <a:latin typeface="Abadi" panose="020B0604020104020204" pitchFamily="34" charset="0"/>
                </a:rPr>
                <a:t>pelan</a:t>
              </a:r>
              <a:r>
                <a:rPr lang="en-MY" sz="1200" b="0" i="0" u="none" strike="noStrike" kern="1200" baseline="0" dirty="0">
                  <a:solidFill>
                    <a:schemeClr val="tx1"/>
                  </a:solidFill>
                  <a:latin typeface="Abadi" panose="020B0604020104020204" pitchFamily="34" charset="0"/>
                </a:rPr>
                <a:t>/ </a:t>
              </a:r>
              <a:r>
                <a:rPr lang="en-MY" sz="1200" b="0" i="0" u="none" strike="noStrike" kern="1200" baseline="0" dirty="0" err="1">
                  <a:solidFill>
                    <a:schemeClr val="tx1"/>
                  </a:solidFill>
                  <a:latin typeface="Abadi" panose="020B0604020104020204" pitchFamily="34" charset="0"/>
                </a:rPr>
                <a:t>perancangan</a:t>
              </a:r>
              <a:r>
                <a:rPr lang="en-MY" sz="1200" b="0" i="0" u="none" strike="noStrike" kern="1200" baseline="0" dirty="0">
                  <a:solidFill>
                    <a:schemeClr val="tx1"/>
                  </a:solidFill>
                  <a:latin typeface="Abadi" panose="020B0604020104020204" pitchFamily="34" charset="0"/>
                </a:rPr>
                <a:t> </a:t>
              </a:r>
              <a:r>
                <a:rPr lang="en-MY" sz="1200" b="0" i="0" u="none" strike="noStrike" kern="1200" baseline="0" dirty="0" err="1">
                  <a:solidFill>
                    <a:schemeClr val="tx1"/>
                  </a:solidFill>
                  <a:latin typeface="Abadi" panose="020B0604020104020204" pitchFamily="34" charset="0"/>
                </a:rPr>
                <a:t>pelupusan</a:t>
              </a:r>
              <a:endParaRPr lang="en-MY" sz="1200" b="0" i="0" u="none" strike="noStrike" kern="1200" baseline="0" dirty="0">
                <a:solidFill>
                  <a:schemeClr val="tx1"/>
                </a:solidFill>
                <a:latin typeface="Abadi" panose="020B0604020104020204" pitchFamily="34" charset="0"/>
              </a:endParaRPr>
            </a:p>
            <a:p>
              <a:pPr marL="171450" indent="-171450" algn="l">
                <a:buFont typeface="Courier New" panose="02070309020205020404" pitchFamily="49" charset="0"/>
                <a:buChar char="o"/>
              </a:pPr>
              <a:r>
                <a:rPr lang="en-MY" sz="1200" dirty="0" err="1">
                  <a:latin typeface="Abadi" panose="020B0604020104020204" pitchFamily="34" charset="0"/>
                </a:rPr>
                <a:t>Meluluskan</a:t>
              </a:r>
              <a:r>
                <a:rPr lang="en-MY" sz="1200" dirty="0">
                  <a:latin typeface="Abadi" panose="020B0604020104020204" pitchFamily="34" charset="0"/>
                </a:rPr>
                <a:t> </a:t>
              </a:r>
              <a:r>
                <a:rPr lang="en-MY" sz="1200" dirty="0" err="1">
                  <a:latin typeface="Abadi" panose="020B0604020104020204" pitchFamily="34" charset="0"/>
                </a:rPr>
                <a:t>pelupusan</a:t>
              </a:r>
              <a:r>
                <a:rPr lang="en-MY" sz="1200" dirty="0">
                  <a:latin typeface="Abadi" panose="020B0604020104020204" pitchFamily="34" charset="0"/>
                </a:rPr>
                <a:t> ABR </a:t>
              </a:r>
              <a:r>
                <a:rPr lang="en-MY" sz="1200" dirty="0" err="1">
                  <a:latin typeface="Abadi" panose="020B0604020104020204" pitchFamily="34" charset="0"/>
                </a:rPr>
                <a:t>sehingga</a:t>
              </a:r>
              <a:r>
                <a:rPr lang="en-MY" sz="1200" dirty="0">
                  <a:latin typeface="Abadi" panose="020B0604020104020204" pitchFamily="34" charset="0"/>
                </a:rPr>
                <a:t> </a:t>
              </a:r>
              <a:r>
                <a:rPr lang="en-MY" sz="1200" dirty="0" err="1">
                  <a:latin typeface="Abadi" panose="020B0604020104020204" pitchFamily="34" charset="0"/>
                </a:rPr>
                <a:t>nilai</a:t>
              </a:r>
              <a:r>
                <a:rPr lang="en-MY" sz="1200" dirty="0">
                  <a:latin typeface="Abadi" panose="020B0604020104020204" pitchFamily="34" charset="0"/>
                </a:rPr>
                <a:t> </a:t>
              </a:r>
              <a:r>
                <a:rPr lang="en-MY" sz="1200" dirty="0" err="1">
                  <a:latin typeface="Abadi" panose="020B0604020104020204" pitchFamily="34" charset="0"/>
                </a:rPr>
                <a:t>keseluruhan</a:t>
              </a:r>
              <a:r>
                <a:rPr lang="en-MY" sz="1200" dirty="0">
                  <a:latin typeface="Abadi" panose="020B0604020104020204" pitchFamily="34" charset="0"/>
                </a:rPr>
                <a:t> RM50,000</a:t>
              </a:r>
              <a:endParaRPr lang="en-MY" sz="1200" b="0" i="0" u="none" strike="noStrike" kern="1200" baseline="0" dirty="0">
                <a:solidFill>
                  <a:schemeClr val="tx1"/>
                </a:solidFill>
                <a:latin typeface="Abadi" panose="020B0604020104020204" pitchFamily="34" charset="0"/>
              </a:endParaRPr>
            </a:p>
            <a:p>
              <a:pPr algn="l"/>
              <a:endParaRPr lang="en-MY" sz="1200" dirty="0">
                <a:latin typeface="Abadi" panose="020B0604020104020204" pitchFamily="34" charset="0"/>
                <a:cs typeface="Lucida Sans Unicode"/>
              </a:endParaRPr>
            </a:p>
          </p:txBody>
        </p:sp>
      </p:grpSp>
      <p:grpSp>
        <p:nvGrpSpPr>
          <p:cNvPr id="15" name="Group 14">
            <a:extLst>
              <a:ext uri="{FF2B5EF4-FFF2-40B4-BE49-F238E27FC236}">
                <a16:creationId xmlns:a16="http://schemas.microsoft.com/office/drawing/2014/main" id="{47D34251-B08A-40F8-A10A-1EEA1F4A9F02}"/>
              </a:ext>
            </a:extLst>
          </p:cNvPr>
          <p:cNvGrpSpPr/>
          <p:nvPr/>
        </p:nvGrpSpPr>
        <p:grpSpPr>
          <a:xfrm>
            <a:off x="5852464" y="4645384"/>
            <a:ext cx="3291535" cy="611144"/>
            <a:chOff x="755702" y="3214432"/>
            <a:chExt cx="1757946" cy="2038096"/>
          </a:xfrm>
        </p:grpSpPr>
        <p:sp>
          <p:nvSpPr>
            <p:cNvPr id="16" name="TextBox 15">
              <a:extLst>
                <a:ext uri="{FF2B5EF4-FFF2-40B4-BE49-F238E27FC236}">
                  <a16:creationId xmlns:a16="http://schemas.microsoft.com/office/drawing/2014/main" id="{8EC97704-A902-4933-A5C6-07B4BE123F1C}"/>
                </a:ext>
              </a:extLst>
            </p:cNvPr>
            <p:cNvSpPr txBox="1"/>
            <p:nvPr/>
          </p:nvSpPr>
          <p:spPr>
            <a:xfrm>
              <a:off x="791653" y="3214432"/>
              <a:ext cx="1602311" cy="1026401"/>
            </a:xfrm>
            <a:prstGeom prst="rect">
              <a:avLst/>
            </a:prstGeom>
            <a:noFill/>
          </p:spPr>
          <p:txBody>
            <a:bodyPr wrap="square" rtlCol="0" anchor="ctr">
              <a:spAutoFit/>
            </a:bodyPr>
            <a:lstStyle/>
            <a:p>
              <a:pPr algn="ctr" defTabSz="685783"/>
              <a:r>
                <a:rPr lang="en-MY" sz="1400" b="1" dirty="0">
                  <a:solidFill>
                    <a:prstClr val="black"/>
                  </a:solidFill>
                  <a:latin typeface="Abadi" panose="020B0604020104020204" pitchFamily="34" charset="0"/>
                  <a:ea typeface="Roboto"/>
                  <a:cs typeface="Roboto"/>
                  <a:sym typeface="Roboto"/>
                </a:rPr>
                <a:t>6. </a:t>
              </a:r>
              <a:r>
                <a:rPr lang="en-MY" sz="1400" b="1" dirty="0" err="1">
                  <a:solidFill>
                    <a:prstClr val="black"/>
                  </a:solidFill>
                  <a:latin typeface="Abadi" panose="020B0604020104020204" pitchFamily="34" charset="0"/>
                  <a:ea typeface="Roboto"/>
                  <a:cs typeface="Roboto"/>
                  <a:sym typeface="Roboto"/>
                </a:rPr>
                <a:t>Kehilangan</a:t>
              </a:r>
              <a:r>
                <a:rPr lang="en-MY" sz="1400" b="1" dirty="0">
                  <a:solidFill>
                    <a:prstClr val="black"/>
                  </a:solidFill>
                  <a:latin typeface="Abadi" panose="020B0604020104020204" pitchFamily="34" charset="0"/>
                  <a:ea typeface="Roboto"/>
                  <a:cs typeface="Roboto"/>
                  <a:sym typeface="Roboto"/>
                </a:rPr>
                <a:t> Dan </a:t>
              </a:r>
              <a:r>
                <a:rPr lang="en-MY" sz="1400" b="1" dirty="0" err="1">
                  <a:solidFill>
                    <a:prstClr val="black"/>
                  </a:solidFill>
                  <a:latin typeface="Abadi" panose="020B0604020104020204" pitchFamily="34" charset="0"/>
                  <a:ea typeface="Roboto"/>
                  <a:cs typeface="Roboto"/>
                  <a:sym typeface="Roboto"/>
                </a:rPr>
                <a:t>Hapus</a:t>
              </a:r>
              <a:r>
                <a:rPr lang="en-MY" sz="1400" b="1" dirty="0">
                  <a:solidFill>
                    <a:prstClr val="black"/>
                  </a:solidFill>
                  <a:latin typeface="Abadi" panose="020B0604020104020204" pitchFamily="34" charset="0"/>
                  <a:ea typeface="Roboto"/>
                  <a:cs typeface="Roboto"/>
                  <a:sym typeface="Roboto"/>
                </a:rPr>
                <a:t> </a:t>
              </a:r>
              <a:r>
                <a:rPr lang="en-MY" sz="1400" b="1" dirty="0" err="1">
                  <a:solidFill>
                    <a:prstClr val="black"/>
                  </a:solidFill>
                  <a:latin typeface="Abadi" panose="020B0604020104020204" pitchFamily="34" charset="0"/>
                  <a:ea typeface="Roboto"/>
                  <a:cs typeface="Roboto"/>
                  <a:sym typeface="Roboto"/>
                </a:rPr>
                <a:t>KIra</a:t>
              </a:r>
              <a:endParaRPr lang="en-MY" sz="1400" b="1" dirty="0">
                <a:solidFill>
                  <a:prstClr val="black"/>
                </a:solidFill>
                <a:latin typeface="Abadi" panose="020B0604020104020204" pitchFamily="34" charset="0"/>
                <a:ea typeface="Roboto"/>
                <a:cs typeface="Roboto"/>
                <a:sym typeface="Roboto"/>
              </a:endParaRPr>
            </a:p>
          </p:txBody>
        </p:sp>
        <p:sp>
          <p:nvSpPr>
            <p:cNvPr id="17" name="TextBox 16">
              <a:extLst>
                <a:ext uri="{FF2B5EF4-FFF2-40B4-BE49-F238E27FC236}">
                  <a16:creationId xmlns:a16="http://schemas.microsoft.com/office/drawing/2014/main" id="{37BE1982-EB98-4877-95E1-07003434F466}"/>
                </a:ext>
              </a:extLst>
            </p:cNvPr>
            <p:cNvSpPr txBox="1"/>
            <p:nvPr/>
          </p:nvSpPr>
          <p:spPr>
            <a:xfrm>
              <a:off x="755702" y="4328768"/>
              <a:ext cx="1757946" cy="923760"/>
            </a:xfrm>
            <a:prstGeom prst="rect">
              <a:avLst/>
            </a:prstGeom>
            <a:noFill/>
          </p:spPr>
          <p:txBody>
            <a:bodyPr wrap="square" rtlCol="0">
              <a:spAutoFit/>
            </a:bodyPr>
            <a:lstStyle/>
            <a:p>
              <a:pPr marL="171450" indent="-171450" algn="l">
                <a:buFont typeface="Arial" panose="020B0604020202020204" pitchFamily="34" charset="0"/>
                <a:buChar char="•"/>
              </a:pPr>
              <a:r>
                <a:rPr lang="en-MY" sz="1200" b="0" i="0" u="none" strike="noStrike" kern="1200" baseline="0" dirty="0" err="1">
                  <a:solidFill>
                    <a:schemeClr val="tx1"/>
                  </a:solidFill>
                  <a:latin typeface="Abadi" panose="020B0604020104020204" pitchFamily="34" charset="0"/>
                </a:rPr>
                <a:t>Menyediakan</a:t>
              </a:r>
              <a:r>
                <a:rPr lang="en-MY" sz="1200" b="0" i="0" u="none" strike="noStrike" kern="1200" baseline="0" dirty="0">
                  <a:solidFill>
                    <a:schemeClr val="tx1"/>
                  </a:solidFill>
                  <a:latin typeface="Abadi" panose="020B0604020104020204" pitchFamily="34" charset="0"/>
                </a:rPr>
                <a:t> </a:t>
              </a:r>
              <a:r>
                <a:rPr lang="en-MY" sz="1200" b="0" i="0" u="none" strike="noStrike" kern="1200" baseline="0" dirty="0" err="1">
                  <a:solidFill>
                    <a:schemeClr val="tx1"/>
                  </a:solidFill>
                  <a:latin typeface="Abadi" panose="020B0604020104020204" pitchFamily="34" charset="0"/>
                </a:rPr>
                <a:t>Laporan</a:t>
              </a:r>
              <a:r>
                <a:rPr lang="en-MY" sz="1200" b="0" i="0" u="none" strike="noStrike" kern="1200" baseline="0" dirty="0">
                  <a:solidFill>
                    <a:schemeClr val="tx1"/>
                  </a:solidFill>
                  <a:latin typeface="Abadi" panose="020B0604020104020204" pitchFamily="34" charset="0"/>
                </a:rPr>
                <a:t> Awal </a:t>
              </a:r>
              <a:r>
                <a:rPr lang="en-MY" sz="1200" b="0" i="0" u="none" strike="noStrike" kern="1200" baseline="0" dirty="0" err="1">
                  <a:solidFill>
                    <a:schemeClr val="tx1"/>
                  </a:solidFill>
                  <a:latin typeface="Abadi" panose="020B0604020104020204" pitchFamily="34" charset="0"/>
                </a:rPr>
                <a:t>Kehilangan</a:t>
              </a:r>
              <a:endParaRPr lang="en-MY" sz="1200" dirty="0">
                <a:latin typeface="Abadi" panose="020B0604020104020204" pitchFamily="34" charset="0"/>
                <a:cs typeface="Lucida Sans Unicode"/>
              </a:endParaRPr>
            </a:p>
          </p:txBody>
        </p:sp>
      </p:grpSp>
      <p:grpSp>
        <p:nvGrpSpPr>
          <p:cNvPr id="18" name="Group 17">
            <a:extLst>
              <a:ext uri="{FF2B5EF4-FFF2-40B4-BE49-F238E27FC236}">
                <a16:creationId xmlns:a16="http://schemas.microsoft.com/office/drawing/2014/main" id="{B18A2104-BBCD-4351-8525-146553258E94}"/>
              </a:ext>
            </a:extLst>
          </p:cNvPr>
          <p:cNvGrpSpPr/>
          <p:nvPr/>
        </p:nvGrpSpPr>
        <p:grpSpPr>
          <a:xfrm>
            <a:off x="55565" y="1501046"/>
            <a:ext cx="3556827" cy="2673114"/>
            <a:chOff x="510087" y="2089922"/>
            <a:chExt cx="2339675" cy="8914530"/>
          </a:xfrm>
        </p:grpSpPr>
        <p:sp>
          <p:nvSpPr>
            <p:cNvPr id="19" name="TextBox 18">
              <a:extLst>
                <a:ext uri="{FF2B5EF4-FFF2-40B4-BE49-F238E27FC236}">
                  <a16:creationId xmlns:a16="http://schemas.microsoft.com/office/drawing/2014/main" id="{645B56E7-C173-418F-8969-F6CAF747B906}"/>
                </a:ext>
              </a:extLst>
            </p:cNvPr>
            <p:cNvSpPr txBox="1"/>
            <p:nvPr/>
          </p:nvSpPr>
          <p:spPr>
            <a:xfrm>
              <a:off x="510087" y="2089922"/>
              <a:ext cx="2339675" cy="1744879"/>
            </a:xfrm>
            <a:prstGeom prst="rect">
              <a:avLst/>
            </a:prstGeom>
            <a:noFill/>
          </p:spPr>
          <p:txBody>
            <a:bodyPr wrap="square" rtlCol="0" anchor="ctr">
              <a:spAutoFit/>
            </a:bodyPr>
            <a:lstStyle/>
            <a:p>
              <a:pPr algn="ctr" defTabSz="685783"/>
              <a:r>
                <a:rPr lang="ms-MY" sz="1400" b="1" dirty="0">
                  <a:solidFill>
                    <a:prstClr val="black"/>
                  </a:solidFill>
                  <a:latin typeface="Abadi" panose="020B0604020104020204" pitchFamily="34" charset="0"/>
                  <a:ea typeface="Roboto"/>
                  <a:cs typeface="Roboto"/>
                  <a:sym typeface="Roboto"/>
                </a:rPr>
                <a:t>1. Melantik Pegawai Yang Terlibat Dengan Pengurusan Aset</a:t>
              </a:r>
            </a:p>
          </p:txBody>
        </p:sp>
        <p:sp>
          <p:nvSpPr>
            <p:cNvPr id="20" name="TextBox 19">
              <a:extLst>
                <a:ext uri="{FF2B5EF4-FFF2-40B4-BE49-F238E27FC236}">
                  <a16:creationId xmlns:a16="http://schemas.microsoft.com/office/drawing/2014/main" id="{1289723F-118E-4AFC-9823-C3BA278448C7}"/>
                </a:ext>
              </a:extLst>
            </p:cNvPr>
            <p:cNvSpPr txBox="1"/>
            <p:nvPr/>
          </p:nvSpPr>
          <p:spPr>
            <a:xfrm>
              <a:off x="666403" y="3922295"/>
              <a:ext cx="2055651" cy="7082157"/>
            </a:xfrm>
            <a:prstGeom prst="rect">
              <a:avLst/>
            </a:prstGeom>
            <a:noFill/>
          </p:spPr>
          <p:txBody>
            <a:bodyPr wrap="square" rtlCol="0">
              <a:spAutoFit/>
            </a:bodyPr>
            <a:lstStyle/>
            <a:p>
              <a:pPr marL="171450" indent="-171450" algn="just" defTabSz="685783">
                <a:buFont typeface="Wingdings" panose="05000000000000000000" pitchFamily="2" charset="2"/>
                <a:buChar char="q"/>
              </a:pPr>
              <a:r>
                <a:rPr lang="en-MY" sz="1200" b="0" i="0" u="none" strike="noStrike" kern="1200" baseline="0" dirty="0" err="1">
                  <a:solidFill>
                    <a:schemeClr val="tx1"/>
                  </a:solidFill>
                  <a:latin typeface="Abadi" panose="020B0604020104020204" pitchFamily="34" charset="0"/>
                  <a:ea typeface="+mn-ea"/>
                  <a:cs typeface="+mn-cs"/>
                </a:rPr>
                <a:t>Pegawai</a:t>
              </a:r>
              <a:r>
                <a:rPr lang="en-MY" sz="1200" b="0" i="0" u="none" strike="noStrike" kern="1200" baseline="0" dirty="0">
                  <a:solidFill>
                    <a:schemeClr val="tx1"/>
                  </a:solidFill>
                  <a:latin typeface="Abadi" panose="020B0604020104020204" pitchFamily="34" charset="0"/>
                  <a:ea typeface="+mn-ea"/>
                  <a:cs typeface="+mn-cs"/>
                </a:rPr>
                <a:t> </a:t>
              </a:r>
              <a:r>
                <a:rPr lang="en-MY" sz="1200" b="0" i="0" u="none" strike="noStrike" kern="1200" baseline="0" dirty="0" err="1">
                  <a:solidFill>
                    <a:schemeClr val="tx1"/>
                  </a:solidFill>
                  <a:latin typeface="Abadi" panose="020B0604020104020204" pitchFamily="34" charset="0"/>
                  <a:ea typeface="+mn-ea"/>
                  <a:cs typeface="+mn-cs"/>
                </a:rPr>
                <a:t>Aset</a:t>
              </a:r>
              <a:r>
                <a:rPr lang="en-MY" sz="1200" b="0" i="0" u="none" strike="noStrike" kern="1200" baseline="0" dirty="0">
                  <a:solidFill>
                    <a:schemeClr val="tx1"/>
                  </a:solidFill>
                  <a:latin typeface="Abadi" panose="020B0604020104020204" pitchFamily="34" charset="0"/>
                  <a:ea typeface="+mn-ea"/>
                  <a:cs typeface="+mn-cs"/>
                </a:rPr>
                <a:t> dan </a:t>
              </a:r>
              <a:r>
                <a:rPr lang="en-MY" sz="1200" b="0" i="0" u="none" strike="noStrike" kern="1200" baseline="0" dirty="0" err="1">
                  <a:solidFill>
                    <a:schemeClr val="tx1"/>
                  </a:solidFill>
                  <a:latin typeface="Abadi" panose="020B0604020104020204" pitchFamily="34" charset="0"/>
                  <a:ea typeface="+mn-ea"/>
                  <a:cs typeface="+mn-cs"/>
                </a:rPr>
                <a:t>Pembantu</a:t>
              </a:r>
              <a:r>
                <a:rPr lang="en-MY" sz="1200" b="0" i="0" u="none" strike="noStrike" kern="1200" baseline="0" dirty="0">
                  <a:solidFill>
                    <a:schemeClr val="tx1"/>
                  </a:solidFill>
                  <a:latin typeface="Abadi" panose="020B0604020104020204" pitchFamily="34" charset="0"/>
                  <a:ea typeface="+mn-ea"/>
                  <a:cs typeface="+mn-cs"/>
                </a:rPr>
                <a:t> </a:t>
              </a:r>
              <a:r>
                <a:rPr lang="en-MY" sz="1200" b="0" i="0" u="none" strike="noStrike" kern="1200" baseline="0" dirty="0" err="1">
                  <a:solidFill>
                    <a:schemeClr val="tx1"/>
                  </a:solidFill>
                  <a:latin typeface="Abadi" panose="020B0604020104020204" pitchFamily="34" charset="0"/>
                  <a:ea typeface="+mn-ea"/>
                  <a:cs typeface="+mn-cs"/>
                </a:rPr>
                <a:t>Pegawai</a:t>
              </a:r>
              <a:r>
                <a:rPr lang="en-MY" sz="1200" b="0" i="0" u="none" strike="noStrike" kern="1200" baseline="0" dirty="0">
                  <a:solidFill>
                    <a:schemeClr val="tx1"/>
                  </a:solidFill>
                  <a:latin typeface="Abadi" panose="020B0604020104020204" pitchFamily="34" charset="0"/>
                  <a:ea typeface="+mn-ea"/>
                  <a:cs typeface="+mn-cs"/>
                </a:rPr>
                <a:t> </a:t>
              </a:r>
              <a:r>
                <a:rPr lang="en-MY" sz="1200" b="0" i="0" u="none" strike="noStrike" kern="1200" baseline="0" dirty="0" err="1">
                  <a:solidFill>
                    <a:schemeClr val="tx1"/>
                  </a:solidFill>
                  <a:latin typeface="Abadi" panose="020B0604020104020204" pitchFamily="34" charset="0"/>
                  <a:ea typeface="+mn-ea"/>
                  <a:cs typeface="+mn-cs"/>
                </a:rPr>
                <a:t>Aset</a:t>
              </a:r>
              <a:endParaRPr lang="en-MY" sz="1200" b="0" i="0" u="none" strike="noStrike" kern="1200" baseline="0" dirty="0">
                <a:solidFill>
                  <a:schemeClr val="tx1"/>
                </a:solidFill>
                <a:latin typeface="Abadi" panose="020B0604020104020204" pitchFamily="34" charset="0"/>
                <a:ea typeface="+mn-ea"/>
                <a:cs typeface="+mn-cs"/>
              </a:endParaRPr>
            </a:p>
            <a:p>
              <a:pPr marL="171450" indent="-171450" algn="just" defTabSz="685783">
                <a:buFont typeface="Wingdings" panose="05000000000000000000" pitchFamily="2" charset="2"/>
                <a:buChar char="q"/>
              </a:pPr>
              <a:r>
                <a:rPr lang="en-MY" sz="1200" b="0" i="0" u="none" strike="noStrike" kern="1200" baseline="0" dirty="0" err="1">
                  <a:solidFill>
                    <a:schemeClr val="tx1"/>
                  </a:solidFill>
                  <a:latin typeface="Abadi" panose="020B0604020104020204" pitchFamily="34" charset="0"/>
                  <a:ea typeface="+mn-ea"/>
                  <a:cs typeface="+mn-cs"/>
                </a:rPr>
                <a:t>Pegawai</a:t>
              </a:r>
              <a:r>
                <a:rPr lang="en-MY" sz="1200" b="0" i="0" u="none" strike="noStrike" kern="1200" baseline="0" dirty="0">
                  <a:solidFill>
                    <a:schemeClr val="tx1"/>
                  </a:solidFill>
                  <a:latin typeface="Abadi" panose="020B0604020104020204" pitchFamily="34" charset="0"/>
                  <a:ea typeface="+mn-ea"/>
                  <a:cs typeface="+mn-cs"/>
                </a:rPr>
                <a:t> </a:t>
              </a:r>
              <a:r>
                <a:rPr lang="en-MY" sz="1200" b="0" i="0" u="none" strike="noStrike" kern="1200" baseline="0" dirty="0" err="1">
                  <a:solidFill>
                    <a:schemeClr val="tx1"/>
                  </a:solidFill>
                  <a:latin typeface="Abadi" panose="020B0604020104020204" pitchFamily="34" charset="0"/>
                  <a:ea typeface="+mn-ea"/>
                  <a:cs typeface="+mn-cs"/>
                </a:rPr>
                <a:t>Penerima</a:t>
              </a:r>
              <a:r>
                <a:rPr lang="en-MY" sz="1200" b="0" i="0" u="none" strike="noStrike" kern="1200" baseline="0" dirty="0">
                  <a:solidFill>
                    <a:schemeClr val="tx1"/>
                  </a:solidFill>
                  <a:latin typeface="Abadi" panose="020B0604020104020204" pitchFamily="34" charset="0"/>
                  <a:ea typeface="+mn-ea"/>
                  <a:cs typeface="+mn-cs"/>
                </a:rPr>
                <a:t> (</a:t>
              </a:r>
              <a:r>
                <a:rPr lang="en-MY" sz="1200" b="0" i="0" u="none" strike="noStrike" kern="1200" baseline="0" dirty="0" err="1">
                  <a:solidFill>
                    <a:schemeClr val="tx1"/>
                  </a:solidFill>
                  <a:latin typeface="Abadi" panose="020B0604020104020204" pitchFamily="34" charset="0"/>
                  <a:ea typeface="+mn-ea"/>
                  <a:cs typeface="+mn-cs"/>
                </a:rPr>
                <a:t>untuk</a:t>
              </a:r>
              <a:r>
                <a:rPr lang="en-MY" sz="1200" b="0" i="0" u="none" strike="noStrike" kern="1200" baseline="0" dirty="0">
                  <a:solidFill>
                    <a:schemeClr val="tx1"/>
                  </a:solidFill>
                  <a:latin typeface="Abadi" panose="020B0604020104020204" pitchFamily="34" charset="0"/>
                  <a:ea typeface="+mn-ea"/>
                  <a:cs typeface="+mn-cs"/>
                </a:rPr>
                <a:t> </a:t>
              </a:r>
              <a:r>
                <a:rPr lang="en-MY" sz="1200" b="0" i="0" u="none" strike="noStrike" kern="1200" baseline="0" dirty="0" err="1">
                  <a:solidFill>
                    <a:schemeClr val="tx1"/>
                  </a:solidFill>
                  <a:latin typeface="Abadi" panose="020B0604020104020204" pitchFamily="34" charset="0"/>
                  <a:ea typeface="+mn-ea"/>
                  <a:cs typeface="+mn-cs"/>
                </a:rPr>
                <a:t>Pegawai</a:t>
              </a:r>
              <a:r>
                <a:rPr lang="en-MY" sz="1200" b="0" i="0" u="none" strike="noStrike" kern="1200" baseline="0" dirty="0">
                  <a:solidFill>
                    <a:schemeClr val="tx1"/>
                  </a:solidFill>
                  <a:latin typeface="Abadi" panose="020B0604020104020204" pitchFamily="34" charset="0"/>
                  <a:ea typeface="+mn-ea"/>
                  <a:cs typeface="+mn-cs"/>
                </a:rPr>
                <a:t> yang </a:t>
              </a:r>
              <a:r>
                <a:rPr lang="en-MY" sz="1200" b="0" i="0" u="none" strike="noStrike" kern="1200" baseline="0" dirty="0" err="1">
                  <a:solidFill>
                    <a:schemeClr val="tx1"/>
                  </a:solidFill>
                  <a:latin typeface="Abadi" panose="020B0604020104020204" pitchFamily="34" charset="0"/>
                  <a:ea typeface="+mn-ea"/>
                  <a:cs typeface="+mn-cs"/>
                </a:rPr>
                <a:t>diberikuasa</a:t>
              </a:r>
              <a:r>
                <a:rPr lang="en-MY" sz="1200" b="0" i="0" u="none" strike="noStrike" kern="1200" baseline="0" dirty="0">
                  <a:solidFill>
                    <a:schemeClr val="tx1"/>
                  </a:solidFill>
                  <a:latin typeface="Abadi" panose="020B0604020104020204" pitchFamily="34" charset="0"/>
                  <a:ea typeface="+mn-ea"/>
                  <a:cs typeface="+mn-cs"/>
                </a:rPr>
                <a:t>)</a:t>
              </a:r>
            </a:p>
            <a:p>
              <a:pPr marL="171450" indent="-171450" algn="just" defTabSz="685783">
                <a:buFont typeface="Wingdings" panose="05000000000000000000" pitchFamily="2" charset="2"/>
                <a:buChar char="q"/>
              </a:pPr>
              <a:r>
                <a:rPr lang="en-MY" sz="1200" dirty="0" err="1">
                  <a:latin typeface="Abadi" panose="020B0604020104020204" pitchFamily="34" charset="0"/>
                  <a:cs typeface="Lucida Sans Unicode"/>
                </a:rPr>
                <a:t>Pegawai</a:t>
              </a:r>
              <a:r>
                <a:rPr lang="en-MY" sz="1200" dirty="0">
                  <a:latin typeface="Abadi" panose="020B0604020104020204" pitchFamily="34" charset="0"/>
                  <a:cs typeface="Lucida Sans Unicode"/>
                </a:rPr>
                <a:t> </a:t>
              </a:r>
              <a:r>
                <a:rPr lang="en-MY" sz="1200" dirty="0" err="1">
                  <a:latin typeface="Abadi" panose="020B0604020104020204" pitchFamily="34" charset="0"/>
                  <a:cs typeface="Lucida Sans Unicode"/>
                </a:rPr>
                <a:t>Pemeriksan</a:t>
              </a:r>
              <a:r>
                <a:rPr lang="en-MY" sz="1200" dirty="0">
                  <a:latin typeface="Abadi" panose="020B0604020104020204" pitchFamily="34" charset="0"/>
                  <a:cs typeface="Lucida Sans Unicode"/>
                </a:rPr>
                <a:t> </a:t>
              </a:r>
              <a:r>
                <a:rPr lang="en-MY" sz="1200" dirty="0" err="1">
                  <a:latin typeface="Abadi" panose="020B0604020104020204" pitchFamily="34" charset="0"/>
                  <a:cs typeface="Lucida Sans Unicode"/>
                </a:rPr>
                <a:t>Pelupusan</a:t>
              </a:r>
              <a:r>
                <a:rPr lang="en-MY" sz="1200" dirty="0">
                  <a:latin typeface="Abadi" panose="020B0604020104020204" pitchFamily="34" charset="0"/>
                  <a:cs typeface="Lucida Sans Unicode"/>
                </a:rPr>
                <a:t> </a:t>
              </a:r>
              <a:r>
                <a:rPr lang="en-MY" sz="1200" dirty="0" err="1">
                  <a:latin typeface="Abadi" panose="020B0604020104020204" pitchFamily="34" charset="0"/>
                  <a:cs typeface="Lucida Sans Unicode"/>
                </a:rPr>
                <a:t>Aset</a:t>
              </a:r>
              <a:r>
                <a:rPr lang="en-MY" sz="1200" dirty="0">
                  <a:latin typeface="Abadi" panose="020B0604020104020204" pitchFamily="34" charset="0"/>
                  <a:cs typeface="Lucida Sans Unicode"/>
                </a:rPr>
                <a:t> </a:t>
              </a:r>
              <a:r>
                <a:rPr lang="en-MY" sz="1200" dirty="0" err="1">
                  <a:latin typeface="Abadi" panose="020B0604020104020204" pitchFamily="34" charset="0"/>
                  <a:cs typeface="Lucida Sans Unicode"/>
                </a:rPr>
                <a:t>Alih</a:t>
              </a:r>
              <a:r>
                <a:rPr lang="en-MY" sz="1200" dirty="0">
                  <a:latin typeface="Abadi" panose="020B0604020104020204" pitchFamily="34" charset="0"/>
                  <a:cs typeface="Lucida Sans Unicode"/>
                </a:rPr>
                <a:t> </a:t>
              </a:r>
              <a:r>
                <a:rPr lang="en-MY" sz="1200" dirty="0" err="1">
                  <a:latin typeface="Abadi" panose="020B0604020104020204" pitchFamily="34" charset="0"/>
                  <a:cs typeface="Lucida Sans Unicode"/>
                </a:rPr>
                <a:t>Bernilai</a:t>
              </a:r>
              <a:r>
                <a:rPr lang="en-MY" sz="1200" dirty="0">
                  <a:latin typeface="Abadi" panose="020B0604020104020204" pitchFamily="34" charset="0"/>
                  <a:cs typeface="Lucida Sans Unicode"/>
                </a:rPr>
                <a:t> </a:t>
              </a:r>
              <a:r>
                <a:rPr lang="en-MY" sz="1200" dirty="0" err="1">
                  <a:latin typeface="Abadi" panose="020B0604020104020204" pitchFamily="34" charset="0"/>
                  <a:cs typeface="Lucida Sans Unicode"/>
                </a:rPr>
                <a:t>Rendah</a:t>
              </a:r>
              <a:r>
                <a:rPr lang="en-MY" sz="1200" dirty="0">
                  <a:latin typeface="Abadi" panose="020B0604020104020204" pitchFamily="34" charset="0"/>
                  <a:cs typeface="Lucida Sans Unicode"/>
                </a:rPr>
                <a:t> (ABR)</a:t>
              </a:r>
            </a:p>
            <a:p>
              <a:pPr marL="171450" indent="-171450" algn="just" defTabSz="685783">
                <a:buFont typeface="Wingdings" panose="05000000000000000000" pitchFamily="2" charset="2"/>
                <a:buChar char="q"/>
              </a:pPr>
              <a:r>
                <a:rPr lang="en-MY" sz="1200" dirty="0" err="1">
                  <a:latin typeface="Abadi" panose="020B0604020104020204" pitchFamily="34" charset="0"/>
                  <a:cs typeface="Lucida Sans Unicode"/>
                </a:rPr>
                <a:t>Pegawai</a:t>
              </a:r>
              <a:r>
                <a:rPr lang="en-MY" sz="1200" dirty="0">
                  <a:latin typeface="Abadi" panose="020B0604020104020204" pitchFamily="34" charset="0"/>
                  <a:cs typeface="Lucida Sans Unicode"/>
                </a:rPr>
                <a:t> </a:t>
              </a:r>
              <a:r>
                <a:rPr lang="en-MY" sz="1200" dirty="0" err="1">
                  <a:latin typeface="Abadi" panose="020B0604020104020204" pitchFamily="34" charset="0"/>
                  <a:cs typeface="Lucida Sans Unicode"/>
                </a:rPr>
                <a:t>Pemeriksa</a:t>
              </a:r>
              <a:r>
                <a:rPr lang="en-MY" sz="1200" dirty="0">
                  <a:latin typeface="Abadi" panose="020B0604020104020204" pitchFamily="34" charset="0"/>
                  <a:cs typeface="Lucida Sans Unicode"/>
                </a:rPr>
                <a:t> ABR</a:t>
              </a:r>
            </a:p>
            <a:p>
              <a:pPr marL="171450" indent="-171450" algn="just" defTabSz="685783">
                <a:buFont typeface="Wingdings" panose="05000000000000000000" pitchFamily="2" charset="2"/>
                <a:buChar char="q"/>
              </a:pPr>
              <a:endParaRPr lang="en-MY" sz="1200" b="0" i="0" u="none" strike="noStrike" kern="1200" baseline="0" dirty="0">
                <a:solidFill>
                  <a:schemeClr val="tx1"/>
                </a:solidFill>
                <a:latin typeface="Abadi" panose="020B0604020104020204" pitchFamily="34" charset="0"/>
                <a:ea typeface="+mn-ea"/>
                <a:cs typeface="+mn-cs"/>
              </a:endParaRPr>
            </a:p>
            <a:p>
              <a:pPr marL="171450" indent="-171450" algn="just" defTabSz="685783">
                <a:buFont typeface="Wingdings" panose="05000000000000000000" pitchFamily="2" charset="2"/>
                <a:buChar char="q"/>
              </a:pPr>
              <a:endParaRPr lang="en-MY" sz="1200" b="0" i="0" u="none" strike="noStrike" kern="1200" baseline="0" dirty="0">
                <a:solidFill>
                  <a:schemeClr val="tx1"/>
                </a:solidFill>
                <a:latin typeface="Abadi" panose="020B0604020104020204" pitchFamily="34" charset="0"/>
                <a:ea typeface="+mn-ea"/>
                <a:cs typeface="+mn-cs"/>
              </a:endParaRPr>
            </a:p>
            <a:p>
              <a:pPr algn="just" defTabSz="685783"/>
              <a:endParaRPr lang="en-MY" sz="1200" b="0" i="0" u="none" strike="noStrike" kern="1200" baseline="0" dirty="0">
                <a:solidFill>
                  <a:schemeClr val="tx1"/>
                </a:solidFill>
                <a:latin typeface="Abadi" panose="020B0604020104020204" pitchFamily="34" charset="0"/>
                <a:ea typeface="+mn-ea"/>
                <a:cs typeface="+mn-cs"/>
              </a:endParaRPr>
            </a:p>
            <a:p>
              <a:pPr algn="ctr" defTabSz="685783"/>
              <a:r>
                <a:rPr lang="en-US" altLang="ko-KR" sz="1200" dirty="0">
                  <a:solidFill>
                    <a:prstClr val="black">
                      <a:lumMod val="75000"/>
                      <a:lumOff val="25000"/>
                    </a:prstClr>
                  </a:solidFill>
                  <a:latin typeface="Arial"/>
                  <a:cs typeface="Arial" pitchFamily="34" charset="0"/>
                  <a:sym typeface="Arial"/>
                </a:rPr>
                <a:t>  </a:t>
              </a:r>
              <a:endParaRPr lang="ko-KR" altLang="en-US" sz="1200" dirty="0">
                <a:solidFill>
                  <a:prstClr val="black">
                    <a:lumMod val="75000"/>
                    <a:lumOff val="25000"/>
                  </a:prstClr>
                </a:solidFill>
                <a:latin typeface="Arial"/>
                <a:cs typeface="Arial" pitchFamily="34" charset="0"/>
                <a:sym typeface="Arial"/>
              </a:endParaRPr>
            </a:p>
          </p:txBody>
        </p:sp>
      </p:grpSp>
      <p:grpSp>
        <p:nvGrpSpPr>
          <p:cNvPr id="21" name="Group 20">
            <a:extLst>
              <a:ext uri="{FF2B5EF4-FFF2-40B4-BE49-F238E27FC236}">
                <a16:creationId xmlns:a16="http://schemas.microsoft.com/office/drawing/2014/main" id="{F053CE9D-CDAB-4852-89DC-63335002B010}"/>
              </a:ext>
            </a:extLst>
          </p:cNvPr>
          <p:cNvGrpSpPr/>
          <p:nvPr/>
        </p:nvGrpSpPr>
        <p:grpSpPr>
          <a:xfrm>
            <a:off x="228479" y="3657676"/>
            <a:ext cx="3023229" cy="1127151"/>
            <a:chOff x="902846" y="2264022"/>
            <a:chExt cx="1539915" cy="5632675"/>
          </a:xfrm>
        </p:grpSpPr>
        <p:sp>
          <p:nvSpPr>
            <p:cNvPr id="22" name="TextBox 21">
              <a:extLst>
                <a:ext uri="{FF2B5EF4-FFF2-40B4-BE49-F238E27FC236}">
                  <a16:creationId xmlns:a16="http://schemas.microsoft.com/office/drawing/2014/main" id="{76C8B13C-944E-4244-B2AE-251F61289979}"/>
                </a:ext>
              </a:extLst>
            </p:cNvPr>
            <p:cNvSpPr txBox="1"/>
            <p:nvPr/>
          </p:nvSpPr>
          <p:spPr>
            <a:xfrm>
              <a:off x="902846" y="2264022"/>
              <a:ext cx="1527408" cy="1538044"/>
            </a:xfrm>
            <a:prstGeom prst="rect">
              <a:avLst/>
            </a:prstGeom>
            <a:noFill/>
          </p:spPr>
          <p:txBody>
            <a:bodyPr wrap="square" rtlCol="0" anchor="ctr">
              <a:spAutoFit/>
            </a:bodyPr>
            <a:lstStyle/>
            <a:p>
              <a:pPr algn="ctr" defTabSz="685783"/>
              <a:r>
                <a:rPr lang="en-MY" sz="1400" b="1" dirty="0">
                  <a:solidFill>
                    <a:prstClr val="black"/>
                  </a:solidFill>
                  <a:latin typeface="Abadi" panose="020B0604020104020204" pitchFamily="34" charset="0"/>
                  <a:ea typeface="Roboto"/>
                  <a:cs typeface="Roboto"/>
                  <a:sym typeface="Roboto"/>
                </a:rPr>
                <a:t>2. </a:t>
              </a:r>
              <a:r>
                <a:rPr lang="en-MY" sz="1400" b="1" dirty="0" err="1">
                  <a:solidFill>
                    <a:prstClr val="black"/>
                  </a:solidFill>
                  <a:latin typeface="Abadi" panose="020B0604020104020204" pitchFamily="34" charset="0"/>
                  <a:ea typeface="Roboto"/>
                  <a:cs typeface="Roboto"/>
                  <a:sym typeface="Roboto"/>
                </a:rPr>
                <a:t>Pendaftaran</a:t>
              </a:r>
              <a:r>
                <a:rPr lang="en-MY" sz="1400" b="1" dirty="0">
                  <a:solidFill>
                    <a:prstClr val="black"/>
                  </a:solidFill>
                  <a:latin typeface="Abadi" panose="020B0604020104020204" pitchFamily="34" charset="0"/>
                  <a:ea typeface="Roboto"/>
                  <a:cs typeface="Roboto"/>
                  <a:sym typeface="Roboto"/>
                </a:rPr>
                <a:t> </a:t>
              </a:r>
              <a:r>
                <a:rPr lang="en-MY" sz="1400" b="1" dirty="0" err="1">
                  <a:solidFill>
                    <a:prstClr val="black"/>
                  </a:solidFill>
                  <a:latin typeface="Abadi" panose="020B0604020104020204" pitchFamily="34" charset="0"/>
                  <a:ea typeface="Roboto"/>
                  <a:cs typeface="Roboto"/>
                  <a:sym typeface="Roboto"/>
                </a:rPr>
                <a:t>Aset</a:t>
              </a:r>
              <a:endParaRPr lang="en-MY" sz="1400" b="1" dirty="0">
                <a:solidFill>
                  <a:prstClr val="black"/>
                </a:solidFill>
                <a:latin typeface="Abadi" panose="020B0604020104020204" pitchFamily="34" charset="0"/>
                <a:ea typeface="Roboto"/>
                <a:cs typeface="Roboto"/>
                <a:sym typeface="Roboto"/>
              </a:endParaRPr>
            </a:p>
          </p:txBody>
        </p:sp>
        <p:sp>
          <p:nvSpPr>
            <p:cNvPr id="23" name="TextBox 22">
              <a:extLst>
                <a:ext uri="{FF2B5EF4-FFF2-40B4-BE49-F238E27FC236}">
                  <a16:creationId xmlns:a16="http://schemas.microsoft.com/office/drawing/2014/main" id="{DA36E032-3FC7-4492-B196-B4733A04C40A}"/>
                </a:ext>
              </a:extLst>
            </p:cNvPr>
            <p:cNvSpPr txBox="1"/>
            <p:nvPr/>
          </p:nvSpPr>
          <p:spPr>
            <a:xfrm>
              <a:off x="915353" y="3743983"/>
              <a:ext cx="1527408" cy="4152714"/>
            </a:xfrm>
            <a:prstGeom prst="rect">
              <a:avLst/>
            </a:prstGeom>
            <a:noFill/>
          </p:spPr>
          <p:txBody>
            <a:bodyPr wrap="square" rtlCol="0">
              <a:spAutoFit/>
            </a:bodyPr>
            <a:lstStyle/>
            <a:p>
              <a:pPr marL="171450" indent="-171450" algn="ctr" defTabSz="685783">
                <a:buFont typeface="Wingdings" panose="05000000000000000000" pitchFamily="2" charset="2"/>
                <a:buChar char="Ø"/>
              </a:pPr>
              <a:r>
                <a:rPr lang="fi-FI" sz="1200" b="0" i="0" u="none" strike="noStrike" kern="1200" baseline="0" dirty="0">
                  <a:solidFill>
                    <a:schemeClr val="tx1"/>
                  </a:solidFill>
                  <a:latin typeface="Abadi" panose="020B0604020104020204" pitchFamily="34" charset="0"/>
                  <a:ea typeface="+mn-ea"/>
                  <a:cs typeface="+mn-cs"/>
                </a:rPr>
                <a:t>Memastikan semua Aset PTJ didaftarkan</a:t>
              </a:r>
            </a:p>
            <a:p>
              <a:pPr marL="171450" indent="-171450" algn="just" defTabSz="685783">
                <a:buFont typeface="Wingdings" panose="05000000000000000000" pitchFamily="2" charset="2"/>
                <a:buChar char="Ø"/>
              </a:pPr>
              <a:r>
                <a:rPr lang="fi-FI" altLang="ko-KR" sz="1200" dirty="0">
                  <a:latin typeface="Abadi" panose="020B0604020104020204" pitchFamily="34" charset="0"/>
                  <a:sym typeface="Arial"/>
                </a:rPr>
                <a:t>Menandatangani pada Daftar Harta Modal/ABR</a:t>
              </a:r>
            </a:p>
            <a:p>
              <a:pPr marL="171450" indent="-171450" algn="just" defTabSz="685783">
                <a:buFont typeface="Wingdings" panose="05000000000000000000" pitchFamily="2" charset="2"/>
                <a:buChar char="Ø"/>
              </a:pPr>
              <a:endParaRPr lang="ko-KR" altLang="en-US" sz="1200" dirty="0">
                <a:solidFill>
                  <a:prstClr val="black"/>
                </a:solidFill>
                <a:latin typeface="Arial"/>
                <a:cs typeface="Arial" pitchFamily="34" charset="0"/>
                <a:sym typeface="Arial"/>
              </a:endParaRPr>
            </a:p>
          </p:txBody>
        </p:sp>
      </p:grpSp>
      <p:grpSp>
        <p:nvGrpSpPr>
          <p:cNvPr id="24" name="Group 23">
            <a:extLst>
              <a:ext uri="{FF2B5EF4-FFF2-40B4-BE49-F238E27FC236}">
                <a16:creationId xmlns:a16="http://schemas.microsoft.com/office/drawing/2014/main" id="{F823751A-1AA2-4C38-B6BF-2DECD1DFC0BE}"/>
              </a:ext>
            </a:extLst>
          </p:cNvPr>
          <p:cNvGrpSpPr/>
          <p:nvPr/>
        </p:nvGrpSpPr>
        <p:grpSpPr>
          <a:xfrm>
            <a:off x="162604" y="4698475"/>
            <a:ext cx="3855734" cy="1993649"/>
            <a:chOff x="886167" y="2466869"/>
            <a:chExt cx="1551881" cy="10086174"/>
          </a:xfrm>
        </p:grpSpPr>
        <p:sp>
          <p:nvSpPr>
            <p:cNvPr id="25" name="TextBox 24">
              <a:extLst>
                <a:ext uri="{FF2B5EF4-FFF2-40B4-BE49-F238E27FC236}">
                  <a16:creationId xmlns:a16="http://schemas.microsoft.com/office/drawing/2014/main" id="{A3D243BB-0941-4553-A624-DC148608B8BE}"/>
                </a:ext>
              </a:extLst>
            </p:cNvPr>
            <p:cNvSpPr txBox="1"/>
            <p:nvPr/>
          </p:nvSpPr>
          <p:spPr>
            <a:xfrm>
              <a:off x="910640" y="2466869"/>
              <a:ext cx="1527408" cy="1787646"/>
            </a:xfrm>
            <a:prstGeom prst="rect">
              <a:avLst/>
            </a:prstGeom>
            <a:noFill/>
          </p:spPr>
          <p:txBody>
            <a:bodyPr wrap="square" rtlCol="0" anchor="ctr">
              <a:spAutoFit/>
            </a:bodyPr>
            <a:lstStyle/>
            <a:p>
              <a:pPr marL="9525" marR="3810" indent="476" algn="ctr">
                <a:spcBef>
                  <a:spcPts val="75"/>
                </a:spcBef>
              </a:pPr>
              <a:r>
                <a:rPr lang="en-MY" sz="1400" b="1" dirty="0">
                  <a:solidFill>
                    <a:prstClr val="black"/>
                  </a:solidFill>
                  <a:latin typeface="Abadi" panose="020B0604020104020204" pitchFamily="34" charset="0"/>
                  <a:ea typeface="Roboto"/>
                  <a:cs typeface="Roboto"/>
                  <a:sym typeface="Roboto"/>
                </a:rPr>
                <a:t> 3. </a:t>
              </a:r>
              <a:r>
                <a:rPr lang="en-US" sz="1400" b="1" dirty="0" err="1">
                  <a:latin typeface="Abadi" panose="020B0604020104020204" pitchFamily="34" charset="0"/>
                  <a:ea typeface="Gadugi" panose="020B0502040204020203" pitchFamily="34" charset="0"/>
                  <a:cs typeface="Lucida Sans Unicode"/>
                </a:rPr>
                <a:t>Penggunaan</a:t>
              </a:r>
              <a:r>
                <a:rPr lang="en-US" sz="1400" b="1" dirty="0">
                  <a:latin typeface="Abadi" panose="020B0604020104020204" pitchFamily="34" charset="0"/>
                  <a:ea typeface="Gadugi" panose="020B0502040204020203" pitchFamily="34" charset="0"/>
                  <a:cs typeface="Lucida Sans Unicode"/>
                </a:rPr>
                <a:t>,  </a:t>
              </a:r>
              <a:r>
                <a:rPr lang="en-US" sz="1400" b="1" spc="4" dirty="0" err="1">
                  <a:latin typeface="Abadi" panose="020B0604020104020204" pitchFamily="34" charset="0"/>
                  <a:ea typeface="Gadugi" panose="020B0502040204020203" pitchFamily="34" charset="0"/>
                  <a:cs typeface="Lucida Sans Unicode"/>
                </a:rPr>
                <a:t>P</a:t>
              </a:r>
              <a:r>
                <a:rPr lang="en-US" sz="1400" b="1" spc="8" dirty="0" err="1">
                  <a:latin typeface="Abadi" panose="020B0604020104020204" pitchFamily="34" charset="0"/>
                  <a:ea typeface="Gadugi" panose="020B0502040204020203" pitchFamily="34" charset="0"/>
                  <a:cs typeface="Lucida Sans Unicode"/>
                </a:rPr>
                <a:t>e</a:t>
              </a:r>
              <a:r>
                <a:rPr lang="en-US" sz="1400" b="1" dirty="0" err="1">
                  <a:latin typeface="Abadi" panose="020B0604020104020204" pitchFamily="34" charset="0"/>
                  <a:ea typeface="Gadugi" panose="020B0502040204020203" pitchFamily="34" charset="0"/>
                  <a:cs typeface="Lucida Sans Unicode"/>
                </a:rPr>
                <a:t>n</a:t>
              </a:r>
              <a:r>
                <a:rPr lang="en-US" sz="1400" b="1" spc="-8" dirty="0" err="1">
                  <a:latin typeface="Abadi" panose="020B0604020104020204" pitchFamily="34" charset="0"/>
                  <a:ea typeface="Gadugi" panose="020B0502040204020203" pitchFamily="34" charset="0"/>
                  <a:cs typeface="Lucida Sans Unicode"/>
                </a:rPr>
                <a:t>yimpanan</a:t>
              </a:r>
              <a:endParaRPr lang="en-US" sz="1400" b="1" spc="-8" dirty="0">
                <a:latin typeface="Abadi" panose="020B0604020104020204" pitchFamily="34" charset="0"/>
                <a:ea typeface="Gadugi" panose="020B0502040204020203" pitchFamily="34" charset="0"/>
                <a:cs typeface="Lucida Sans Unicode"/>
              </a:endParaRPr>
            </a:p>
            <a:p>
              <a:pPr marL="9525" marR="3810" indent="476" algn="ctr">
                <a:spcBef>
                  <a:spcPts val="75"/>
                </a:spcBef>
              </a:pPr>
              <a:r>
                <a:rPr lang="en-US" sz="1400" b="1" dirty="0">
                  <a:latin typeface="Abadi" panose="020B0604020104020204" pitchFamily="34" charset="0"/>
                  <a:ea typeface="Gadugi" panose="020B0502040204020203" pitchFamily="34" charset="0"/>
                  <a:cs typeface="Lucida Sans Unicode"/>
                </a:rPr>
                <a:t>Dan  </a:t>
              </a:r>
              <a:r>
                <a:rPr lang="en-US" sz="1400" b="1" spc="-4" dirty="0" err="1">
                  <a:latin typeface="Abadi" panose="020B0604020104020204" pitchFamily="34" charset="0"/>
                  <a:ea typeface="Gadugi" panose="020B0502040204020203" pitchFamily="34" charset="0"/>
                  <a:cs typeface="Lucida Sans Unicode"/>
                </a:rPr>
                <a:t>Pemeriksaan</a:t>
              </a:r>
              <a:endParaRPr lang="en-MY" sz="1400" b="1" dirty="0">
                <a:solidFill>
                  <a:prstClr val="black"/>
                </a:solidFill>
                <a:latin typeface="Arial"/>
                <a:ea typeface="Roboto"/>
                <a:cs typeface="Roboto"/>
                <a:sym typeface="Roboto"/>
              </a:endParaRPr>
            </a:p>
          </p:txBody>
        </p:sp>
        <p:sp>
          <p:nvSpPr>
            <p:cNvPr id="26" name="TextBox 25">
              <a:extLst>
                <a:ext uri="{FF2B5EF4-FFF2-40B4-BE49-F238E27FC236}">
                  <a16:creationId xmlns:a16="http://schemas.microsoft.com/office/drawing/2014/main" id="{4AAF1804-DCDC-48CE-9C8A-A08ADB59E09B}"/>
                </a:ext>
              </a:extLst>
            </p:cNvPr>
            <p:cNvSpPr txBox="1"/>
            <p:nvPr/>
          </p:nvSpPr>
          <p:spPr>
            <a:xfrm>
              <a:off x="886167" y="4611894"/>
              <a:ext cx="1527408" cy="7941149"/>
            </a:xfrm>
            <a:prstGeom prst="rect">
              <a:avLst/>
            </a:prstGeom>
            <a:noFill/>
          </p:spPr>
          <p:txBody>
            <a:bodyPr wrap="square" rtlCol="0">
              <a:spAutoFit/>
            </a:bodyPr>
            <a:lstStyle/>
            <a:p>
              <a:pPr marL="171450" indent="-171450" algn="ctr" defTabSz="685783">
                <a:buFont typeface="Wingdings" panose="05000000000000000000" pitchFamily="2" charset="2"/>
                <a:buChar char="ü"/>
              </a:pPr>
              <a:r>
                <a:rPr lang="fi-FI" sz="1200" b="0" i="0" u="none" strike="noStrike" kern="1200" baseline="0" dirty="0">
                  <a:solidFill>
                    <a:schemeClr val="tx1"/>
                  </a:solidFill>
                  <a:latin typeface="Abadi" panose="020B0604020104020204" pitchFamily="34" charset="0"/>
                  <a:ea typeface="+mn-ea"/>
                  <a:cs typeface="+mn-cs"/>
                </a:rPr>
                <a:t>Memastikan aset disimpan di tempat yang sesuai dan selamat mengikut Arahan Keselamatan</a:t>
              </a:r>
              <a:r>
                <a:rPr lang="en-US" altLang="ko-KR" sz="1200" dirty="0">
                  <a:solidFill>
                    <a:prstClr val="black">
                      <a:lumMod val="75000"/>
                      <a:lumOff val="25000"/>
                    </a:prstClr>
                  </a:solidFill>
                  <a:latin typeface="Arial"/>
                  <a:cs typeface="Arial" pitchFamily="34" charset="0"/>
                  <a:sym typeface="Arial"/>
                </a:rPr>
                <a:t>.</a:t>
              </a:r>
            </a:p>
            <a:p>
              <a:pPr marL="171450" indent="-171450" algn="ctr" defTabSz="685783">
                <a:buFont typeface="Wingdings" panose="05000000000000000000" pitchFamily="2" charset="2"/>
                <a:buChar char="ü"/>
              </a:pPr>
              <a:r>
                <a:rPr lang="en-MY" sz="1200" b="0" i="0" u="none" strike="noStrike" kern="1200" baseline="0" dirty="0" err="1">
                  <a:solidFill>
                    <a:schemeClr val="tx1"/>
                  </a:solidFill>
                  <a:latin typeface="Abadi" panose="020B0604020104020204" pitchFamily="34" charset="0"/>
                  <a:ea typeface="+mn-ea"/>
                  <a:cs typeface="+mn-cs"/>
                </a:rPr>
                <a:t>Memastikan</a:t>
              </a:r>
              <a:r>
                <a:rPr lang="en-MY" sz="1200" b="0" i="0" u="none" strike="noStrike" kern="1200" baseline="0" dirty="0">
                  <a:solidFill>
                    <a:schemeClr val="tx1"/>
                  </a:solidFill>
                  <a:latin typeface="Abadi" panose="020B0604020104020204" pitchFamily="34" charset="0"/>
                  <a:ea typeface="+mn-ea"/>
                  <a:cs typeface="+mn-cs"/>
                </a:rPr>
                <a:t> </a:t>
              </a:r>
              <a:r>
                <a:rPr lang="en-MY" sz="1200" b="0" i="0" u="none" strike="noStrike" kern="1200" baseline="0" dirty="0" err="1">
                  <a:solidFill>
                    <a:schemeClr val="tx1"/>
                  </a:solidFill>
                  <a:latin typeface="Abadi" panose="020B0604020104020204" pitchFamily="34" charset="0"/>
                  <a:ea typeface="+mn-ea"/>
                  <a:cs typeface="+mn-cs"/>
                </a:rPr>
                <a:t>hasil</a:t>
              </a:r>
              <a:r>
                <a:rPr lang="en-MY" sz="1200" b="0" i="0" u="none" strike="noStrike" kern="1200" baseline="0" dirty="0">
                  <a:solidFill>
                    <a:schemeClr val="tx1"/>
                  </a:solidFill>
                  <a:latin typeface="Abadi" panose="020B0604020104020204" pitchFamily="34" charset="0"/>
                  <a:ea typeface="+mn-ea"/>
                  <a:cs typeface="+mn-cs"/>
                </a:rPr>
                <a:t> </a:t>
              </a:r>
              <a:r>
                <a:rPr lang="en-MY" sz="1200" b="0" i="0" u="none" strike="noStrike" kern="1200" baseline="0" dirty="0" err="1">
                  <a:solidFill>
                    <a:schemeClr val="tx1"/>
                  </a:solidFill>
                  <a:latin typeface="Abadi" panose="020B0604020104020204" pitchFamily="34" charset="0"/>
                  <a:ea typeface="+mn-ea"/>
                  <a:cs typeface="+mn-cs"/>
                </a:rPr>
                <a:t>penemuan</a:t>
              </a:r>
              <a:r>
                <a:rPr lang="en-MY" sz="1200" b="0" i="0" u="none" strike="noStrike" kern="1200" baseline="0" dirty="0">
                  <a:solidFill>
                    <a:schemeClr val="tx1"/>
                  </a:solidFill>
                  <a:latin typeface="Abadi" panose="020B0604020104020204" pitchFamily="34" charset="0"/>
                  <a:ea typeface="+mn-ea"/>
                  <a:cs typeface="+mn-cs"/>
                </a:rPr>
                <a:t> </a:t>
              </a:r>
              <a:r>
                <a:rPr lang="en-MY" sz="1200" b="0" i="0" u="none" strike="noStrike" kern="1200" baseline="0" dirty="0" err="1">
                  <a:solidFill>
                    <a:schemeClr val="tx1"/>
                  </a:solidFill>
                  <a:latin typeface="Abadi" panose="020B0604020104020204" pitchFamily="34" charset="0"/>
                  <a:ea typeface="+mn-ea"/>
                  <a:cs typeface="+mn-cs"/>
                </a:rPr>
                <a:t>pemeriksaan</a:t>
              </a:r>
              <a:r>
                <a:rPr lang="en-MY" sz="1200" b="0" i="0" u="none" strike="noStrike" kern="1200" baseline="0" dirty="0">
                  <a:solidFill>
                    <a:schemeClr val="tx1"/>
                  </a:solidFill>
                  <a:latin typeface="Abadi" panose="020B0604020104020204" pitchFamily="34" charset="0"/>
                  <a:ea typeface="+mn-ea"/>
                  <a:cs typeface="+mn-cs"/>
                </a:rPr>
                <a:t> </a:t>
              </a:r>
              <a:r>
                <a:rPr lang="en-MY" sz="1200" b="0" i="0" u="none" strike="noStrike" kern="1200" baseline="0" dirty="0" err="1">
                  <a:solidFill>
                    <a:schemeClr val="tx1"/>
                  </a:solidFill>
                  <a:latin typeface="Abadi" panose="020B0604020104020204" pitchFamily="34" charset="0"/>
                  <a:ea typeface="+mn-ea"/>
                  <a:cs typeface="+mn-cs"/>
                </a:rPr>
                <a:t>aset</a:t>
              </a:r>
              <a:r>
                <a:rPr lang="en-MY" sz="1200" b="0" i="0" u="none" strike="noStrike" kern="1200" baseline="0" dirty="0">
                  <a:solidFill>
                    <a:schemeClr val="tx1"/>
                  </a:solidFill>
                  <a:latin typeface="Abadi" panose="020B0604020104020204" pitchFamily="34" charset="0"/>
                  <a:ea typeface="+mn-ea"/>
                  <a:cs typeface="+mn-cs"/>
                </a:rPr>
                <a:t> dan </a:t>
              </a:r>
              <a:r>
                <a:rPr lang="en-MY" sz="1200" b="0" i="0" u="none" strike="noStrike" kern="1200" baseline="0" dirty="0" err="1">
                  <a:solidFill>
                    <a:schemeClr val="tx1"/>
                  </a:solidFill>
                  <a:latin typeface="Abadi" panose="020B0604020104020204" pitchFamily="34" charset="0"/>
                  <a:ea typeface="+mn-ea"/>
                  <a:cs typeface="+mn-cs"/>
                </a:rPr>
                <a:t>verifikasi</a:t>
              </a:r>
              <a:r>
                <a:rPr lang="en-MY" sz="1200" b="0" i="0" u="none" strike="noStrike" kern="1200" baseline="0" dirty="0">
                  <a:solidFill>
                    <a:schemeClr val="tx1"/>
                  </a:solidFill>
                  <a:latin typeface="Abadi" panose="020B0604020104020204" pitchFamily="34" charset="0"/>
                  <a:ea typeface="+mn-ea"/>
                  <a:cs typeface="+mn-cs"/>
                </a:rPr>
                <a:t> </a:t>
              </a:r>
              <a:r>
                <a:rPr lang="en-MY" sz="1200" b="0" i="0" u="none" strike="noStrike" kern="1200" baseline="0" dirty="0" err="1">
                  <a:solidFill>
                    <a:schemeClr val="tx1"/>
                  </a:solidFill>
                  <a:latin typeface="Abadi" panose="020B0604020104020204" pitchFamily="34" charset="0"/>
                  <a:ea typeface="+mn-ea"/>
                  <a:cs typeface="+mn-cs"/>
                </a:rPr>
                <a:t>stor</a:t>
              </a:r>
              <a:r>
                <a:rPr lang="en-MY" sz="1200" b="0" i="0" u="none" strike="noStrike" kern="1200" baseline="0" dirty="0">
                  <a:solidFill>
                    <a:schemeClr val="tx1"/>
                  </a:solidFill>
                  <a:latin typeface="Abadi" panose="020B0604020104020204" pitchFamily="34" charset="0"/>
                  <a:ea typeface="+mn-ea"/>
                  <a:cs typeface="+mn-cs"/>
                </a:rPr>
                <a:t> </a:t>
              </a:r>
              <a:r>
                <a:rPr lang="en-MY" sz="1200" b="0" i="0" u="none" strike="noStrike" kern="1200" baseline="0" dirty="0" err="1">
                  <a:solidFill>
                    <a:schemeClr val="tx1"/>
                  </a:solidFill>
                  <a:latin typeface="Abadi" panose="020B0604020104020204" pitchFamily="34" charset="0"/>
                  <a:ea typeface="+mn-ea"/>
                  <a:cs typeface="+mn-cs"/>
                </a:rPr>
                <a:t>diambil</a:t>
              </a:r>
              <a:r>
                <a:rPr lang="en-MY" sz="1200" b="0" i="0" u="none" strike="noStrike" kern="1200" baseline="0" dirty="0">
                  <a:solidFill>
                    <a:schemeClr val="tx1"/>
                  </a:solidFill>
                  <a:latin typeface="Abadi" panose="020B0604020104020204" pitchFamily="34" charset="0"/>
                  <a:ea typeface="+mn-ea"/>
                  <a:cs typeface="+mn-cs"/>
                </a:rPr>
                <a:t> Tindakan</a:t>
              </a:r>
            </a:p>
            <a:p>
              <a:pPr marL="171450" indent="-171450" algn="ctr" defTabSz="685783">
                <a:buFont typeface="Wingdings" panose="05000000000000000000" pitchFamily="2" charset="2"/>
                <a:buChar char="ü"/>
              </a:pPr>
              <a:r>
                <a:rPr lang="fi-FI" sz="1200" b="0" i="0" u="none" strike="noStrike" kern="1200" baseline="0" dirty="0">
                  <a:solidFill>
                    <a:schemeClr val="tx1"/>
                  </a:solidFill>
                  <a:latin typeface="Abadi" panose="020B0604020104020204" pitchFamily="34" charset="0"/>
                  <a:ea typeface="+mn-ea"/>
                  <a:cs typeface="+mn-cs"/>
                </a:rPr>
                <a:t>Menyediakan Sijil Pemeriksaan Aset</a:t>
              </a:r>
            </a:p>
            <a:p>
              <a:pPr marL="171450" indent="-171450" algn="ctr" defTabSz="685783">
                <a:buFont typeface="Wingdings" panose="05000000000000000000" pitchFamily="2" charset="2"/>
                <a:buChar char="ü"/>
              </a:pPr>
              <a:r>
                <a:rPr lang="fi-FI" sz="1200" dirty="0">
                  <a:latin typeface="Abadi" panose="020B0604020104020204" pitchFamily="34" charset="0"/>
                  <a:cs typeface="Lucida Sans Unicode"/>
                </a:rPr>
                <a:t>Meluluskan kebenaran membawa keluar aset daripada premis UPM</a:t>
              </a:r>
              <a:endParaRPr lang="en-MY" sz="1200" dirty="0">
                <a:latin typeface="Abadi" panose="020B0604020104020204" pitchFamily="34" charset="0"/>
                <a:cs typeface="Lucida Sans Unicode"/>
              </a:endParaRPr>
            </a:p>
            <a:p>
              <a:pPr algn="ctr" defTabSz="685783"/>
              <a:r>
                <a:rPr lang="en-US" altLang="ko-KR" sz="1200" dirty="0">
                  <a:solidFill>
                    <a:prstClr val="black">
                      <a:lumMod val="75000"/>
                      <a:lumOff val="25000"/>
                    </a:prstClr>
                  </a:solidFill>
                  <a:latin typeface="Arial"/>
                  <a:cs typeface="Arial" pitchFamily="34" charset="0"/>
                  <a:sym typeface="Arial"/>
                </a:rPr>
                <a:t>  </a:t>
              </a:r>
              <a:endParaRPr lang="ko-KR" altLang="en-US" sz="1200" dirty="0">
                <a:solidFill>
                  <a:prstClr val="black">
                    <a:lumMod val="75000"/>
                    <a:lumOff val="25000"/>
                  </a:prstClr>
                </a:solidFill>
                <a:latin typeface="Arial"/>
                <a:cs typeface="Arial" pitchFamily="34" charset="0"/>
                <a:sym typeface="Arial"/>
              </a:endParaRPr>
            </a:p>
          </p:txBody>
        </p:sp>
      </p:grpSp>
      <p:grpSp>
        <p:nvGrpSpPr>
          <p:cNvPr id="59" name="Group 58">
            <a:extLst>
              <a:ext uri="{FF2B5EF4-FFF2-40B4-BE49-F238E27FC236}">
                <a16:creationId xmlns:a16="http://schemas.microsoft.com/office/drawing/2014/main" id="{3488962A-F1D5-480D-ABEA-8C27FED0A294}"/>
              </a:ext>
            </a:extLst>
          </p:cNvPr>
          <p:cNvGrpSpPr/>
          <p:nvPr/>
        </p:nvGrpSpPr>
        <p:grpSpPr>
          <a:xfrm>
            <a:off x="3614296" y="1683379"/>
            <a:ext cx="1533323" cy="4530470"/>
            <a:chOff x="7013832" y="2122467"/>
            <a:chExt cx="1741136" cy="5117859"/>
          </a:xfrm>
        </p:grpSpPr>
        <p:sp>
          <p:nvSpPr>
            <p:cNvPr id="60" name="Freeform 13">
              <a:extLst>
                <a:ext uri="{FF2B5EF4-FFF2-40B4-BE49-F238E27FC236}">
                  <a16:creationId xmlns:a16="http://schemas.microsoft.com/office/drawing/2014/main" id="{4517AD98-19A7-479F-B7A8-4B2F922A6D92}"/>
                </a:ext>
              </a:extLst>
            </p:cNvPr>
            <p:cNvSpPr/>
            <p:nvPr/>
          </p:nvSpPr>
          <p:spPr>
            <a:xfrm>
              <a:off x="8412262" y="4660678"/>
              <a:ext cx="213927" cy="439042"/>
            </a:xfrm>
            <a:custGeom>
              <a:avLst/>
              <a:gdLst/>
              <a:ahLst/>
              <a:cxnLst/>
              <a:rect l="l" t="t" r="r" b="b"/>
              <a:pathLst>
                <a:path w="221335" h="493253">
                  <a:moveTo>
                    <a:pt x="77834" y="328437"/>
                  </a:moveTo>
                  <a:cubicBezTo>
                    <a:pt x="65239" y="329495"/>
                    <a:pt x="52963" y="333729"/>
                    <a:pt x="50846" y="340502"/>
                  </a:cubicBezTo>
                  <a:cubicBezTo>
                    <a:pt x="46613" y="354049"/>
                    <a:pt x="50846" y="372675"/>
                    <a:pt x="50846" y="386222"/>
                  </a:cubicBezTo>
                  <a:cubicBezTo>
                    <a:pt x="50846" y="386222"/>
                    <a:pt x="44073" y="417549"/>
                    <a:pt x="50846" y="421782"/>
                  </a:cubicBezTo>
                  <a:cubicBezTo>
                    <a:pt x="57619" y="426015"/>
                    <a:pt x="82173" y="426015"/>
                    <a:pt x="91486" y="411622"/>
                  </a:cubicBezTo>
                  <a:cubicBezTo>
                    <a:pt x="100799" y="397229"/>
                    <a:pt x="113499" y="347275"/>
                    <a:pt x="106726" y="335422"/>
                  </a:cubicBezTo>
                  <a:cubicBezTo>
                    <a:pt x="103340" y="329496"/>
                    <a:pt x="90428" y="327379"/>
                    <a:pt x="77834" y="328437"/>
                  </a:cubicBezTo>
                  <a:close/>
                  <a:moveTo>
                    <a:pt x="121966" y="142"/>
                  </a:moveTo>
                  <a:cubicBezTo>
                    <a:pt x="139746" y="4375"/>
                    <a:pt x="172766" y="90735"/>
                    <a:pt x="188006" y="132222"/>
                  </a:cubicBezTo>
                  <a:cubicBezTo>
                    <a:pt x="203246" y="173709"/>
                    <a:pt x="208326" y="212655"/>
                    <a:pt x="213406" y="249062"/>
                  </a:cubicBezTo>
                  <a:cubicBezTo>
                    <a:pt x="218486" y="285469"/>
                    <a:pt x="225259" y="315102"/>
                    <a:pt x="218486" y="350662"/>
                  </a:cubicBezTo>
                  <a:cubicBezTo>
                    <a:pt x="211713" y="386222"/>
                    <a:pt x="186313" y="438715"/>
                    <a:pt x="172766" y="462422"/>
                  </a:cubicBezTo>
                  <a:cubicBezTo>
                    <a:pt x="159219" y="486129"/>
                    <a:pt x="154139" y="490362"/>
                    <a:pt x="137206" y="492902"/>
                  </a:cubicBezTo>
                  <a:cubicBezTo>
                    <a:pt x="120273" y="495442"/>
                    <a:pt x="88946" y="483589"/>
                    <a:pt x="71166" y="477662"/>
                  </a:cubicBezTo>
                  <a:cubicBezTo>
                    <a:pt x="53386" y="471735"/>
                    <a:pt x="39839" y="466655"/>
                    <a:pt x="30526" y="457342"/>
                  </a:cubicBezTo>
                  <a:cubicBezTo>
                    <a:pt x="21213" y="448029"/>
                    <a:pt x="20366" y="428555"/>
                    <a:pt x="15286" y="421782"/>
                  </a:cubicBezTo>
                  <a:cubicBezTo>
                    <a:pt x="10206" y="415009"/>
                    <a:pt x="-801" y="425169"/>
                    <a:pt x="46" y="416702"/>
                  </a:cubicBezTo>
                  <a:cubicBezTo>
                    <a:pt x="893" y="408235"/>
                    <a:pt x="16133" y="391302"/>
                    <a:pt x="20366" y="370982"/>
                  </a:cubicBezTo>
                  <a:cubicBezTo>
                    <a:pt x="24599" y="350662"/>
                    <a:pt x="22059" y="316795"/>
                    <a:pt x="25446" y="294782"/>
                  </a:cubicBezTo>
                  <a:cubicBezTo>
                    <a:pt x="28833" y="272769"/>
                    <a:pt x="29679" y="266842"/>
                    <a:pt x="40686" y="238902"/>
                  </a:cubicBezTo>
                  <a:cubicBezTo>
                    <a:pt x="51693" y="210962"/>
                    <a:pt x="77939" y="166935"/>
                    <a:pt x="91486" y="127142"/>
                  </a:cubicBezTo>
                  <a:cubicBezTo>
                    <a:pt x="105033" y="87349"/>
                    <a:pt x="104186" y="-4091"/>
                    <a:pt x="121966" y="142"/>
                  </a:cubicBezTo>
                  <a:close/>
                </a:path>
              </a:pathLst>
            </a:custGeom>
            <a:solidFill>
              <a:srgbClr val="FDD3A2"/>
            </a:solidFill>
            <a:ln w="4594" cap="flat">
              <a:noFill/>
              <a:prstDash val="solid"/>
              <a:miter/>
            </a:ln>
          </p:spPr>
          <p:txBody>
            <a:bodyPr rtlCol="0" anchor="ctr"/>
            <a:lstStyle/>
            <a:p>
              <a:pPr defTabSz="914378">
                <a:buClr>
                  <a:srgbClr val="000000"/>
                </a:buClr>
              </a:pPr>
              <a:endParaRPr lang="ko-KR" altLang="en-US" sz="1400" kern="0">
                <a:solidFill>
                  <a:prstClr val="black"/>
                </a:solidFill>
                <a:latin typeface="Arial"/>
                <a:cs typeface="Arial"/>
                <a:sym typeface="Arial"/>
              </a:endParaRPr>
            </a:p>
          </p:txBody>
        </p:sp>
        <p:sp>
          <p:nvSpPr>
            <p:cNvPr id="61" name="Freeform 21">
              <a:extLst>
                <a:ext uri="{FF2B5EF4-FFF2-40B4-BE49-F238E27FC236}">
                  <a16:creationId xmlns:a16="http://schemas.microsoft.com/office/drawing/2014/main" id="{3CCD2262-E500-4BA6-8703-243A8FD4314F}"/>
                </a:ext>
              </a:extLst>
            </p:cNvPr>
            <p:cNvSpPr/>
            <p:nvPr/>
          </p:nvSpPr>
          <p:spPr>
            <a:xfrm>
              <a:off x="8458534" y="4749059"/>
              <a:ext cx="171275" cy="85000"/>
            </a:xfrm>
            <a:custGeom>
              <a:avLst/>
              <a:gdLst>
                <a:gd name="connsiteX0" fmla="*/ 176546 w 188144"/>
                <a:gd name="connsiteY0" fmla="*/ 11816 h 101390"/>
                <a:gd name="connsiteX1" fmla="*/ 181626 w 188144"/>
                <a:gd name="connsiteY1" fmla="*/ 98176 h 101390"/>
                <a:gd name="connsiteX2" fmla="*/ 156226 w 188144"/>
                <a:gd name="connsiteY2" fmla="*/ 82936 h 101390"/>
                <a:gd name="connsiteX3" fmla="*/ 105426 w 188144"/>
                <a:gd name="connsiteY3" fmla="*/ 82936 h 101390"/>
                <a:gd name="connsiteX4" fmla="*/ 49546 w 188144"/>
                <a:gd name="connsiteY4" fmla="*/ 88016 h 101390"/>
                <a:gd name="connsiteX5" fmla="*/ 3826 w 188144"/>
                <a:gd name="connsiteY5" fmla="*/ 98176 h 101390"/>
                <a:gd name="connsiteX6" fmla="*/ 8906 w 188144"/>
                <a:gd name="connsiteY6" fmla="*/ 52456 h 101390"/>
                <a:gd name="connsiteX7" fmla="*/ 59706 w 188144"/>
                <a:gd name="connsiteY7" fmla="*/ 6736 h 101390"/>
                <a:gd name="connsiteX8" fmla="*/ 176546 w 188144"/>
                <a:gd name="connsiteY8" fmla="*/ 11816 h 1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44" h="101390">
                  <a:moveTo>
                    <a:pt x="176546" y="11816"/>
                  </a:moveTo>
                  <a:cubicBezTo>
                    <a:pt x="196866" y="27056"/>
                    <a:pt x="185013" y="86323"/>
                    <a:pt x="181626" y="98176"/>
                  </a:cubicBezTo>
                  <a:cubicBezTo>
                    <a:pt x="178239" y="110029"/>
                    <a:pt x="168926" y="85476"/>
                    <a:pt x="156226" y="82936"/>
                  </a:cubicBezTo>
                  <a:cubicBezTo>
                    <a:pt x="143526" y="80396"/>
                    <a:pt x="123206" y="82089"/>
                    <a:pt x="105426" y="82936"/>
                  </a:cubicBezTo>
                  <a:cubicBezTo>
                    <a:pt x="87646" y="83783"/>
                    <a:pt x="66479" y="85476"/>
                    <a:pt x="49546" y="88016"/>
                  </a:cubicBezTo>
                  <a:cubicBezTo>
                    <a:pt x="32613" y="90556"/>
                    <a:pt x="10599" y="104103"/>
                    <a:pt x="3826" y="98176"/>
                  </a:cubicBezTo>
                  <a:cubicBezTo>
                    <a:pt x="-2947" y="92249"/>
                    <a:pt x="-407" y="67696"/>
                    <a:pt x="8906" y="52456"/>
                  </a:cubicBezTo>
                  <a:cubicBezTo>
                    <a:pt x="18219" y="37216"/>
                    <a:pt x="39386" y="16049"/>
                    <a:pt x="59706" y="6736"/>
                  </a:cubicBezTo>
                  <a:cubicBezTo>
                    <a:pt x="80026" y="-2577"/>
                    <a:pt x="156226" y="-3424"/>
                    <a:pt x="176546" y="118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ko-KR" altLang="en-US" sz="2700" kern="0">
                <a:solidFill>
                  <a:prstClr val="white"/>
                </a:solidFill>
                <a:latin typeface="Arial"/>
                <a:sym typeface="Arial"/>
              </a:endParaRPr>
            </a:p>
          </p:txBody>
        </p:sp>
        <p:sp>
          <p:nvSpPr>
            <p:cNvPr id="62" name="Oval 61">
              <a:extLst>
                <a:ext uri="{FF2B5EF4-FFF2-40B4-BE49-F238E27FC236}">
                  <a16:creationId xmlns:a16="http://schemas.microsoft.com/office/drawing/2014/main" id="{089B5485-B6A5-41A2-9281-5B271345CCBE}"/>
                </a:ext>
              </a:extLst>
            </p:cNvPr>
            <p:cNvSpPr/>
            <p:nvPr/>
          </p:nvSpPr>
          <p:spPr>
            <a:xfrm rot="1887332">
              <a:off x="7013832" y="6205716"/>
              <a:ext cx="1741136" cy="1034610"/>
            </a:xfrm>
            <a:prstGeom prst="ellipse">
              <a:avLst/>
            </a:prstGeom>
            <a:solidFill>
              <a:schemeClr val="tx1">
                <a:lumMod val="75000"/>
                <a:lumOff val="25000"/>
                <a:alpha val="48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ko-KR" altLang="en-US" sz="2700" kern="0">
                <a:solidFill>
                  <a:prstClr val="white"/>
                </a:solidFill>
                <a:latin typeface="Arial"/>
                <a:sym typeface="Arial"/>
              </a:endParaRPr>
            </a:p>
          </p:txBody>
        </p:sp>
        <p:sp>
          <p:nvSpPr>
            <p:cNvPr id="63" name="Freeform 10">
              <a:extLst>
                <a:ext uri="{FF2B5EF4-FFF2-40B4-BE49-F238E27FC236}">
                  <a16:creationId xmlns:a16="http://schemas.microsoft.com/office/drawing/2014/main" id="{C77F8867-9BCF-466B-8FCE-50B378E435EA}"/>
                </a:ext>
              </a:extLst>
            </p:cNvPr>
            <p:cNvSpPr/>
            <p:nvPr/>
          </p:nvSpPr>
          <p:spPr>
            <a:xfrm>
              <a:off x="7871492" y="6511811"/>
              <a:ext cx="338819" cy="383243"/>
            </a:xfrm>
            <a:custGeom>
              <a:avLst/>
              <a:gdLst>
                <a:gd name="connsiteX0" fmla="*/ 295625 w 372189"/>
                <a:gd name="connsiteY0" fmla="*/ 926 h 457140"/>
                <a:gd name="connsiteX1" fmla="*/ 147988 w 372189"/>
                <a:gd name="connsiteY1" fmla="*/ 53313 h 457140"/>
                <a:gd name="connsiteX2" fmla="*/ 114650 w 372189"/>
                <a:gd name="connsiteY2" fmla="*/ 91413 h 457140"/>
                <a:gd name="connsiteX3" fmla="*/ 100363 w 372189"/>
                <a:gd name="connsiteY3" fmla="*/ 134276 h 457140"/>
                <a:gd name="connsiteX4" fmla="*/ 67025 w 372189"/>
                <a:gd name="connsiteY4" fmla="*/ 181901 h 457140"/>
                <a:gd name="connsiteX5" fmla="*/ 81313 w 372189"/>
                <a:gd name="connsiteY5" fmla="*/ 239051 h 457140"/>
                <a:gd name="connsiteX6" fmla="*/ 57500 w 372189"/>
                <a:gd name="connsiteY6" fmla="*/ 286676 h 457140"/>
                <a:gd name="connsiteX7" fmla="*/ 38450 w 372189"/>
                <a:gd name="connsiteY7" fmla="*/ 310488 h 457140"/>
                <a:gd name="connsiteX8" fmla="*/ 24163 w 372189"/>
                <a:gd name="connsiteY8" fmla="*/ 348588 h 457140"/>
                <a:gd name="connsiteX9" fmla="*/ 5113 w 372189"/>
                <a:gd name="connsiteY9" fmla="*/ 391451 h 457140"/>
                <a:gd name="connsiteX10" fmla="*/ 14638 w 372189"/>
                <a:gd name="connsiteY10" fmla="*/ 453363 h 457140"/>
                <a:gd name="connsiteX11" fmla="*/ 152750 w 372189"/>
                <a:gd name="connsiteY11" fmla="*/ 448601 h 457140"/>
                <a:gd name="connsiteX12" fmla="*/ 276575 w 372189"/>
                <a:gd name="connsiteY12" fmla="*/ 434313 h 457140"/>
                <a:gd name="connsiteX13" fmla="*/ 333725 w 372189"/>
                <a:gd name="connsiteY13" fmla="*/ 391451 h 457140"/>
                <a:gd name="connsiteX14" fmla="*/ 338488 w 372189"/>
                <a:gd name="connsiteY14" fmla="*/ 320013 h 457140"/>
                <a:gd name="connsiteX15" fmla="*/ 357538 w 372189"/>
                <a:gd name="connsiteY15" fmla="*/ 339063 h 457140"/>
                <a:gd name="connsiteX16" fmla="*/ 371825 w 372189"/>
                <a:gd name="connsiteY16" fmla="*/ 310488 h 457140"/>
                <a:gd name="connsiteX17" fmla="*/ 367063 w 372189"/>
                <a:gd name="connsiteY17" fmla="*/ 229526 h 457140"/>
                <a:gd name="connsiteX18" fmla="*/ 357538 w 372189"/>
                <a:gd name="connsiteY18" fmla="*/ 177138 h 457140"/>
                <a:gd name="connsiteX19" fmla="*/ 343250 w 372189"/>
                <a:gd name="connsiteY19" fmla="*/ 100938 h 457140"/>
                <a:gd name="connsiteX20" fmla="*/ 295625 w 372189"/>
                <a:gd name="connsiteY20" fmla="*/ 926 h 45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2189" h="457140">
                  <a:moveTo>
                    <a:pt x="295625" y="926"/>
                  </a:moveTo>
                  <a:cubicBezTo>
                    <a:pt x="263081" y="-7012"/>
                    <a:pt x="178150" y="38232"/>
                    <a:pt x="147988" y="53313"/>
                  </a:cubicBezTo>
                  <a:cubicBezTo>
                    <a:pt x="117826" y="68394"/>
                    <a:pt x="122587" y="77919"/>
                    <a:pt x="114650" y="91413"/>
                  </a:cubicBezTo>
                  <a:cubicBezTo>
                    <a:pt x="106713" y="104907"/>
                    <a:pt x="108300" y="119195"/>
                    <a:pt x="100363" y="134276"/>
                  </a:cubicBezTo>
                  <a:cubicBezTo>
                    <a:pt x="92425" y="149357"/>
                    <a:pt x="70200" y="164439"/>
                    <a:pt x="67025" y="181901"/>
                  </a:cubicBezTo>
                  <a:cubicBezTo>
                    <a:pt x="63850" y="199364"/>
                    <a:pt x="82900" y="221589"/>
                    <a:pt x="81313" y="239051"/>
                  </a:cubicBezTo>
                  <a:cubicBezTo>
                    <a:pt x="79726" y="256513"/>
                    <a:pt x="64644" y="274770"/>
                    <a:pt x="57500" y="286676"/>
                  </a:cubicBezTo>
                  <a:cubicBezTo>
                    <a:pt x="50356" y="298582"/>
                    <a:pt x="44006" y="300169"/>
                    <a:pt x="38450" y="310488"/>
                  </a:cubicBezTo>
                  <a:cubicBezTo>
                    <a:pt x="32894" y="320807"/>
                    <a:pt x="29719" y="335094"/>
                    <a:pt x="24163" y="348588"/>
                  </a:cubicBezTo>
                  <a:cubicBezTo>
                    <a:pt x="18607" y="362082"/>
                    <a:pt x="6700" y="373989"/>
                    <a:pt x="5113" y="391451"/>
                  </a:cubicBezTo>
                  <a:cubicBezTo>
                    <a:pt x="3526" y="408913"/>
                    <a:pt x="-9968" y="443838"/>
                    <a:pt x="14638" y="453363"/>
                  </a:cubicBezTo>
                  <a:cubicBezTo>
                    <a:pt x="39244" y="462888"/>
                    <a:pt x="109094" y="451776"/>
                    <a:pt x="152750" y="448601"/>
                  </a:cubicBezTo>
                  <a:cubicBezTo>
                    <a:pt x="196406" y="445426"/>
                    <a:pt x="246413" y="443838"/>
                    <a:pt x="276575" y="434313"/>
                  </a:cubicBezTo>
                  <a:cubicBezTo>
                    <a:pt x="306737" y="424788"/>
                    <a:pt x="323406" y="410501"/>
                    <a:pt x="333725" y="391451"/>
                  </a:cubicBezTo>
                  <a:cubicBezTo>
                    <a:pt x="344044" y="372401"/>
                    <a:pt x="334519" y="328744"/>
                    <a:pt x="338488" y="320013"/>
                  </a:cubicBezTo>
                  <a:cubicBezTo>
                    <a:pt x="342457" y="311282"/>
                    <a:pt x="351982" y="340650"/>
                    <a:pt x="357538" y="339063"/>
                  </a:cubicBezTo>
                  <a:cubicBezTo>
                    <a:pt x="363094" y="337476"/>
                    <a:pt x="370238" y="328744"/>
                    <a:pt x="371825" y="310488"/>
                  </a:cubicBezTo>
                  <a:cubicBezTo>
                    <a:pt x="373413" y="292232"/>
                    <a:pt x="369444" y="251751"/>
                    <a:pt x="367063" y="229526"/>
                  </a:cubicBezTo>
                  <a:cubicBezTo>
                    <a:pt x="364682" y="207301"/>
                    <a:pt x="361507" y="198569"/>
                    <a:pt x="357538" y="177138"/>
                  </a:cubicBezTo>
                  <a:cubicBezTo>
                    <a:pt x="353569" y="155707"/>
                    <a:pt x="353569" y="130307"/>
                    <a:pt x="343250" y="100938"/>
                  </a:cubicBezTo>
                  <a:cubicBezTo>
                    <a:pt x="332931" y="71569"/>
                    <a:pt x="328169" y="8864"/>
                    <a:pt x="295625" y="9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r>
                <a:rPr lang="en-US" altLang="ko-KR" sz="2700" kern="0" dirty="0">
                  <a:solidFill>
                    <a:prstClr val="white"/>
                  </a:solidFill>
                  <a:latin typeface="Arial"/>
                  <a:sym typeface="Arial"/>
                </a:rPr>
                <a:t> </a:t>
              </a:r>
              <a:endParaRPr lang="ko-KR" altLang="en-US" sz="2700" kern="0" dirty="0">
                <a:solidFill>
                  <a:prstClr val="white"/>
                </a:solidFill>
                <a:latin typeface="Arial"/>
                <a:sym typeface="Arial"/>
              </a:endParaRPr>
            </a:p>
          </p:txBody>
        </p:sp>
        <p:sp>
          <p:nvSpPr>
            <p:cNvPr id="64" name="Freeform 11">
              <a:extLst>
                <a:ext uri="{FF2B5EF4-FFF2-40B4-BE49-F238E27FC236}">
                  <a16:creationId xmlns:a16="http://schemas.microsoft.com/office/drawing/2014/main" id="{4226848B-00DF-4B8B-B388-B5A35A410985}"/>
                </a:ext>
              </a:extLst>
            </p:cNvPr>
            <p:cNvSpPr/>
            <p:nvPr/>
          </p:nvSpPr>
          <p:spPr>
            <a:xfrm>
              <a:off x="7527368" y="6114256"/>
              <a:ext cx="318048" cy="522103"/>
            </a:xfrm>
            <a:custGeom>
              <a:avLst/>
              <a:gdLst>
                <a:gd name="connsiteX0" fmla="*/ 245016 w 349372"/>
                <a:gd name="connsiteY0" fmla="*/ 3649 h 622774"/>
                <a:gd name="connsiteX1" fmla="*/ 325979 w 349372"/>
                <a:gd name="connsiteY1" fmla="*/ 32224 h 622774"/>
                <a:gd name="connsiteX2" fmla="*/ 345029 w 349372"/>
                <a:gd name="connsiteY2" fmla="*/ 136999 h 622774"/>
                <a:gd name="connsiteX3" fmla="*/ 345029 w 349372"/>
                <a:gd name="connsiteY3" fmla="*/ 160812 h 622774"/>
                <a:gd name="connsiteX4" fmla="*/ 297404 w 349372"/>
                <a:gd name="connsiteY4" fmla="*/ 251299 h 622774"/>
                <a:gd name="connsiteX5" fmla="*/ 283116 w 349372"/>
                <a:gd name="connsiteY5" fmla="*/ 256062 h 622774"/>
                <a:gd name="connsiteX6" fmla="*/ 273591 w 349372"/>
                <a:gd name="connsiteY6" fmla="*/ 313212 h 622774"/>
                <a:gd name="connsiteX7" fmla="*/ 273591 w 349372"/>
                <a:gd name="connsiteY7" fmla="*/ 360837 h 622774"/>
                <a:gd name="connsiteX8" fmla="*/ 278354 w 349372"/>
                <a:gd name="connsiteY8" fmla="*/ 413224 h 622774"/>
                <a:gd name="connsiteX9" fmla="*/ 259304 w 349372"/>
                <a:gd name="connsiteY9" fmla="*/ 498949 h 622774"/>
                <a:gd name="connsiteX10" fmla="*/ 235491 w 349372"/>
                <a:gd name="connsiteY10" fmla="*/ 551337 h 622774"/>
                <a:gd name="connsiteX11" fmla="*/ 168816 w 349372"/>
                <a:gd name="connsiteY11" fmla="*/ 598962 h 622774"/>
                <a:gd name="connsiteX12" fmla="*/ 92616 w 349372"/>
                <a:gd name="connsiteY12" fmla="*/ 622774 h 622774"/>
                <a:gd name="connsiteX13" fmla="*/ 21179 w 349372"/>
                <a:gd name="connsiteY13" fmla="*/ 598962 h 622774"/>
                <a:gd name="connsiteX14" fmla="*/ 2129 w 349372"/>
                <a:gd name="connsiteY14" fmla="*/ 556099 h 622774"/>
                <a:gd name="connsiteX15" fmla="*/ 6891 w 349372"/>
                <a:gd name="connsiteY15" fmla="*/ 465612 h 622774"/>
                <a:gd name="connsiteX16" fmla="*/ 59279 w 349372"/>
                <a:gd name="connsiteY16" fmla="*/ 346549 h 622774"/>
                <a:gd name="connsiteX17" fmla="*/ 106904 w 349372"/>
                <a:gd name="connsiteY17" fmla="*/ 227487 h 622774"/>
                <a:gd name="connsiteX18" fmla="*/ 130716 w 349372"/>
                <a:gd name="connsiteY18" fmla="*/ 151287 h 622774"/>
                <a:gd name="connsiteX19" fmla="*/ 168816 w 349372"/>
                <a:gd name="connsiteY19" fmla="*/ 17937 h 622774"/>
                <a:gd name="connsiteX20" fmla="*/ 245016 w 349372"/>
                <a:gd name="connsiteY20" fmla="*/ 3649 h 6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372" h="622774">
                  <a:moveTo>
                    <a:pt x="245016" y="3649"/>
                  </a:moveTo>
                  <a:cubicBezTo>
                    <a:pt x="271210" y="6030"/>
                    <a:pt x="309310" y="9999"/>
                    <a:pt x="325979" y="32224"/>
                  </a:cubicBezTo>
                  <a:cubicBezTo>
                    <a:pt x="342648" y="54449"/>
                    <a:pt x="341854" y="115568"/>
                    <a:pt x="345029" y="136999"/>
                  </a:cubicBezTo>
                  <a:cubicBezTo>
                    <a:pt x="348204" y="158430"/>
                    <a:pt x="352966" y="141762"/>
                    <a:pt x="345029" y="160812"/>
                  </a:cubicBezTo>
                  <a:cubicBezTo>
                    <a:pt x="337092" y="179862"/>
                    <a:pt x="307723" y="235424"/>
                    <a:pt x="297404" y="251299"/>
                  </a:cubicBezTo>
                  <a:cubicBezTo>
                    <a:pt x="287085" y="267174"/>
                    <a:pt x="287085" y="245743"/>
                    <a:pt x="283116" y="256062"/>
                  </a:cubicBezTo>
                  <a:cubicBezTo>
                    <a:pt x="279147" y="266381"/>
                    <a:pt x="275178" y="295750"/>
                    <a:pt x="273591" y="313212"/>
                  </a:cubicBezTo>
                  <a:cubicBezTo>
                    <a:pt x="272004" y="330674"/>
                    <a:pt x="272797" y="344168"/>
                    <a:pt x="273591" y="360837"/>
                  </a:cubicBezTo>
                  <a:cubicBezTo>
                    <a:pt x="274385" y="377506"/>
                    <a:pt x="280735" y="390205"/>
                    <a:pt x="278354" y="413224"/>
                  </a:cubicBezTo>
                  <a:cubicBezTo>
                    <a:pt x="275973" y="436243"/>
                    <a:pt x="266448" y="475930"/>
                    <a:pt x="259304" y="498949"/>
                  </a:cubicBezTo>
                  <a:cubicBezTo>
                    <a:pt x="252160" y="521968"/>
                    <a:pt x="250572" y="534668"/>
                    <a:pt x="235491" y="551337"/>
                  </a:cubicBezTo>
                  <a:cubicBezTo>
                    <a:pt x="220410" y="568006"/>
                    <a:pt x="192628" y="587056"/>
                    <a:pt x="168816" y="598962"/>
                  </a:cubicBezTo>
                  <a:cubicBezTo>
                    <a:pt x="145004" y="610868"/>
                    <a:pt x="117222" y="622774"/>
                    <a:pt x="92616" y="622774"/>
                  </a:cubicBezTo>
                  <a:cubicBezTo>
                    <a:pt x="68010" y="622774"/>
                    <a:pt x="36260" y="610075"/>
                    <a:pt x="21179" y="598962"/>
                  </a:cubicBezTo>
                  <a:cubicBezTo>
                    <a:pt x="6098" y="587849"/>
                    <a:pt x="4510" y="578324"/>
                    <a:pt x="2129" y="556099"/>
                  </a:cubicBezTo>
                  <a:cubicBezTo>
                    <a:pt x="-252" y="533874"/>
                    <a:pt x="-2634" y="500537"/>
                    <a:pt x="6891" y="465612"/>
                  </a:cubicBezTo>
                  <a:cubicBezTo>
                    <a:pt x="16416" y="430687"/>
                    <a:pt x="42610" y="386236"/>
                    <a:pt x="59279" y="346549"/>
                  </a:cubicBezTo>
                  <a:cubicBezTo>
                    <a:pt x="75948" y="306862"/>
                    <a:pt x="94998" y="260031"/>
                    <a:pt x="106904" y="227487"/>
                  </a:cubicBezTo>
                  <a:cubicBezTo>
                    <a:pt x="118810" y="194943"/>
                    <a:pt x="120397" y="186212"/>
                    <a:pt x="130716" y="151287"/>
                  </a:cubicBezTo>
                  <a:cubicBezTo>
                    <a:pt x="141035" y="116362"/>
                    <a:pt x="150560" y="44131"/>
                    <a:pt x="168816" y="17937"/>
                  </a:cubicBezTo>
                  <a:cubicBezTo>
                    <a:pt x="187072" y="-8257"/>
                    <a:pt x="218822" y="1268"/>
                    <a:pt x="245016" y="36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ko-KR" altLang="en-US" sz="2700" kern="0">
                <a:solidFill>
                  <a:prstClr val="white"/>
                </a:solidFill>
                <a:latin typeface="Arial"/>
                <a:sym typeface="Arial"/>
              </a:endParaRPr>
            </a:p>
          </p:txBody>
        </p:sp>
        <p:sp>
          <p:nvSpPr>
            <p:cNvPr id="65" name="Freeform 12">
              <a:extLst>
                <a:ext uri="{FF2B5EF4-FFF2-40B4-BE49-F238E27FC236}">
                  <a16:creationId xmlns:a16="http://schemas.microsoft.com/office/drawing/2014/main" id="{FED4D903-703B-4039-95FC-5094277329F4}"/>
                </a:ext>
              </a:extLst>
            </p:cNvPr>
            <p:cNvSpPr/>
            <p:nvPr/>
          </p:nvSpPr>
          <p:spPr>
            <a:xfrm>
              <a:off x="7555077" y="4361350"/>
              <a:ext cx="899136" cy="2260582"/>
            </a:xfrm>
            <a:custGeom>
              <a:avLst/>
              <a:gdLst>
                <a:gd name="connsiteX0" fmla="*/ 905141 w 987690"/>
                <a:gd name="connsiteY0" fmla="*/ 46672 h 2696464"/>
                <a:gd name="connsiteX1" fmla="*/ 786078 w 987690"/>
                <a:gd name="connsiteY1" fmla="*/ 3810 h 2696464"/>
                <a:gd name="connsiteX2" fmla="*/ 409841 w 987690"/>
                <a:gd name="connsiteY2" fmla="*/ 8572 h 2696464"/>
                <a:gd name="connsiteX3" fmla="*/ 166953 w 987690"/>
                <a:gd name="connsiteY3" fmla="*/ 60960 h 2696464"/>
                <a:gd name="connsiteX4" fmla="*/ 52653 w 987690"/>
                <a:gd name="connsiteY4" fmla="*/ 137160 h 2696464"/>
                <a:gd name="connsiteX5" fmla="*/ 28841 w 987690"/>
                <a:gd name="connsiteY5" fmla="*/ 284797 h 2696464"/>
                <a:gd name="connsiteX6" fmla="*/ 266 w 987690"/>
                <a:gd name="connsiteY6" fmla="*/ 513397 h 2696464"/>
                <a:gd name="connsiteX7" fmla="*/ 14553 w 987690"/>
                <a:gd name="connsiteY7" fmla="*/ 589597 h 2696464"/>
                <a:gd name="connsiteX8" fmla="*/ 14553 w 987690"/>
                <a:gd name="connsiteY8" fmla="*/ 661035 h 2696464"/>
                <a:gd name="connsiteX9" fmla="*/ 28841 w 987690"/>
                <a:gd name="connsiteY9" fmla="*/ 761047 h 2696464"/>
                <a:gd name="connsiteX10" fmla="*/ 38366 w 987690"/>
                <a:gd name="connsiteY10" fmla="*/ 861060 h 2696464"/>
                <a:gd name="connsiteX11" fmla="*/ 43128 w 987690"/>
                <a:gd name="connsiteY11" fmla="*/ 956310 h 2696464"/>
                <a:gd name="connsiteX12" fmla="*/ 52653 w 987690"/>
                <a:gd name="connsiteY12" fmla="*/ 1046797 h 2696464"/>
                <a:gd name="connsiteX13" fmla="*/ 38366 w 987690"/>
                <a:gd name="connsiteY13" fmla="*/ 1122997 h 2696464"/>
                <a:gd name="connsiteX14" fmla="*/ 66941 w 987690"/>
                <a:gd name="connsiteY14" fmla="*/ 1175385 h 2696464"/>
                <a:gd name="connsiteX15" fmla="*/ 76466 w 987690"/>
                <a:gd name="connsiteY15" fmla="*/ 1265872 h 2696464"/>
                <a:gd name="connsiteX16" fmla="*/ 43128 w 987690"/>
                <a:gd name="connsiteY16" fmla="*/ 1389697 h 2696464"/>
                <a:gd name="connsiteX17" fmla="*/ 47891 w 987690"/>
                <a:gd name="connsiteY17" fmla="*/ 1442085 h 2696464"/>
                <a:gd name="connsiteX18" fmla="*/ 28841 w 987690"/>
                <a:gd name="connsiteY18" fmla="*/ 1537335 h 2696464"/>
                <a:gd name="connsiteX19" fmla="*/ 19316 w 987690"/>
                <a:gd name="connsiteY19" fmla="*/ 1642110 h 2696464"/>
                <a:gd name="connsiteX20" fmla="*/ 38366 w 987690"/>
                <a:gd name="connsiteY20" fmla="*/ 1780222 h 2696464"/>
                <a:gd name="connsiteX21" fmla="*/ 38366 w 987690"/>
                <a:gd name="connsiteY21" fmla="*/ 1942147 h 2696464"/>
                <a:gd name="connsiteX22" fmla="*/ 52653 w 987690"/>
                <a:gd name="connsiteY22" fmla="*/ 2042160 h 2696464"/>
                <a:gd name="connsiteX23" fmla="*/ 43128 w 987690"/>
                <a:gd name="connsiteY23" fmla="*/ 2085022 h 2696464"/>
                <a:gd name="connsiteX24" fmla="*/ 76466 w 987690"/>
                <a:gd name="connsiteY24" fmla="*/ 2189797 h 2696464"/>
                <a:gd name="connsiteX25" fmla="*/ 109803 w 987690"/>
                <a:gd name="connsiteY25" fmla="*/ 2299335 h 2696464"/>
                <a:gd name="connsiteX26" fmla="*/ 166953 w 987690"/>
                <a:gd name="connsiteY26" fmla="*/ 2337435 h 2696464"/>
                <a:gd name="connsiteX27" fmla="*/ 243153 w 987690"/>
                <a:gd name="connsiteY27" fmla="*/ 2246947 h 2696464"/>
                <a:gd name="connsiteX28" fmla="*/ 300303 w 987690"/>
                <a:gd name="connsiteY28" fmla="*/ 2142172 h 2696464"/>
                <a:gd name="connsiteX29" fmla="*/ 295541 w 987690"/>
                <a:gd name="connsiteY29" fmla="*/ 2032635 h 2696464"/>
                <a:gd name="connsiteX30" fmla="*/ 319353 w 987690"/>
                <a:gd name="connsiteY30" fmla="*/ 1842135 h 2696464"/>
                <a:gd name="connsiteX31" fmla="*/ 328878 w 987690"/>
                <a:gd name="connsiteY31" fmla="*/ 1723072 h 2696464"/>
                <a:gd name="connsiteX32" fmla="*/ 328878 w 987690"/>
                <a:gd name="connsiteY32" fmla="*/ 1604010 h 2696464"/>
                <a:gd name="connsiteX33" fmla="*/ 343166 w 987690"/>
                <a:gd name="connsiteY33" fmla="*/ 1503997 h 2696464"/>
                <a:gd name="connsiteX34" fmla="*/ 362216 w 987690"/>
                <a:gd name="connsiteY34" fmla="*/ 1475422 h 2696464"/>
                <a:gd name="connsiteX35" fmla="*/ 366978 w 987690"/>
                <a:gd name="connsiteY35" fmla="*/ 1432560 h 2696464"/>
                <a:gd name="connsiteX36" fmla="*/ 381266 w 987690"/>
                <a:gd name="connsiteY36" fmla="*/ 1418272 h 2696464"/>
                <a:gd name="connsiteX37" fmla="*/ 362216 w 987690"/>
                <a:gd name="connsiteY37" fmla="*/ 1337310 h 2696464"/>
                <a:gd name="connsiteX38" fmla="*/ 390791 w 987690"/>
                <a:gd name="connsiteY38" fmla="*/ 1237297 h 2696464"/>
                <a:gd name="connsiteX39" fmla="*/ 419366 w 987690"/>
                <a:gd name="connsiteY39" fmla="*/ 1199197 h 2696464"/>
                <a:gd name="connsiteX40" fmla="*/ 419366 w 987690"/>
                <a:gd name="connsiteY40" fmla="*/ 1046797 h 2696464"/>
                <a:gd name="connsiteX41" fmla="*/ 438416 w 987690"/>
                <a:gd name="connsiteY41" fmla="*/ 994410 h 2696464"/>
                <a:gd name="connsiteX42" fmla="*/ 443178 w 987690"/>
                <a:gd name="connsiteY42" fmla="*/ 899160 h 2696464"/>
                <a:gd name="connsiteX43" fmla="*/ 462228 w 987690"/>
                <a:gd name="connsiteY43" fmla="*/ 822960 h 2696464"/>
                <a:gd name="connsiteX44" fmla="*/ 481278 w 987690"/>
                <a:gd name="connsiteY44" fmla="*/ 784860 h 2696464"/>
                <a:gd name="connsiteX45" fmla="*/ 486041 w 987690"/>
                <a:gd name="connsiteY45" fmla="*/ 913447 h 2696464"/>
                <a:gd name="connsiteX46" fmla="*/ 509853 w 987690"/>
                <a:gd name="connsiteY46" fmla="*/ 1027747 h 2696464"/>
                <a:gd name="connsiteX47" fmla="*/ 519378 w 987690"/>
                <a:gd name="connsiteY47" fmla="*/ 1127760 h 2696464"/>
                <a:gd name="connsiteX48" fmla="*/ 500328 w 987690"/>
                <a:gd name="connsiteY48" fmla="*/ 1284922 h 2696464"/>
                <a:gd name="connsiteX49" fmla="*/ 519378 w 987690"/>
                <a:gd name="connsiteY49" fmla="*/ 1323022 h 2696464"/>
                <a:gd name="connsiteX50" fmla="*/ 514616 w 987690"/>
                <a:gd name="connsiteY50" fmla="*/ 1437322 h 2696464"/>
                <a:gd name="connsiteX51" fmla="*/ 509853 w 987690"/>
                <a:gd name="connsiteY51" fmla="*/ 1503997 h 2696464"/>
                <a:gd name="connsiteX52" fmla="*/ 538428 w 987690"/>
                <a:gd name="connsiteY52" fmla="*/ 1556385 h 2696464"/>
                <a:gd name="connsiteX53" fmla="*/ 524141 w 987690"/>
                <a:gd name="connsiteY53" fmla="*/ 1637347 h 2696464"/>
                <a:gd name="connsiteX54" fmla="*/ 543191 w 987690"/>
                <a:gd name="connsiteY54" fmla="*/ 1718310 h 2696464"/>
                <a:gd name="connsiteX55" fmla="*/ 519378 w 987690"/>
                <a:gd name="connsiteY55" fmla="*/ 1799272 h 2696464"/>
                <a:gd name="connsiteX56" fmla="*/ 514616 w 987690"/>
                <a:gd name="connsiteY56" fmla="*/ 2004060 h 2696464"/>
                <a:gd name="connsiteX57" fmla="*/ 486041 w 987690"/>
                <a:gd name="connsiteY57" fmla="*/ 2170747 h 2696464"/>
                <a:gd name="connsiteX58" fmla="*/ 481278 w 987690"/>
                <a:gd name="connsiteY58" fmla="*/ 2256472 h 2696464"/>
                <a:gd name="connsiteX59" fmla="*/ 514616 w 987690"/>
                <a:gd name="connsiteY59" fmla="*/ 2351722 h 2696464"/>
                <a:gd name="connsiteX60" fmla="*/ 524141 w 987690"/>
                <a:gd name="connsiteY60" fmla="*/ 2385060 h 2696464"/>
                <a:gd name="connsiteX61" fmla="*/ 462228 w 987690"/>
                <a:gd name="connsiteY61" fmla="*/ 2475547 h 2696464"/>
                <a:gd name="connsiteX62" fmla="*/ 428891 w 987690"/>
                <a:gd name="connsiteY62" fmla="*/ 2513647 h 2696464"/>
                <a:gd name="connsiteX63" fmla="*/ 457466 w 987690"/>
                <a:gd name="connsiteY63" fmla="*/ 2570797 h 2696464"/>
                <a:gd name="connsiteX64" fmla="*/ 438416 w 987690"/>
                <a:gd name="connsiteY64" fmla="*/ 2642235 h 2696464"/>
                <a:gd name="connsiteX65" fmla="*/ 505091 w 987690"/>
                <a:gd name="connsiteY65" fmla="*/ 2651760 h 2696464"/>
                <a:gd name="connsiteX66" fmla="*/ 614628 w 987690"/>
                <a:gd name="connsiteY66" fmla="*/ 2675572 h 2696464"/>
                <a:gd name="connsiteX67" fmla="*/ 690828 w 987690"/>
                <a:gd name="connsiteY67" fmla="*/ 2694622 h 2696464"/>
                <a:gd name="connsiteX68" fmla="*/ 743216 w 987690"/>
                <a:gd name="connsiteY68" fmla="*/ 2627947 h 2696464"/>
                <a:gd name="connsiteX69" fmla="*/ 757503 w 987690"/>
                <a:gd name="connsiteY69" fmla="*/ 2532697 h 2696464"/>
                <a:gd name="connsiteX70" fmla="*/ 743216 w 987690"/>
                <a:gd name="connsiteY70" fmla="*/ 2485072 h 2696464"/>
                <a:gd name="connsiteX71" fmla="*/ 743216 w 987690"/>
                <a:gd name="connsiteY71" fmla="*/ 2437447 h 2696464"/>
                <a:gd name="connsiteX72" fmla="*/ 795603 w 987690"/>
                <a:gd name="connsiteY72" fmla="*/ 2356485 h 2696464"/>
                <a:gd name="connsiteX73" fmla="*/ 809891 w 987690"/>
                <a:gd name="connsiteY73" fmla="*/ 2223135 h 2696464"/>
                <a:gd name="connsiteX74" fmla="*/ 819416 w 987690"/>
                <a:gd name="connsiteY74" fmla="*/ 2094547 h 2696464"/>
                <a:gd name="connsiteX75" fmla="*/ 838466 w 987690"/>
                <a:gd name="connsiteY75" fmla="*/ 1913572 h 2696464"/>
                <a:gd name="connsiteX76" fmla="*/ 862278 w 987690"/>
                <a:gd name="connsiteY76" fmla="*/ 1699260 h 2696464"/>
                <a:gd name="connsiteX77" fmla="*/ 857516 w 987690"/>
                <a:gd name="connsiteY77" fmla="*/ 1608772 h 2696464"/>
                <a:gd name="connsiteX78" fmla="*/ 871803 w 987690"/>
                <a:gd name="connsiteY78" fmla="*/ 1484947 h 2696464"/>
                <a:gd name="connsiteX79" fmla="*/ 895616 w 987690"/>
                <a:gd name="connsiteY79" fmla="*/ 1170622 h 2696464"/>
                <a:gd name="connsiteX80" fmla="*/ 924191 w 987690"/>
                <a:gd name="connsiteY80" fmla="*/ 908685 h 2696464"/>
                <a:gd name="connsiteX81" fmla="*/ 914666 w 987690"/>
                <a:gd name="connsiteY81" fmla="*/ 780097 h 2696464"/>
                <a:gd name="connsiteX82" fmla="*/ 948003 w 987690"/>
                <a:gd name="connsiteY82" fmla="*/ 613410 h 2696464"/>
                <a:gd name="connsiteX83" fmla="*/ 981341 w 987690"/>
                <a:gd name="connsiteY83" fmla="*/ 441960 h 2696464"/>
                <a:gd name="connsiteX84" fmla="*/ 981341 w 987690"/>
                <a:gd name="connsiteY84" fmla="*/ 337185 h 2696464"/>
                <a:gd name="connsiteX85" fmla="*/ 981341 w 987690"/>
                <a:gd name="connsiteY85" fmla="*/ 137160 h 2696464"/>
                <a:gd name="connsiteX86" fmla="*/ 905141 w 987690"/>
                <a:gd name="connsiteY86" fmla="*/ 46672 h 269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87690" h="2696464">
                  <a:moveTo>
                    <a:pt x="905141" y="46672"/>
                  </a:moveTo>
                  <a:cubicBezTo>
                    <a:pt x="872597" y="24447"/>
                    <a:pt x="868628" y="10160"/>
                    <a:pt x="786078" y="3810"/>
                  </a:cubicBezTo>
                  <a:cubicBezTo>
                    <a:pt x="703528" y="-2540"/>
                    <a:pt x="513028" y="-953"/>
                    <a:pt x="409841" y="8572"/>
                  </a:cubicBezTo>
                  <a:cubicBezTo>
                    <a:pt x="306654" y="18097"/>
                    <a:pt x="226484" y="39529"/>
                    <a:pt x="166953" y="60960"/>
                  </a:cubicBezTo>
                  <a:cubicBezTo>
                    <a:pt x="107422" y="82391"/>
                    <a:pt x="75672" y="99854"/>
                    <a:pt x="52653" y="137160"/>
                  </a:cubicBezTo>
                  <a:cubicBezTo>
                    <a:pt x="29634" y="174466"/>
                    <a:pt x="37572" y="222091"/>
                    <a:pt x="28841" y="284797"/>
                  </a:cubicBezTo>
                  <a:cubicBezTo>
                    <a:pt x="20110" y="347503"/>
                    <a:pt x="2647" y="462597"/>
                    <a:pt x="266" y="513397"/>
                  </a:cubicBezTo>
                  <a:cubicBezTo>
                    <a:pt x="-2115" y="564197"/>
                    <a:pt x="12172" y="564991"/>
                    <a:pt x="14553" y="589597"/>
                  </a:cubicBezTo>
                  <a:cubicBezTo>
                    <a:pt x="16934" y="614203"/>
                    <a:pt x="12172" y="632460"/>
                    <a:pt x="14553" y="661035"/>
                  </a:cubicBezTo>
                  <a:cubicBezTo>
                    <a:pt x="16934" y="689610"/>
                    <a:pt x="24872" y="727710"/>
                    <a:pt x="28841" y="761047"/>
                  </a:cubicBezTo>
                  <a:cubicBezTo>
                    <a:pt x="32810" y="794384"/>
                    <a:pt x="35985" y="828516"/>
                    <a:pt x="38366" y="861060"/>
                  </a:cubicBezTo>
                  <a:cubicBezTo>
                    <a:pt x="40747" y="893604"/>
                    <a:pt x="40747" y="925354"/>
                    <a:pt x="43128" y="956310"/>
                  </a:cubicBezTo>
                  <a:cubicBezTo>
                    <a:pt x="45509" y="987266"/>
                    <a:pt x="53447" y="1019016"/>
                    <a:pt x="52653" y="1046797"/>
                  </a:cubicBezTo>
                  <a:cubicBezTo>
                    <a:pt x="51859" y="1074578"/>
                    <a:pt x="35985" y="1101566"/>
                    <a:pt x="38366" y="1122997"/>
                  </a:cubicBezTo>
                  <a:cubicBezTo>
                    <a:pt x="40747" y="1144428"/>
                    <a:pt x="60591" y="1151573"/>
                    <a:pt x="66941" y="1175385"/>
                  </a:cubicBezTo>
                  <a:cubicBezTo>
                    <a:pt x="73291" y="1199197"/>
                    <a:pt x="80435" y="1230153"/>
                    <a:pt x="76466" y="1265872"/>
                  </a:cubicBezTo>
                  <a:cubicBezTo>
                    <a:pt x="72497" y="1301591"/>
                    <a:pt x="47890" y="1360328"/>
                    <a:pt x="43128" y="1389697"/>
                  </a:cubicBezTo>
                  <a:cubicBezTo>
                    <a:pt x="38366" y="1419066"/>
                    <a:pt x="50272" y="1417479"/>
                    <a:pt x="47891" y="1442085"/>
                  </a:cubicBezTo>
                  <a:cubicBezTo>
                    <a:pt x="45510" y="1466691"/>
                    <a:pt x="33603" y="1503998"/>
                    <a:pt x="28841" y="1537335"/>
                  </a:cubicBezTo>
                  <a:cubicBezTo>
                    <a:pt x="24079" y="1570672"/>
                    <a:pt x="17729" y="1601629"/>
                    <a:pt x="19316" y="1642110"/>
                  </a:cubicBezTo>
                  <a:cubicBezTo>
                    <a:pt x="20903" y="1682591"/>
                    <a:pt x="35191" y="1730216"/>
                    <a:pt x="38366" y="1780222"/>
                  </a:cubicBezTo>
                  <a:cubicBezTo>
                    <a:pt x="41541" y="1830228"/>
                    <a:pt x="35985" y="1898491"/>
                    <a:pt x="38366" y="1942147"/>
                  </a:cubicBezTo>
                  <a:cubicBezTo>
                    <a:pt x="40747" y="1985803"/>
                    <a:pt x="51859" y="2018348"/>
                    <a:pt x="52653" y="2042160"/>
                  </a:cubicBezTo>
                  <a:cubicBezTo>
                    <a:pt x="53447" y="2065972"/>
                    <a:pt x="39159" y="2060416"/>
                    <a:pt x="43128" y="2085022"/>
                  </a:cubicBezTo>
                  <a:cubicBezTo>
                    <a:pt x="47097" y="2109628"/>
                    <a:pt x="65353" y="2154078"/>
                    <a:pt x="76466" y="2189797"/>
                  </a:cubicBezTo>
                  <a:cubicBezTo>
                    <a:pt x="87578" y="2225516"/>
                    <a:pt x="94722" y="2274729"/>
                    <a:pt x="109803" y="2299335"/>
                  </a:cubicBezTo>
                  <a:cubicBezTo>
                    <a:pt x="124884" y="2323941"/>
                    <a:pt x="144728" y="2346166"/>
                    <a:pt x="166953" y="2337435"/>
                  </a:cubicBezTo>
                  <a:cubicBezTo>
                    <a:pt x="189178" y="2328704"/>
                    <a:pt x="220928" y="2279491"/>
                    <a:pt x="243153" y="2246947"/>
                  </a:cubicBezTo>
                  <a:cubicBezTo>
                    <a:pt x="265378" y="2214403"/>
                    <a:pt x="291572" y="2177891"/>
                    <a:pt x="300303" y="2142172"/>
                  </a:cubicBezTo>
                  <a:cubicBezTo>
                    <a:pt x="309034" y="2106453"/>
                    <a:pt x="292366" y="2082641"/>
                    <a:pt x="295541" y="2032635"/>
                  </a:cubicBezTo>
                  <a:cubicBezTo>
                    <a:pt x="298716" y="1982629"/>
                    <a:pt x="313797" y="1893729"/>
                    <a:pt x="319353" y="1842135"/>
                  </a:cubicBezTo>
                  <a:cubicBezTo>
                    <a:pt x="324909" y="1790541"/>
                    <a:pt x="327291" y="1762759"/>
                    <a:pt x="328878" y="1723072"/>
                  </a:cubicBezTo>
                  <a:cubicBezTo>
                    <a:pt x="330465" y="1683385"/>
                    <a:pt x="326497" y="1640522"/>
                    <a:pt x="328878" y="1604010"/>
                  </a:cubicBezTo>
                  <a:cubicBezTo>
                    <a:pt x="331259" y="1567498"/>
                    <a:pt x="337610" y="1525428"/>
                    <a:pt x="343166" y="1503997"/>
                  </a:cubicBezTo>
                  <a:cubicBezTo>
                    <a:pt x="348722" y="1482566"/>
                    <a:pt x="358247" y="1487328"/>
                    <a:pt x="362216" y="1475422"/>
                  </a:cubicBezTo>
                  <a:cubicBezTo>
                    <a:pt x="366185" y="1463516"/>
                    <a:pt x="363803" y="1442085"/>
                    <a:pt x="366978" y="1432560"/>
                  </a:cubicBezTo>
                  <a:cubicBezTo>
                    <a:pt x="370153" y="1423035"/>
                    <a:pt x="382060" y="1434147"/>
                    <a:pt x="381266" y="1418272"/>
                  </a:cubicBezTo>
                  <a:cubicBezTo>
                    <a:pt x="380472" y="1402397"/>
                    <a:pt x="360629" y="1367472"/>
                    <a:pt x="362216" y="1337310"/>
                  </a:cubicBezTo>
                  <a:cubicBezTo>
                    <a:pt x="363803" y="1307148"/>
                    <a:pt x="381266" y="1260316"/>
                    <a:pt x="390791" y="1237297"/>
                  </a:cubicBezTo>
                  <a:cubicBezTo>
                    <a:pt x="400316" y="1214278"/>
                    <a:pt x="414604" y="1230947"/>
                    <a:pt x="419366" y="1199197"/>
                  </a:cubicBezTo>
                  <a:cubicBezTo>
                    <a:pt x="424128" y="1167447"/>
                    <a:pt x="416191" y="1080928"/>
                    <a:pt x="419366" y="1046797"/>
                  </a:cubicBezTo>
                  <a:cubicBezTo>
                    <a:pt x="422541" y="1012666"/>
                    <a:pt x="434447" y="1019016"/>
                    <a:pt x="438416" y="994410"/>
                  </a:cubicBezTo>
                  <a:cubicBezTo>
                    <a:pt x="442385" y="969804"/>
                    <a:pt x="439209" y="927735"/>
                    <a:pt x="443178" y="899160"/>
                  </a:cubicBezTo>
                  <a:cubicBezTo>
                    <a:pt x="447147" y="870585"/>
                    <a:pt x="455878" y="842010"/>
                    <a:pt x="462228" y="822960"/>
                  </a:cubicBezTo>
                  <a:cubicBezTo>
                    <a:pt x="468578" y="803910"/>
                    <a:pt x="477309" y="769779"/>
                    <a:pt x="481278" y="784860"/>
                  </a:cubicBezTo>
                  <a:cubicBezTo>
                    <a:pt x="485247" y="799941"/>
                    <a:pt x="481279" y="872966"/>
                    <a:pt x="486041" y="913447"/>
                  </a:cubicBezTo>
                  <a:cubicBezTo>
                    <a:pt x="490803" y="953928"/>
                    <a:pt x="504297" y="992028"/>
                    <a:pt x="509853" y="1027747"/>
                  </a:cubicBezTo>
                  <a:cubicBezTo>
                    <a:pt x="515409" y="1063466"/>
                    <a:pt x="520965" y="1084898"/>
                    <a:pt x="519378" y="1127760"/>
                  </a:cubicBezTo>
                  <a:cubicBezTo>
                    <a:pt x="517791" y="1170622"/>
                    <a:pt x="500328" y="1252378"/>
                    <a:pt x="500328" y="1284922"/>
                  </a:cubicBezTo>
                  <a:cubicBezTo>
                    <a:pt x="500328" y="1317466"/>
                    <a:pt x="516997" y="1297622"/>
                    <a:pt x="519378" y="1323022"/>
                  </a:cubicBezTo>
                  <a:cubicBezTo>
                    <a:pt x="521759" y="1348422"/>
                    <a:pt x="516203" y="1407160"/>
                    <a:pt x="514616" y="1437322"/>
                  </a:cubicBezTo>
                  <a:cubicBezTo>
                    <a:pt x="513029" y="1467484"/>
                    <a:pt x="505884" y="1484153"/>
                    <a:pt x="509853" y="1503997"/>
                  </a:cubicBezTo>
                  <a:cubicBezTo>
                    <a:pt x="513822" y="1523841"/>
                    <a:pt x="536047" y="1534160"/>
                    <a:pt x="538428" y="1556385"/>
                  </a:cubicBezTo>
                  <a:cubicBezTo>
                    <a:pt x="540809" y="1578610"/>
                    <a:pt x="523347" y="1610360"/>
                    <a:pt x="524141" y="1637347"/>
                  </a:cubicBezTo>
                  <a:cubicBezTo>
                    <a:pt x="524935" y="1664334"/>
                    <a:pt x="543985" y="1691323"/>
                    <a:pt x="543191" y="1718310"/>
                  </a:cubicBezTo>
                  <a:cubicBezTo>
                    <a:pt x="542397" y="1745297"/>
                    <a:pt x="524140" y="1751647"/>
                    <a:pt x="519378" y="1799272"/>
                  </a:cubicBezTo>
                  <a:cubicBezTo>
                    <a:pt x="514616" y="1846897"/>
                    <a:pt x="520172" y="1942147"/>
                    <a:pt x="514616" y="2004060"/>
                  </a:cubicBezTo>
                  <a:cubicBezTo>
                    <a:pt x="509060" y="2065973"/>
                    <a:pt x="491597" y="2128678"/>
                    <a:pt x="486041" y="2170747"/>
                  </a:cubicBezTo>
                  <a:cubicBezTo>
                    <a:pt x="480485" y="2212816"/>
                    <a:pt x="476515" y="2226310"/>
                    <a:pt x="481278" y="2256472"/>
                  </a:cubicBezTo>
                  <a:cubicBezTo>
                    <a:pt x="486040" y="2286635"/>
                    <a:pt x="507472" y="2330291"/>
                    <a:pt x="514616" y="2351722"/>
                  </a:cubicBezTo>
                  <a:cubicBezTo>
                    <a:pt x="521760" y="2373153"/>
                    <a:pt x="532872" y="2364422"/>
                    <a:pt x="524141" y="2385060"/>
                  </a:cubicBezTo>
                  <a:cubicBezTo>
                    <a:pt x="515410" y="2405698"/>
                    <a:pt x="478103" y="2454116"/>
                    <a:pt x="462228" y="2475547"/>
                  </a:cubicBezTo>
                  <a:cubicBezTo>
                    <a:pt x="446353" y="2496978"/>
                    <a:pt x="429685" y="2497772"/>
                    <a:pt x="428891" y="2513647"/>
                  </a:cubicBezTo>
                  <a:cubicBezTo>
                    <a:pt x="428097" y="2529522"/>
                    <a:pt x="455878" y="2549366"/>
                    <a:pt x="457466" y="2570797"/>
                  </a:cubicBezTo>
                  <a:cubicBezTo>
                    <a:pt x="459054" y="2592228"/>
                    <a:pt x="430479" y="2628741"/>
                    <a:pt x="438416" y="2642235"/>
                  </a:cubicBezTo>
                  <a:cubicBezTo>
                    <a:pt x="446353" y="2655729"/>
                    <a:pt x="475722" y="2646204"/>
                    <a:pt x="505091" y="2651760"/>
                  </a:cubicBezTo>
                  <a:cubicBezTo>
                    <a:pt x="534460" y="2657316"/>
                    <a:pt x="583672" y="2668428"/>
                    <a:pt x="614628" y="2675572"/>
                  </a:cubicBezTo>
                  <a:cubicBezTo>
                    <a:pt x="645584" y="2682716"/>
                    <a:pt x="669397" y="2702559"/>
                    <a:pt x="690828" y="2694622"/>
                  </a:cubicBezTo>
                  <a:cubicBezTo>
                    <a:pt x="712259" y="2686685"/>
                    <a:pt x="732104" y="2654934"/>
                    <a:pt x="743216" y="2627947"/>
                  </a:cubicBezTo>
                  <a:cubicBezTo>
                    <a:pt x="754328" y="2600960"/>
                    <a:pt x="757503" y="2556509"/>
                    <a:pt x="757503" y="2532697"/>
                  </a:cubicBezTo>
                  <a:cubicBezTo>
                    <a:pt x="757503" y="2508885"/>
                    <a:pt x="745597" y="2500947"/>
                    <a:pt x="743216" y="2485072"/>
                  </a:cubicBezTo>
                  <a:cubicBezTo>
                    <a:pt x="740835" y="2469197"/>
                    <a:pt x="734485" y="2458878"/>
                    <a:pt x="743216" y="2437447"/>
                  </a:cubicBezTo>
                  <a:cubicBezTo>
                    <a:pt x="751947" y="2416016"/>
                    <a:pt x="784490" y="2392204"/>
                    <a:pt x="795603" y="2356485"/>
                  </a:cubicBezTo>
                  <a:cubicBezTo>
                    <a:pt x="806715" y="2320766"/>
                    <a:pt x="805922" y="2266791"/>
                    <a:pt x="809891" y="2223135"/>
                  </a:cubicBezTo>
                  <a:cubicBezTo>
                    <a:pt x="813860" y="2179479"/>
                    <a:pt x="814654" y="2146141"/>
                    <a:pt x="819416" y="2094547"/>
                  </a:cubicBezTo>
                  <a:cubicBezTo>
                    <a:pt x="824178" y="2042953"/>
                    <a:pt x="831322" y="1979453"/>
                    <a:pt x="838466" y="1913572"/>
                  </a:cubicBezTo>
                  <a:cubicBezTo>
                    <a:pt x="845610" y="1847691"/>
                    <a:pt x="859103" y="1750060"/>
                    <a:pt x="862278" y="1699260"/>
                  </a:cubicBezTo>
                  <a:cubicBezTo>
                    <a:pt x="865453" y="1648460"/>
                    <a:pt x="855929" y="1644491"/>
                    <a:pt x="857516" y="1608772"/>
                  </a:cubicBezTo>
                  <a:cubicBezTo>
                    <a:pt x="859103" y="1573053"/>
                    <a:pt x="865453" y="1557972"/>
                    <a:pt x="871803" y="1484947"/>
                  </a:cubicBezTo>
                  <a:cubicBezTo>
                    <a:pt x="878153" y="1411922"/>
                    <a:pt x="886885" y="1266665"/>
                    <a:pt x="895616" y="1170622"/>
                  </a:cubicBezTo>
                  <a:cubicBezTo>
                    <a:pt x="904347" y="1074579"/>
                    <a:pt x="921016" y="973773"/>
                    <a:pt x="924191" y="908685"/>
                  </a:cubicBezTo>
                  <a:cubicBezTo>
                    <a:pt x="927366" y="843598"/>
                    <a:pt x="910697" y="829309"/>
                    <a:pt x="914666" y="780097"/>
                  </a:cubicBezTo>
                  <a:cubicBezTo>
                    <a:pt x="918635" y="730885"/>
                    <a:pt x="936891" y="669766"/>
                    <a:pt x="948003" y="613410"/>
                  </a:cubicBezTo>
                  <a:cubicBezTo>
                    <a:pt x="959115" y="557054"/>
                    <a:pt x="975785" y="487998"/>
                    <a:pt x="981341" y="441960"/>
                  </a:cubicBezTo>
                  <a:cubicBezTo>
                    <a:pt x="986897" y="395923"/>
                    <a:pt x="981341" y="337185"/>
                    <a:pt x="981341" y="337185"/>
                  </a:cubicBezTo>
                  <a:cubicBezTo>
                    <a:pt x="981341" y="286385"/>
                    <a:pt x="995628" y="189547"/>
                    <a:pt x="981341" y="137160"/>
                  </a:cubicBezTo>
                  <a:cubicBezTo>
                    <a:pt x="967054" y="84773"/>
                    <a:pt x="937685" y="68897"/>
                    <a:pt x="905141" y="46672"/>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ko-KR" altLang="en-US" sz="2700" kern="0" dirty="0">
                <a:solidFill>
                  <a:prstClr val="white"/>
                </a:solidFill>
                <a:latin typeface="Arial"/>
                <a:sym typeface="Arial"/>
              </a:endParaRPr>
            </a:p>
          </p:txBody>
        </p:sp>
        <p:sp>
          <p:nvSpPr>
            <p:cNvPr id="66" name="Freeform 14">
              <a:extLst>
                <a:ext uri="{FF2B5EF4-FFF2-40B4-BE49-F238E27FC236}">
                  <a16:creationId xmlns:a16="http://schemas.microsoft.com/office/drawing/2014/main" id="{CAE405D7-10B7-4662-B576-C41421F0DE6D}"/>
                </a:ext>
              </a:extLst>
            </p:cNvPr>
            <p:cNvSpPr/>
            <p:nvPr/>
          </p:nvSpPr>
          <p:spPr>
            <a:xfrm>
              <a:off x="7222050" y="2122467"/>
              <a:ext cx="311628" cy="627483"/>
            </a:xfrm>
            <a:custGeom>
              <a:avLst/>
              <a:gdLst>
                <a:gd name="connsiteX0" fmla="*/ 108599 w 342320"/>
                <a:gd name="connsiteY0" fmla="*/ 748119 h 748473"/>
                <a:gd name="connsiteX1" fmla="*/ 154319 w 342320"/>
                <a:gd name="connsiteY1" fmla="*/ 529679 h 748473"/>
                <a:gd name="connsiteX2" fmla="*/ 149239 w 342320"/>
                <a:gd name="connsiteY2" fmla="*/ 443319 h 748473"/>
                <a:gd name="connsiteX3" fmla="*/ 159399 w 342320"/>
                <a:gd name="connsiteY3" fmla="*/ 377279 h 748473"/>
                <a:gd name="connsiteX4" fmla="*/ 179719 w 342320"/>
                <a:gd name="connsiteY4" fmla="*/ 341719 h 748473"/>
                <a:gd name="connsiteX5" fmla="*/ 210199 w 342320"/>
                <a:gd name="connsiteY5" fmla="*/ 301079 h 748473"/>
                <a:gd name="connsiteX6" fmla="*/ 230519 w 342320"/>
                <a:gd name="connsiteY6" fmla="*/ 295999 h 748473"/>
                <a:gd name="connsiteX7" fmla="*/ 276239 w 342320"/>
                <a:gd name="connsiteY7" fmla="*/ 255359 h 748473"/>
                <a:gd name="connsiteX8" fmla="*/ 306719 w 342320"/>
                <a:gd name="connsiteY8" fmla="*/ 219799 h 748473"/>
                <a:gd name="connsiteX9" fmla="*/ 337199 w 342320"/>
                <a:gd name="connsiteY9" fmla="*/ 148679 h 748473"/>
                <a:gd name="connsiteX10" fmla="*/ 342279 w 342320"/>
                <a:gd name="connsiteY10" fmla="*/ 87719 h 748473"/>
                <a:gd name="connsiteX11" fmla="*/ 337199 w 342320"/>
                <a:gd name="connsiteY11" fmla="*/ 67399 h 748473"/>
                <a:gd name="connsiteX12" fmla="*/ 311799 w 342320"/>
                <a:gd name="connsiteY12" fmla="*/ 52159 h 748473"/>
                <a:gd name="connsiteX13" fmla="*/ 281319 w 342320"/>
                <a:gd name="connsiteY13" fmla="*/ 21679 h 748473"/>
                <a:gd name="connsiteX14" fmla="*/ 260999 w 342320"/>
                <a:gd name="connsiteY14" fmla="*/ 16599 h 748473"/>
                <a:gd name="connsiteX15" fmla="*/ 225439 w 342320"/>
                <a:gd name="connsiteY15" fmla="*/ 16599 h 748473"/>
                <a:gd name="connsiteX16" fmla="*/ 154319 w 342320"/>
                <a:gd name="connsiteY16" fmla="*/ 6439 h 748473"/>
                <a:gd name="connsiteX17" fmla="*/ 113679 w 342320"/>
                <a:gd name="connsiteY17" fmla="*/ 1359 h 748473"/>
                <a:gd name="connsiteX18" fmla="*/ 93359 w 342320"/>
                <a:gd name="connsiteY18" fmla="*/ 31839 h 748473"/>
                <a:gd name="connsiteX19" fmla="*/ 93359 w 342320"/>
                <a:gd name="connsiteY19" fmla="*/ 67399 h 748473"/>
                <a:gd name="connsiteX20" fmla="*/ 78119 w 342320"/>
                <a:gd name="connsiteY20" fmla="*/ 123279 h 748473"/>
                <a:gd name="connsiteX21" fmla="*/ 47639 w 342320"/>
                <a:gd name="connsiteY21" fmla="*/ 168999 h 748473"/>
                <a:gd name="connsiteX22" fmla="*/ 37479 w 342320"/>
                <a:gd name="connsiteY22" fmla="*/ 265519 h 748473"/>
                <a:gd name="connsiteX23" fmla="*/ 22239 w 342320"/>
                <a:gd name="connsiteY23" fmla="*/ 321399 h 748473"/>
                <a:gd name="connsiteX24" fmla="*/ 6999 w 342320"/>
                <a:gd name="connsiteY24" fmla="*/ 397599 h 748473"/>
                <a:gd name="connsiteX25" fmla="*/ 6999 w 342320"/>
                <a:gd name="connsiteY25" fmla="*/ 473799 h 748473"/>
                <a:gd name="connsiteX26" fmla="*/ 108599 w 342320"/>
                <a:gd name="connsiteY26" fmla="*/ 748119 h 74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320" h="748473">
                  <a:moveTo>
                    <a:pt x="108599" y="748119"/>
                  </a:moveTo>
                  <a:cubicBezTo>
                    <a:pt x="133152" y="757432"/>
                    <a:pt x="147546" y="580479"/>
                    <a:pt x="154319" y="529679"/>
                  </a:cubicBezTo>
                  <a:cubicBezTo>
                    <a:pt x="161092" y="478879"/>
                    <a:pt x="148392" y="468719"/>
                    <a:pt x="149239" y="443319"/>
                  </a:cubicBezTo>
                  <a:cubicBezTo>
                    <a:pt x="150086" y="417919"/>
                    <a:pt x="154319" y="394212"/>
                    <a:pt x="159399" y="377279"/>
                  </a:cubicBezTo>
                  <a:cubicBezTo>
                    <a:pt x="164479" y="360346"/>
                    <a:pt x="171252" y="354419"/>
                    <a:pt x="179719" y="341719"/>
                  </a:cubicBezTo>
                  <a:cubicBezTo>
                    <a:pt x="188186" y="329019"/>
                    <a:pt x="201732" y="308699"/>
                    <a:pt x="210199" y="301079"/>
                  </a:cubicBezTo>
                  <a:cubicBezTo>
                    <a:pt x="218666" y="293459"/>
                    <a:pt x="219512" y="303619"/>
                    <a:pt x="230519" y="295999"/>
                  </a:cubicBezTo>
                  <a:cubicBezTo>
                    <a:pt x="241526" y="288379"/>
                    <a:pt x="263539" y="268059"/>
                    <a:pt x="276239" y="255359"/>
                  </a:cubicBezTo>
                  <a:cubicBezTo>
                    <a:pt x="288939" y="242659"/>
                    <a:pt x="296559" y="237579"/>
                    <a:pt x="306719" y="219799"/>
                  </a:cubicBezTo>
                  <a:cubicBezTo>
                    <a:pt x="316879" y="202019"/>
                    <a:pt x="331272" y="170692"/>
                    <a:pt x="337199" y="148679"/>
                  </a:cubicBezTo>
                  <a:cubicBezTo>
                    <a:pt x="343126" y="126666"/>
                    <a:pt x="342279" y="101266"/>
                    <a:pt x="342279" y="87719"/>
                  </a:cubicBezTo>
                  <a:cubicBezTo>
                    <a:pt x="342279" y="74172"/>
                    <a:pt x="342279" y="73326"/>
                    <a:pt x="337199" y="67399"/>
                  </a:cubicBezTo>
                  <a:cubicBezTo>
                    <a:pt x="332119" y="61472"/>
                    <a:pt x="321112" y="59779"/>
                    <a:pt x="311799" y="52159"/>
                  </a:cubicBezTo>
                  <a:cubicBezTo>
                    <a:pt x="302486" y="44539"/>
                    <a:pt x="289786" y="27606"/>
                    <a:pt x="281319" y="21679"/>
                  </a:cubicBezTo>
                  <a:cubicBezTo>
                    <a:pt x="272852" y="15752"/>
                    <a:pt x="270312" y="17446"/>
                    <a:pt x="260999" y="16599"/>
                  </a:cubicBezTo>
                  <a:cubicBezTo>
                    <a:pt x="251686" y="15752"/>
                    <a:pt x="243219" y="18292"/>
                    <a:pt x="225439" y="16599"/>
                  </a:cubicBezTo>
                  <a:cubicBezTo>
                    <a:pt x="207659" y="14906"/>
                    <a:pt x="172946" y="8979"/>
                    <a:pt x="154319" y="6439"/>
                  </a:cubicBezTo>
                  <a:cubicBezTo>
                    <a:pt x="135692" y="3899"/>
                    <a:pt x="123839" y="-2874"/>
                    <a:pt x="113679" y="1359"/>
                  </a:cubicBezTo>
                  <a:cubicBezTo>
                    <a:pt x="103519" y="5592"/>
                    <a:pt x="96746" y="20832"/>
                    <a:pt x="93359" y="31839"/>
                  </a:cubicBezTo>
                  <a:cubicBezTo>
                    <a:pt x="89972" y="42846"/>
                    <a:pt x="95899" y="52159"/>
                    <a:pt x="93359" y="67399"/>
                  </a:cubicBezTo>
                  <a:cubicBezTo>
                    <a:pt x="90819" y="82639"/>
                    <a:pt x="85739" y="106346"/>
                    <a:pt x="78119" y="123279"/>
                  </a:cubicBezTo>
                  <a:cubicBezTo>
                    <a:pt x="70499" y="140212"/>
                    <a:pt x="54412" y="145292"/>
                    <a:pt x="47639" y="168999"/>
                  </a:cubicBezTo>
                  <a:cubicBezTo>
                    <a:pt x="40866" y="192706"/>
                    <a:pt x="41712" y="240119"/>
                    <a:pt x="37479" y="265519"/>
                  </a:cubicBezTo>
                  <a:cubicBezTo>
                    <a:pt x="33246" y="290919"/>
                    <a:pt x="27319" y="299386"/>
                    <a:pt x="22239" y="321399"/>
                  </a:cubicBezTo>
                  <a:cubicBezTo>
                    <a:pt x="17159" y="343412"/>
                    <a:pt x="9539" y="372199"/>
                    <a:pt x="6999" y="397599"/>
                  </a:cubicBezTo>
                  <a:cubicBezTo>
                    <a:pt x="4459" y="422999"/>
                    <a:pt x="-7394" y="414532"/>
                    <a:pt x="6999" y="473799"/>
                  </a:cubicBezTo>
                  <a:cubicBezTo>
                    <a:pt x="21392" y="533066"/>
                    <a:pt x="84046" y="738806"/>
                    <a:pt x="108599" y="748119"/>
                  </a:cubicBezTo>
                  <a:close/>
                </a:path>
              </a:pathLst>
            </a:custGeom>
            <a:solidFill>
              <a:srgbClr val="FDD3A2"/>
            </a:solidFill>
            <a:ln w="4594" cap="flat">
              <a:noFill/>
              <a:prstDash val="solid"/>
              <a:miter/>
            </a:ln>
          </p:spPr>
          <p:txBody>
            <a:bodyPr rtlCol="0" anchor="ctr"/>
            <a:lstStyle/>
            <a:p>
              <a:pPr defTabSz="914378">
                <a:buClr>
                  <a:srgbClr val="000000"/>
                </a:buClr>
              </a:pPr>
              <a:endParaRPr lang="ko-KR" altLang="en-US" sz="1400" kern="0">
                <a:solidFill>
                  <a:prstClr val="black"/>
                </a:solidFill>
                <a:latin typeface="Arial"/>
                <a:cs typeface="Arial"/>
                <a:sym typeface="Arial"/>
              </a:endParaRPr>
            </a:p>
          </p:txBody>
        </p:sp>
        <p:sp>
          <p:nvSpPr>
            <p:cNvPr id="67" name="Freeform 15">
              <a:extLst>
                <a:ext uri="{FF2B5EF4-FFF2-40B4-BE49-F238E27FC236}">
                  <a16:creationId xmlns:a16="http://schemas.microsoft.com/office/drawing/2014/main" id="{E3FF403F-812F-41AD-AC33-6781FF8A50AB}"/>
                </a:ext>
              </a:extLst>
            </p:cNvPr>
            <p:cNvSpPr/>
            <p:nvPr/>
          </p:nvSpPr>
          <p:spPr>
            <a:xfrm>
              <a:off x="7789698" y="2761073"/>
              <a:ext cx="476261" cy="639635"/>
            </a:xfrm>
            <a:custGeom>
              <a:avLst/>
              <a:gdLst>
                <a:gd name="connsiteX0" fmla="*/ 17663 w 523167"/>
                <a:gd name="connsiteY0" fmla="*/ 221230 h 762969"/>
                <a:gd name="connsiteX1" fmla="*/ 79 w 523167"/>
                <a:gd name="connsiteY1" fmla="*/ 268123 h 762969"/>
                <a:gd name="connsiteX2" fmla="*/ 11802 w 523167"/>
                <a:gd name="connsiteY2" fmla="*/ 332600 h 762969"/>
                <a:gd name="connsiteX3" fmla="*/ 26456 w 523167"/>
                <a:gd name="connsiteY3" fmla="*/ 370700 h 762969"/>
                <a:gd name="connsiteX4" fmla="*/ 58694 w 523167"/>
                <a:gd name="connsiteY4" fmla="*/ 385353 h 762969"/>
                <a:gd name="connsiteX5" fmla="*/ 67487 w 523167"/>
                <a:gd name="connsiteY5" fmla="*/ 432246 h 762969"/>
                <a:gd name="connsiteX6" fmla="*/ 85071 w 523167"/>
                <a:gd name="connsiteY6" fmla="*/ 485000 h 762969"/>
                <a:gd name="connsiteX7" fmla="*/ 108517 w 523167"/>
                <a:gd name="connsiteY7" fmla="*/ 523100 h 762969"/>
                <a:gd name="connsiteX8" fmla="*/ 102656 w 523167"/>
                <a:gd name="connsiteY8" fmla="*/ 549476 h 762969"/>
                <a:gd name="connsiteX9" fmla="*/ 140756 w 523167"/>
                <a:gd name="connsiteY9" fmla="*/ 678430 h 762969"/>
                <a:gd name="connsiteX10" fmla="*/ 249194 w 523167"/>
                <a:gd name="connsiteY10" fmla="*/ 760492 h 762969"/>
                <a:gd name="connsiteX11" fmla="*/ 351771 w 523167"/>
                <a:gd name="connsiteY11" fmla="*/ 734115 h 762969"/>
                <a:gd name="connsiteX12" fmla="*/ 404525 w 523167"/>
                <a:gd name="connsiteY12" fmla="*/ 657915 h 762969"/>
                <a:gd name="connsiteX13" fmla="*/ 392802 w 523167"/>
                <a:gd name="connsiteY13" fmla="*/ 602230 h 762969"/>
                <a:gd name="connsiteX14" fmla="*/ 389871 w 523167"/>
                <a:gd name="connsiteY14" fmla="*/ 567061 h 762969"/>
                <a:gd name="connsiteX15" fmla="*/ 404525 w 523167"/>
                <a:gd name="connsiteY15" fmla="*/ 517238 h 762969"/>
                <a:gd name="connsiteX16" fmla="*/ 433833 w 523167"/>
                <a:gd name="connsiteY16" fmla="*/ 461553 h 762969"/>
                <a:gd name="connsiteX17" fmla="*/ 454348 w 523167"/>
                <a:gd name="connsiteY17" fmla="*/ 414661 h 762969"/>
                <a:gd name="connsiteX18" fmla="*/ 460210 w 523167"/>
                <a:gd name="connsiteY18" fmla="*/ 376561 h 762969"/>
                <a:gd name="connsiteX19" fmla="*/ 480725 w 523167"/>
                <a:gd name="connsiteY19" fmla="*/ 379492 h 762969"/>
                <a:gd name="connsiteX20" fmla="*/ 501240 w 523167"/>
                <a:gd name="connsiteY20" fmla="*/ 353115 h 762969"/>
                <a:gd name="connsiteX21" fmla="*/ 521756 w 523167"/>
                <a:gd name="connsiteY21" fmla="*/ 297430 h 762969"/>
                <a:gd name="connsiteX22" fmla="*/ 518825 w 523167"/>
                <a:gd name="connsiteY22" fmla="*/ 238815 h 762969"/>
                <a:gd name="connsiteX23" fmla="*/ 498310 w 523167"/>
                <a:gd name="connsiteY23" fmla="*/ 203646 h 762969"/>
                <a:gd name="connsiteX24" fmla="*/ 489517 w 523167"/>
                <a:gd name="connsiteY24" fmla="*/ 206576 h 762969"/>
                <a:gd name="connsiteX25" fmla="*/ 445556 w 523167"/>
                <a:gd name="connsiteY25" fmla="*/ 142100 h 762969"/>
                <a:gd name="connsiteX26" fmla="*/ 445556 w 523167"/>
                <a:gd name="connsiteY26" fmla="*/ 80553 h 762969"/>
                <a:gd name="connsiteX27" fmla="*/ 369356 w 523167"/>
                <a:gd name="connsiteY27" fmla="*/ 24869 h 762969"/>
                <a:gd name="connsiteX28" fmla="*/ 211094 w 523167"/>
                <a:gd name="connsiteY28" fmla="*/ 1423 h 762969"/>
                <a:gd name="connsiteX29" fmla="*/ 82140 w 523167"/>
                <a:gd name="connsiteY29" fmla="*/ 16076 h 762969"/>
                <a:gd name="connsiteX30" fmla="*/ 41110 w 523167"/>
                <a:gd name="connsiteY30" fmla="*/ 124515 h 762969"/>
                <a:gd name="connsiteX31" fmla="*/ 17663 w 523167"/>
                <a:gd name="connsiteY31" fmla="*/ 221230 h 76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67" h="762969">
                  <a:moveTo>
                    <a:pt x="17663" y="221230"/>
                  </a:moveTo>
                  <a:cubicBezTo>
                    <a:pt x="10825" y="245165"/>
                    <a:pt x="1056" y="249561"/>
                    <a:pt x="79" y="268123"/>
                  </a:cubicBezTo>
                  <a:cubicBezTo>
                    <a:pt x="-898" y="286685"/>
                    <a:pt x="7406" y="315504"/>
                    <a:pt x="11802" y="332600"/>
                  </a:cubicBezTo>
                  <a:cubicBezTo>
                    <a:pt x="16198" y="349696"/>
                    <a:pt x="18641" y="361908"/>
                    <a:pt x="26456" y="370700"/>
                  </a:cubicBezTo>
                  <a:cubicBezTo>
                    <a:pt x="34271" y="379492"/>
                    <a:pt x="51856" y="375095"/>
                    <a:pt x="58694" y="385353"/>
                  </a:cubicBezTo>
                  <a:cubicBezTo>
                    <a:pt x="65533" y="395611"/>
                    <a:pt x="63091" y="415638"/>
                    <a:pt x="67487" y="432246"/>
                  </a:cubicBezTo>
                  <a:cubicBezTo>
                    <a:pt x="71883" y="448854"/>
                    <a:pt x="78233" y="469858"/>
                    <a:pt x="85071" y="485000"/>
                  </a:cubicBezTo>
                  <a:cubicBezTo>
                    <a:pt x="91909" y="500142"/>
                    <a:pt x="105586" y="512354"/>
                    <a:pt x="108517" y="523100"/>
                  </a:cubicBezTo>
                  <a:cubicBezTo>
                    <a:pt x="111448" y="533846"/>
                    <a:pt x="97283" y="523588"/>
                    <a:pt x="102656" y="549476"/>
                  </a:cubicBezTo>
                  <a:cubicBezTo>
                    <a:pt x="108029" y="575364"/>
                    <a:pt x="116333" y="643261"/>
                    <a:pt x="140756" y="678430"/>
                  </a:cubicBezTo>
                  <a:cubicBezTo>
                    <a:pt x="165179" y="713599"/>
                    <a:pt x="214025" y="751211"/>
                    <a:pt x="249194" y="760492"/>
                  </a:cubicBezTo>
                  <a:cubicBezTo>
                    <a:pt x="284363" y="769773"/>
                    <a:pt x="325882" y="751211"/>
                    <a:pt x="351771" y="734115"/>
                  </a:cubicBezTo>
                  <a:cubicBezTo>
                    <a:pt x="377660" y="717019"/>
                    <a:pt x="397687" y="679896"/>
                    <a:pt x="404525" y="657915"/>
                  </a:cubicBezTo>
                  <a:cubicBezTo>
                    <a:pt x="411364" y="635934"/>
                    <a:pt x="395244" y="617372"/>
                    <a:pt x="392802" y="602230"/>
                  </a:cubicBezTo>
                  <a:cubicBezTo>
                    <a:pt x="390360" y="587088"/>
                    <a:pt x="387917" y="581226"/>
                    <a:pt x="389871" y="567061"/>
                  </a:cubicBezTo>
                  <a:cubicBezTo>
                    <a:pt x="391825" y="552896"/>
                    <a:pt x="397198" y="534823"/>
                    <a:pt x="404525" y="517238"/>
                  </a:cubicBezTo>
                  <a:cubicBezTo>
                    <a:pt x="411852" y="499653"/>
                    <a:pt x="425529" y="478649"/>
                    <a:pt x="433833" y="461553"/>
                  </a:cubicBezTo>
                  <a:cubicBezTo>
                    <a:pt x="442137" y="444457"/>
                    <a:pt x="449952" y="428826"/>
                    <a:pt x="454348" y="414661"/>
                  </a:cubicBezTo>
                  <a:cubicBezTo>
                    <a:pt x="458744" y="400496"/>
                    <a:pt x="455814" y="382422"/>
                    <a:pt x="460210" y="376561"/>
                  </a:cubicBezTo>
                  <a:cubicBezTo>
                    <a:pt x="464606" y="370700"/>
                    <a:pt x="473887" y="383400"/>
                    <a:pt x="480725" y="379492"/>
                  </a:cubicBezTo>
                  <a:cubicBezTo>
                    <a:pt x="487563" y="375584"/>
                    <a:pt x="494401" y="366792"/>
                    <a:pt x="501240" y="353115"/>
                  </a:cubicBezTo>
                  <a:cubicBezTo>
                    <a:pt x="508079" y="339438"/>
                    <a:pt x="518825" y="316480"/>
                    <a:pt x="521756" y="297430"/>
                  </a:cubicBezTo>
                  <a:cubicBezTo>
                    <a:pt x="524687" y="278380"/>
                    <a:pt x="522733" y="254446"/>
                    <a:pt x="518825" y="238815"/>
                  </a:cubicBezTo>
                  <a:cubicBezTo>
                    <a:pt x="514917" y="223184"/>
                    <a:pt x="503195" y="209019"/>
                    <a:pt x="498310" y="203646"/>
                  </a:cubicBezTo>
                  <a:cubicBezTo>
                    <a:pt x="493425" y="198273"/>
                    <a:pt x="498309" y="216834"/>
                    <a:pt x="489517" y="206576"/>
                  </a:cubicBezTo>
                  <a:cubicBezTo>
                    <a:pt x="480725" y="196318"/>
                    <a:pt x="452883" y="163104"/>
                    <a:pt x="445556" y="142100"/>
                  </a:cubicBezTo>
                  <a:cubicBezTo>
                    <a:pt x="438229" y="121096"/>
                    <a:pt x="458256" y="100091"/>
                    <a:pt x="445556" y="80553"/>
                  </a:cubicBezTo>
                  <a:cubicBezTo>
                    <a:pt x="432856" y="61014"/>
                    <a:pt x="408433" y="38057"/>
                    <a:pt x="369356" y="24869"/>
                  </a:cubicBezTo>
                  <a:cubicBezTo>
                    <a:pt x="330279" y="11681"/>
                    <a:pt x="258963" y="2888"/>
                    <a:pt x="211094" y="1423"/>
                  </a:cubicBezTo>
                  <a:cubicBezTo>
                    <a:pt x="163225" y="-43"/>
                    <a:pt x="110471" y="-4439"/>
                    <a:pt x="82140" y="16076"/>
                  </a:cubicBezTo>
                  <a:cubicBezTo>
                    <a:pt x="53809" y="36591"/>
                    <a:pt x="51368" y="95207"/>
                    <a:pt x="41110" y="124515"/>
                  </a:cubicBezTo>
                  <a:cubicBezTo>
                    <a:pt x="30852" y="153823"/>
                    <a:pt x="24501" y="197295"/>
                    <a:pt x="17663" y="221230"/>
                  </a:cubicBezTo>
                  <a:close/>
                </a:path>
              </a:pathLst>
            </a:custGeom>
            <a:solidFill>
              <a:srgbClr val="FDD3A2"/>
            </a:solidFill>
            <a:ln w="4594" cap="flat">
              <a:noFill/>
              <a:prstDash val="solid"/>
              <a:miter/>
            </a:ln>
          </p:spPr>
          <p:txBody>
            <a:bodyPr rtlCol="0" anchor="ctr"/>
            <a:lstStyle/>
            <a:p>
              <a:pPr defTabSz="914378">
                <a:buClr>
                  <a:srgbClr val="000000"/>
                </a:buClr>
              </a:pPr>
              <a:endParaRPr lang="ko-KR" altLang="en-US" sz="1400" kern="0">
                <a:solidFill>
                  <a:prstClr val="black"/>
                </a:solidFill>
                <a:latin typeface="Arial"/>
                <a:cs typeface="Arial"/>
                <a:sym typeface="Arial"/>
              </a:endParaRPr>
            </a:p>
          </p:txBody>
        </p:sp>
        <p:sp>
          <p:nvSpPr>
            <p:cNvPr id="68" name="Freeform 16">
              <a:extLst>
                <a:ext uri="{FF2B5EF4-FFF2-40B4-BE49-F238E27FC236}">
                  <a16:creationId xmlns:a16="http://schemas.microsoft.com/office/drawing/2014/main" id="{C7C2AB31-1EB9-45BA-8ED1-B8730B480BE2}"/>
                </a:ext>
              </a:extLst>
            </p:cNvPr>
            <p:cNvSpPr/>
            <p:nvPr/>
          </p:nvSpPr>
          <p:spPr>
            <a:xfrm>
              <a:off x="7784162" y="2634935"/>
              <a:ext cx="469926" cy="400821"/>
            </a:xfrm>
            <a:custGeom>
              <a:avLst/>
              <a:gdLst>
                <a:gd name="connsiteX0" fmla="*/ 50121 w 516208"/>
                <a:gd name="connsiteY0" fmla="*/ 477197 h 478107"/>
                <a:gd name="connsiteX1" fmla="*/ 26675 w 516208"/>
                <a:gd name="connsiteY1" fmla="*/ 371689 h 478107"/>
                <a:gd name="connsiteX2" fmla="*/ 12021 w 516208"/>
                <a:gd name="connsiteY2" fmla="*/ 345312 h 478107"/>
                <a:gd name="connsiteX3" fmla="*/ 298 w 516208"/>
                <a:gd name="connsiteY3" fmla="*/ 313074 h 478107"/>
                <a:gd name="connsiteX4" fmla="*/ 3229 w 516208"/>
                <a:gd name="connsiteY4" fmla="*/ 277905 h 478107"/>
                <a:gd name="connsiteX5" fmla="*/ 298 w 516208"/>
                <a:gd name="connsiteY5" fmla="*/ 231012 h 478107"/>
                <a:gd name="connsiteX6" fmla="*/ 6160 w 516208"/>
                <a:gd name="connsiteY6" fmla="*/ 184120 h 478107"/>
                <a:gd name="connsiteX7" fmla="*/ 23744 w 516208"/>
                <a:gd name="connsiteY7" fmla="*/ 134297 h 478107"/>
                <a:gd name="connsiteX8" fmla="*/ 64775 w 516208"/>
                <a:gd name="connsiteY8" fmla="*/ 90335 h 478107"/>
                <a:gd name="connsiteX9" fmla="*/ 102875 w 516208"/>
                <a:gd name="connsiteY9" fmla="*/ 52235 h 478107"/>
                <a:gd name="connsiteX10" fmla="*/ 179075 w 516208"/>
                <a:gd name="connsiteY10" fmla="*/ 25859 h 478107"/>
                <a:gd name="connsiteX11" fmla="*/ 214244 w 516208"/>
                <a:gd name="connsiteY11" fmla="*/ 2412 h 478107"/>
                <a:gd name="connsiteX12" fmla="*/ 281652 w 516208"/>
                <a:gd name="connsiteY12" fmla="*/ 2412 h 478107"/>
                <a:gd name="connsiteX13" fmla="*/ 357852 w 516208"/>
                <a:gd name="connsiteY13" fmla="*/ 17066 h 478107"/>
                <a:gd name="connsiteX14" fmla="*/ 401814 w 516208"/>
                <a:gd name="connsiteY14" fmla="*/ 52235 h 478107"/>
                <a:gd name="connsiteX15" fmla="*/ 454568 w 516208"/>
                <a:gd name="connsiteY15" fmla="*/ 81543 h 478107"/>
                <a:gd name="connsiteX16" fmla="*/ 498529 w 516208"/>
                <a:gd name="connsiteY16" fmla="*/ 140159 h 478107"/>
                <a:gd name="connsiteX17" fmla="*/ 507321 w 516208"/>
                <a:gd name="connsiteY17" fmla="*/ 207566 h 478107"/>
                <a:gd name="connsiteX18" fmla="*/ 516114 w 516208"/>
                <a:gd name="connsiteY18" fmla="*/ 266182 h 478107"/>
                <a:gd name="connsiteX19" fmla="*/ 501460 w 516208"/>
                <a:gd name="connsiteY19" fmla="*/ 324797 h 478107"/>
                <a:gd name="connsiteX20" fmla="*/ 495598 w 516208"/>
                <a:gd name="connsiteY20" fmla="*/ 354105 h 478107"/>
                <a:gd name="connsiteX21" fmla="*/ 489737 w 516208"/>
                <a:gd name="connsiteY21" fmla="*/ 403928 h 478107"/>
                <a:gd name="connsiteX22" fmla="*/ 475083 w 516208"/>
                <a:gd name="connsiteY22" fmla="*/ 444959 h 478107"/>
                <a:gd name="connsiteX23" fmla="*/ 457498 w 516208"/>
                <a:gd name="connsiteY23" fmla="*/ 380482 h 478107"/>
                <a:gd name="connsiteX24" fmla="*/ 448706 w 516208"/>
                <a:gd name="connsiteY24" fmla="*/ 351174 h 478107"/>
                <a:gd name="connsiteX25" fmla="*/ 422329 w 516208"/>
                <a:gd name="connsiteY25" fmla="*/ 304282 h 478107"/>
                <a:gd name="connsiteX26" fmla="*/ 419398 w 516208"/>
                <a:gd name="connsiteY26" fmla="*/ 248597 h 478107"/>
                <a:gd name="connsiteX27" fmla="*/ 381298 w 516208"/>
                <a:gd name="connsiteY27" fmla="*/ 225151 h 478107"/>
                <a:gd name="connsiteX28" fmla="*/ 357852 w 516208"/>
                <a:gd name="connsiteY28" fmla="*/ 233943 h 478107"/>
                <a:gd name="connsiteX29" fmla="*/ 322683 w 516208"/>
                <a:gd name="connsiteY29" fmla="*/ 216359 h 478107"/>
                <a:gd name="connsiteX30" fmla="*/ 278721 w 516208"/>
                <a:gd name="connsiteY30" fmla="*/ 228082 h 478107"/>
                <a:gd name="connsiteX31" fmla="*/ 249414 w 516208"/>
                <a:gd name="connsiteY31" fmla="*/ 236874 h 478107"/>
                <a:gd name="connsiteX32" fmla="*/ 199591 w 516208"/>
                <a:gd name="connsiteY32" fmla="*/ 231012 h 478107"/>
                <a:gd name="connsiteX33" fmla="*/ 143906 w 516208"/>
                <a:gd name="connsiteY33" fmla="*/ 242735 h 478107"/>
                <a:gd name="connsiteX34" fmla="*/ 111668 w 516208"/>
                <a:gd name="connsiteY34" fmla="*/ 245666 h 478107"/>
                <a:gd name="connsiteX35" fmla="*/ 94083 w 516208"/>
                <a:gd name="connsiteY35" fmla="*/ 260320 h 478107"/>
                <a:gd name="connsiteX36" fmla="*/ 88221 w 516208"/>
                <a:gd name="connsiteY36" fmla="*/ 304282 h 478107"/>
                <a:gd name="connsiteX37" fmla="*/ 67706 w 516208"/>
                <a:gd name="connsiteY37" fmla="*/ 333589 h 478107"/>
                <a:gd name="connsiteX38" fmla="*/ 67706 w 516208"/>
                <a:gd name="connsiteY38" fmla="*/ 418582 h 478107"/>
                <a:gd name="connsiteX39" fmla="*/ 50121 w 516208"/>
                <a:gd name="connsiteY39" fmla="*/ 477197 h 47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6208" h="478107">
                  <a:moveTo>
                    <a:pt x="50121" y="477197"/>
                  </a:moveTo>
                  <a:cubicBezTo>
                    <a:pt x="43283" y="469382"/>
                    <a:pt x="33025" y="393670"/>
                    <a:pt x="26675" y="371689"/>
                  </a:cubicBezTo>
                  <a:cubicBezTo>
                    <a:pt x="20325" y="349708"/>
                    <a:pt x="16417" y="355081"/>
                    <a:pt x="12021" y="345312"/>
                  </a:cubicBezTo>
                  <a:cubicBezTo>
                    <a:pt x="7625" y="335543"/>
                    <a:pt x="1763" y="324308"/>
                    <a:pt x="298" y="313074"/>
                  </a:cubicBezTo>
                  <a:cubicBezTo>
                    <a:pt x="-1167" y="301840"/>
                    <a:pt x="3229" y="291582"/>
                    <a:pt x="3229" y="277905"/>
                  </a:cubicBezTo>
                  <a:cubicBezTo>
                    <a:pt x="3229" y="264228"/>
                    <a:pt x="-191" y="246643"/>
                    <a:pt x="298" y="231012"/>
                  </a:cubicBezTo>
                  <a:cubicBezTo>
                    <a:pt x="786" y="215381"/>
                    <a:pt x="2252" y="200239"/>
                    <a:pt x="6160" y="184120"/>
                  </a:cubicBezTo>
                  <a:cubicBezTo>
                    <a:pt x="10068" y="168001"/>
                    <a:pt x="13975" y="149928"/>
                    <a:pt x="23744" y="134297"/>
                  </a:cubicBezTo>
                  <a:cubicBezTo>
                    <a:pt x="33513" y="118666"/>
                    <a:pt x="51587" y="104012"/>
                    <a:pt x="64775" y="90335"/>
                  </a:cubicBezTo>
                  <a:cubicBezTo>
                    <a:pt x="77964" y="76658"/>
                    <a:pt x="83825" y="62981"/>
                    <a:pt x="102875" y="52235"/>
                  </a:cubicBezTo>
                  <a:cubicBezTo>
                    <a:pt x="121925" y="41489"/>
                    <a:pt x="160513" y="34163"/>
                    <a:pt x="179075" y="25859"/>
                  </a:cubicBezTo>
                  <a:cubicBezTo>
                    <a:pt x="197637" y="17555"/>
                    <a:pt x="197148" y="6320"/>
                    <a:pt x="214244" y="2412"/>
                  </a:cubicBezTo>
                  <a:cubicBezTo>
                    <a:pt x="231340" y="-1496"/>
                    <a:pt x="257717" y="-30"/>
                    <a:pt x="281652" y="2412"/>
                  </a:cubicBezTo>
                  <a:cubicBezTo>
                    <a:pt x="305587" y="4854"/>
                    <a:pt x="337825" y="8762"/>
                    <a:pt x="357852" y="17066"/>
                  </a:cubicBezTo>
                  <a:cubicBezTo>
                    <a:pt x="377879" y="25370"/>
                    <a:pt x="385695" y="41489"/>
                    <a:pt x="401814" y="52235"/>
                  </a:cubicBezTo>
                  <a:cubicBezTo>
                    <a:pt x="417933" y="62981"/>
                    <a:pt x="438449" y="66889"/>
                    <a:pt x="454568" y="81543"/>
                  </a:cubicBezTo>
                  <a:cubicBezTo>
                    <a:pt x="470687" y="96197"/>
                    <a:pt x="489737" y="119155"/>
                    <a:pt x="498529" y="140159"/>
                  </a:cubicBezTo>
                  <a:cubicBezTo>
                    <a:pt x="507321" y="161163"/>
                    <a:pt x="504390" y="186562"/>
                    <a:pt x="507321" y="207566"/>
                  </a:cubicBezTo>
                  <a:cubicBezTo>
                    <a:pt x="510252" y="228570"/>
                    <a:pt x="517091" y="246644"/>
                    <a:pt x="516114" y="266182"/>
                  </a:cubicBezTo>
                  <a:cubicBezTo>
                    <a:pt x="515137" y="285720"/>
                    <a:pt x="504879" y="310143"/>
                    <a:pt x="501460" y="324797"/>
                  </a:cubicBezTo>
                  <a:cubicBezTo>
                    <a:pt x="498041" y="339451"/>
                    <a:pt x="497552" y="340917"/>
                    <a:pt x="495598" y="354105"/>
                  </a:cubicBezTo>
                  <a:cubicBezTo>
                    <a:pt x="493644" y="367293"/>
                    <a:pt x="493156" y="388786"/>
                    <a:pt x="489737" y="403928"/>
                  </a:cubicBezTo>
                  <a:cubicBezTo>
                    <a:pt x="486318" y="419070"/>
                    <a:pt x="480456" y="448867"/>
                    <a:pt x="475083" y="444959"/>
                  </a:cubicBezTo>
                  <a:cubicBezTo>
                    <a:pt x="469710" y="441051"/>
                    <a:pt x="461894" y="396113"/>
                    <a:pt x="457498" y="380482"/>
                  </a:cubicBezTo>
                  <a:cubicBezTo>
                    <a:pt x="453102" y="364851"/>
                    <a:pt x="454567" y="363874"/>
                    <a:pt x="448706" y="351174"/>
                  </a:cubicBezTo>
                  <a:cubicBezTo>
                    <a:pt x="442845" y="338474"/>
                    <a:pt x="427214" y="321378"/>
                    <a:pt x="422329" y="304282"/>
                  </a:cubicBezTo>
                  <a:cubicBezTo>
                    <a:pt x="417444" y="287186"/>
                    <a:pt x="426236" y="261785"/>
                    <a:pt x="419398" y="248597"/>
                  </a:cubicBezTo>
                  <a:cubicBezTo>
                    <a:pt x="412560" y="235409"/>
                    <a:pt x="391556" y="227593"/>
                    <a:pt x="381298" y="225151"/>
                  </a:cubicBezTo>
                  <a:cubicBezTo>
                    <a:pt x="371040" y="222709"/>
                    <a:pt x="367621" y="235408"/>
                    <a:pt x="357852" y="233943"/>
                  </a:cubicBezTo>
                  <a:cubicBezTo>
                    <a:pt x="348083" y="232478"/>
                    <a:pt x="335871" y="217336"/>
                    <a:pt x="322683" y="216359"/>
                  </a:cubicBezTo>
                  <a:cubicBezTo>
                    <a:pt x="309495" y="215382"/>
                    <a:pt x="290933" y="224663"/>
                    <a:pt x="278721" y="228082"/>
                  </a:cubicBezTo>
                  <a:cubicBezTo>
                    <a:pt x="266509" y="231501"/>
                    <a:pt x="262602" y="236386"/>
                    <a:pt x="249414" y="236874"/>
                  </a:cubicBezTo>
                  <a:cubicBezTo>
                    <a:pt x="236226" y="237362"/>
                    <a:pt x="217176" y="230035"/>
                    <a:pt x="199591" y="231012"/>
                  </a:cubicBezTo>
                  <a:cubicBezTo>
                    <a:pt x="182006" y="231989"/>
                    <a:pt x="158560" y="240293"/>
                    <a:pt x="143906" y="242735"/>
                  </a:cubicBezTo>
                  <a:cubicBezTo>
                    <a:pt x="129252" y="245177"/>
                    <a:pt x="119972" y="242735"/>
                    <a:pt x="111668" y="245666"/>
                  </a:cubicBezTo>
                  <a:cubicBezTo>
                    <a:pt x="103364" y="248597"/>
                    <a:pt x="97991" y="250551"/>
                    <a:pt x="94083" y="260320"/>
                  </a:cubicBezTo>
                  <a:cubicBezTo>
                    <a:pt x="90175" y="270089"/>
                    <a:pt x="92617" y="292071"/>
                    <a:pt x="88221" y="304282"/>
                  </a:cubicBezTo>
                  <a:cubicBezTo>
                    <a:pt x="83825" y="316493"/>
                    <a:pt x="71125" y="314539"/>
                    <a:pt x="67706" y="333589"/>
                  </a:cubicBezTo>
                  <a:cubicBezTo>
                    <a:pt x="64287" y="352639"/>
                    <a:pt x="69171" y="396601"/>
                    <a:pt x="67706" y="418582"/>
                  </a:cubicBezTo>
                  <a:cubicBezTo>
                    <a:pt x="66241" y="440563"/>
                    <a:pt x="56959" y="485012"/>
                    <a:pt x="50121" y="477197"/>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ko-KR" altLang="en-US" sz="2700" kern="0">
                <a:solidFill>
                  <a:prstClr val="white"/>
                </a:solidFill>
                <a:latin typeface="Arial"/>
                <a:sym typeface="Arial"/>
              </a:endParaRPr>
            </a:p>
          </p:txBody>
        </p:sp>
        <p:sp>
          <p:nvSpPr>
            <p:cNvPr id="69" name="Freeform 17">
              <a:extLst>
                <a:ext uri="{FF2B5EF4-FFF2-40B4-BE49-F238E27FC236}">
                  <a16:creationId xmlns:a16="http://schemas.microsoft.com/office/drawing/2014/main" id="{031E3E38-AC86-4AFD-8FB6-70BE11BC67AE}"/>
                </a:ext>
              </a:extLst>
            </p:cNvPr>
            <p:cNvSpPr/>
            <p:nvPr/>
          </p:nvSpPr>
          <p:spPr>
            <a:xfrm>
              <a:off x="7623292" y="3200026"/>
              <a:ext cx="821698" cy="1266733"/>
            </a:xfrm>
            <a:custGeom>
              <a:avLst/>
              <a:gdLst>
                <a:gd name="connsiteX0" fmla="*/ 285568 w 902625"/>
                <a:gd name="connsiteY0" fmla="*/ 1267 h 1510983"/>
                <a:gd name="connsiteX1" fmla="*/ 294712 w 902625"/>
                <a:gd name="connsiteY1" fmla="*/ 68323 h 1510983"/>
                <a:gd name="connsiteX2" fmla="*/ 352624 w 902625"/>
                <a:gd name="connsiteY2" fmla="*/ 117091 h 1510983"/>
                <a:gd name="connsiteX3" fmla="*/ 410536 w 902625"/>
                <a:gd name="connsiteY3" fmla="*/ 171955 h 1510983"/>
                <a:gd name="connsiteX4" fmla="*/ 462352 w 902625"/>
                <a:gd name="connsiteY4" fmla="*/ 184147 h 1510983"/>
                <a:gd name="connsiteX5" fmla="*/ 529408 w 902625"/>
                <a:gd name="connsiteY5" fmla="*/ 150619 h 1510983"/>
                <a:gd name="connsiteX6" fmla="*/ 584272 w 902625"/>
                <a:gd name="connsiteY6" fmla="*/ 104899 h 1510983"/>
                <a:gd name="connsiteX7" fmla="*/ 593416 w 902625"/>
                <a:gd name="connsiteY7" fmla="*/ 83563 h 1510983"/>
                <a:gd name="connsiteX8" fmla="*/ 581224 w 902625"/>
                <a:gd name="connsiteY8" fmla="*/ 65275 h 1510983"/>
                <a:gd name="connsiteX9" fmla="*/ 608656 w 902625"/>
                <a:gd name="connsiteY9" fmla="*/ 101851 h 1510983"/>
                <a:gd name="connsiteX10" fmla="*/ 608656 w 902625"/>
                <a:gd name="connsiteY10" fmla="*/ 138427 h 1510983"/>
                <a:gd name="connsiteX11" fmla="*/ 605608 w 902625"/>
                <a:gd name="connsiteY11" fmla="*/ 175003 h 1510983"/>
                <a:gd name="connsiteX12" fmla="*/ 654376 w 902625"/>
                <a:gd name="connsiteY12" fmla="*/ 217675 h 1510983"/>
                <a:gd name="connsiteX13" fmla="*/ 761056 w 902625"/>
                <a:gd name="connsiteY13" fmla="*/ 406651 h 1510983"/>
                <a:gd name="connsiteX14" fmla="*/ 773248 w 902625"/>
                <a:gd name="connsiteY14" fmla="*/ 836419 h 1510983"/>
                <a:gd name="connsiteX15" fmla="*/ 861640 w 902625"/>
                <a:gd name="connsiteY15" fmla="*/ 1214371 h 1510983"/>
                <a:gd name="connsiteX16" fmla="*/ 901264 w 902625"/>
                <a:gd name="connsiteY16" fmla="*/ 1397251 h 1510983"/>
                <a:gd name="connsiteX17" fmla="*/ 815920 w 902625"/>
                <a:gd name="connsiteY17" fmla="*/ 1427731 h 1510983"/>
                <a:gd name="connsiteX18" fmla="*/ 742768 w 902625"/>
                <a:gd name="connsiteY18" fmla="*/ 1436875 h 1510983"/>
                <a:gd name="connsiteX19" fmla="*/ 681808 w 902625"/>
                <a:gd name="connsiteY19" fmla="*/ 1433827 h 1510983"/>
                <a:gd name="connsiteX20" fmla="*/ 559888 w 902625"/>
                <a:gd name="connsiteY20" fmla="*/ 1461259 h 1510983"/>
                <a:gd name="connsiteX21" fmla="*/ 434920 w 902625"/>
                <a:gd name="connsiteY21" fmla="*/ 1491739 h 1510983"/>
                <a:gd name="connsiteX22" fmla="*/ 355672 w 902625"/>
                <a:gd name="connsiteY22" fmla="*/ 1506979 h 1510983"/>
                <a:gd name="connsiteX23" fmla="*/ 230704 w 902625"/>
                <a:gd name="connsiteY23" fmla="*/ 1510027 h 1510983"/>
                <a:gd name="connsiteX24" fmla="*/ 133168 w 902625"/>
                <a:gd name="connsiteY24" fmla="*/ 1506979 h 1510983"/>
                <a:gd name="connsiteX25" fmla="*/ 14296 w 902625"/>
                <a:gd name="connsiteY25" fmla="*/ 1470403 h 1510983"/>
                <a:gd name="connsiteX26" fmla="*/ 5152 w 902625"/>
                <a:gd name="connsiteY26" fmla="*/ 1196083 h 1510983"/>
                <a:gd name="connsiteX27" fmla="*/ 41728 w 902625"/>
                <a:gd name="connsiteY27" fmla="*/ 702307 h 1510983"/>
                <a:gd name="connsiteX28" fmla="*/ 145360 w 902625"/>
                <a:gd name="connsiteY28" fmla="*/ 226819 h 1510983"/>
                <a:gd name="connsiteX29" fmla="*/ 245944 w 902625"/>
                <a:gd name="connsiteY29" fmla="*/ 40891 h 1510983"/>
                <a:gd name="connsiteX30" fmla="*/ 285568 w 902625"/>
                <a:gd name="connsiteY30" fmla="*/ 1267 h 151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625" h="1510983">
                  <a:moveTo>
                    <a:pt x="285568" y="1267"/>
                  </a:moveTo>
                  <a:cubicBezTo>
                    <a:pt x="293696" y="5839"/>
                    <a:pt x="283536" y="49019"/>
                    <a:pt x="294712" y="68323"/>
                  </a:cubicBezTo>
                  <a:cubicBezTo>
                    <a:pt x="305888" y="87627"/>
                    <a:pt x="333320" y="99819"/>
                    <a:pt x="352624" y="117091"/>
                  </a:cubicBezTo>
                  <a:cubicBezTo>
                    <a:pt x="371928" y="134363"/>
                    <a:pt x="392248" y="160779"/>
                    <a:pt x="410536" y="171955"/>
                  </a:cubicBezTo>
                  <a:cubicBezTo>
                    <a:pt x="428824" y="183131"/>
                    <a:pt x="442540" y="187703"/>
                    <a:pt x="462352" y="184147"/>
                  </a:cubicBezTo>
                  <a:cubicBezTo>
                    <a:pt x="482164" y="180591"/>
                    <a:pt x="509088" y="163827"/>
                    <a:pt x="529408" y="150619"/>
                  </a:cubicBezTo>
                  <a:cubicBezTo>
                    <a:pt x="549728" y="137411"/>
                    <a:pt x="573604" y="116075"/>
                    <a:pt x="584272" y="104899"/>
                  </a:cubicBezTo>
                  <a:cubicBezTo>
                    <a:pt x="594940" y="93723"/>
                    <a:pt x="593924" y="90167"/>
                    <a:pt x="593416" y="83563"/>
                  </a:cubicBezTo>
                  <a:cubicBezTo>
                    <a:pt x="592908" y="76959"/>
                    <a:pt x="578684" y="62227"/>
                    <a:pt x="581224" y="65275"/>
                  </a:cubicBezTo>
                  <a:cubicBezTo>
                    <a:pt x="583764" y="68323"/>
                    <a:pt x="604084" y="89659"/>
                    <a:pt x="608656" y="101851"/>
                  </a:cubicBezTo>
                  <a:cubicBezTo>
                    <a:pt x="613228" y="114043"/>
                    <a:pt x="609164" y="126235"/>
                    <a:pt x="608656" y="138427"/>
                  </a:cubicBezTo>
                  <a:cubicBezTo>
                    <a:pt x="608148" y="150619"/>
                    <a:pt x="597988" y="161795"/>
                    <a:pt x="605608" y="175003"/>
                  </a:cubicBezTo>
                  <a:cubicBezTo>
                    <a:pt x="613228" y="188211"/>
                    <a:pt x="628468" y="179067"/>
                    <a:pt x="654376" y="217675"/>
                  </a:cubicBezTo>
                  <a:cubicBezTo>
                    <a:pt x="680284" y="256283"/>
                    <a:pt x="741244" y="303527"/>
                    <a:pt x="761056" y="406651"/>
                  </a:cubicBezTo>
                  <a:cubicBezTo>
                    <a:pt x="780868" y="509775"/>
                    <a:pt x="756484" y="701799"/>
                    <a:pt x="773248" y="836419"/>
                  </a:cubicBezTo>
                  <a:cubicBezTo>
                    <a:pt x="790012" y="971039"/>
                    <a:pt x="840304" y="1120899"/>
                    <a:pt x="861640" y="1214371"/>
                  </a:cubicBezTo>
                  <a:cubicBezTo>
                    <a:pt x="882976" y="1307843"/>
                    <a:pt x="908884" y="1361691"/>
                    <a:pt x="901264" y="1397251"/>
                  </a:cubicBezTo>
                  <a:cubicBezTo>
                    <a:pt x="893644" y="1432811"/>
                    <a:pt x="842336" y="1421127"/>
                    <a:pt x="815920" y="1427731"/>
                  </a:cubicBezTo>
                  <a:cubicBezTo>
                    <a:pt x="789504" y="1434335"/>
                    <a:pt x="765120" y="1435859"/>
                    <a:pt x="742768" y="1436875"/>
                  </a:cubicBezTo>
                  <a:cubicBezTo>
                    <a:pt x="720416" y="1437891"/>
                    <a:pt x="712288" y="1429763"/>
                    <a:pt x="681808" y="1433827"/>
                  </a:cubicBezTo>
                  <a:cubicBezTo>
                    <a:pt x="651328" y="1437891"/>
                    <a:pt x="559888" y="1461259"/>
                    <a:pt x="559888" y="1461259"/>
                  </a:cubicBezTo>
                  <a:lnTo>
                    <a:pt x="434920" y="1491739"/>
                  </a:lnTo>
                  <a:cubicBezTo>
                    <a:pt x="400884" y="1499359"/>
                    <a:pt x="389708" y="1503931"/>
                    <a:pt x="355672" y="1506979"/>
                  </a:cubicBezTo>
                  <a:cubicBezTo>
                    <a:pt x="321636" y="1510027"/>
                    <a:pt x="267788" y="1510027"/>
                    <a:pt x="230704" y="1510027"/>
                  </a:cubicBezTo>
                  <a:cubicBezTo>
                    <a:pt x="193620" y="1510027"/>
                    <a:pt x="169236" y="1513583"/>
                    <a:pt x="133168" y="1506979"/>
                  </a:cubicBezTo>
                  <a:cubicBezTo>
                    <a:pt x="97100" y="1500375"/>
                    <a:pt x="35632" y="1522219"/>
                    <a:pt x="14296" y="1470403"/>
                  </a:cubicBezTo>
                  <a:cubicBezTo>
                    <a:pt x="-7040" y="1418587"/>
                    <a:pt x="580" y="1324099"/>
                    <a:pt x="5152" y="1196083"/>
                  </a:cubicBezTo>
                  <a:cubicBezTo>
                    <a:pt x="9724" y="1068067"/>
                    <a:pt x="18360" y="863851"/>
                    <a:pt x="41728" y="702307"/>
                  </a:cubicBezTo>
                  <a:cubicBezTo>
                    <a:pt x="65096" y="540763"/>
                    <a:pt x="111324" y="337055"/>
                    <a:pt x="145360" y="226819"/>
                  </a:cubicBezTo>
                  <a:cubicBezTo>
                    <a:pt x="179396" y="116583"/>
                    <a:pt x="222068" y="78483"/>
                    <a:pt x="245944" y="40891"/>
                  </a:cubicBezTo>
                  <a:cubicBezTo>
                    <a:pt x="269820" y="3299"/>
                    <a:pt x="277440" y="-3305"/>
                    <a:pt x="285568" y="1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ko-KR" altLang="en-US" sz="2700" kern="0">
                <a:solidFill>
                  <a:prstClr val="white"/>
                </a:solidFill>
                <a:latin typeface="Arial"/>
                <a:sym typeface="Arial"/>
              </a:endParaRPr>
            </a:p>
          </p:txBody>
        </p:sp>
        <p:sp>
          <p:nvSpPr>
            <p:cNvPr id="70" name="Freeform 18">
              <a:extLst>
                <a:ext uri="{FF2B5EF4-FFF2-40B4-BE49-F238E27FC236}">
                  <a16:creationId xmlns:a16="http://schemas.microsoft.com/office/drawing/2014/main" id="{BF6DD5DF-2AA4-4267-B471-5CE1A0816EFD}"/>
                </a:ext>
              </a:extLst>
            </p:cNvPr>
            <p:cNvSpPr/>
            <p:nvPr/>
          </p:nvSpPr>
          <p:spPr>
            <a:xfrm>
              <a:off x="7953489" y="3344091"/>
              <a:ext cx="338943" cy="1011835"/>
            </a:xfrm>
            <a:custGeom>
              <a:avLst/>
              <a:gdLst>
                <a:gd name="connsiteX0" fmla="*/ 60010 w 372325"/>
                <a:gd name="connsiteY0" fmla="*/ 111 h 1206936"/>
                <a:gd name="connsiteX1" fmla="*/ 2098 w 372325"/>
                <a:gd name="connsiteY1" fmla="*/ 42783 h 1206936"/>
                <a:gd name="connsiteX2" fmla="*/ 14290 w 372325"/>
                <a:gd name="connsiteY2" fmla="*/ 79359 h 1206936"/>
                <a:gd name="connsiteX3" fmla="*/ 29530 w 372325"/>
                <a:gd name="connsiteY3" fmla="*/ 97647 h 1206936"/>
                <a:gd name="connsiteX4" fmla="*/ 44770 w 372325"/>
                <a:gd name="connsiteY4" fmla="*/ 122031 h 1206936"/>
                <a:gd name="connsiteX5" fmla="*/ 29530 w 372325"/>
                <a:gd name="connsiteY5" fmla="*/ 170799 h 1206936"/>
                <a:gd name="connsiteX6" fmla="*/ 32578 w 372325"/>
                <a:gd name="connsiteY6" fmla="*/ 259191 h 1206936"/>
                <a:gd name="connsiteX7" fmla="*/ 50866 w 372325"/>
                <a:gd name="connsiteY7" fmla="*/ 393303 h 1206936"/>
                <a:gd name="connsiteX8" fmla="*/ 133162 w 372325"/>
                <a:gd name="connsiteY8" fmla="*/ 926703 h 1206936"/>
                <a:gd name="connsiteX9" fmla="*/ 166690 w 372325"/>
                <a:gd name="connsiteY9" fmla="*/ 1097391 h 1206936"/>
                <a:gd name="connsiteX10" fmla="*/ 178882 w 372325"/>
                <a:gd name="connsiteY10" fmla="*/ 1124823 h 1206936"/>
                <a:gd name="connsiteX11" fmla="*/ 227650 w 372325"/>
                <a:gd name="connsiteY11" fmla="*/ 1158351 h 1206936"/>
                <a:gd name="connsiteX12" fmla="*/ 297754 w 372325"/>
                <a:gd name="connsiteY12" fmla="*/ 1201023 h 1206936"/>
                <a:gd name="connsiteX13" fmla="*/ 316042 w 372325"/>
                <a:gd name="connsiteY13" fmla="*/ 1191879 h 1206936"/>
                <a:gd name="connsiteX14" fmla="*/ 367858 w 372325"/>
                <a:gd name="connsiteY14" fmla="*/ 1066911 h 1206936"/>
                <a:gd name="connsiteX15" fmla="*/ 367858 w 372325"/>
                <a:gd name="connsiteY15" fmla="*/ 1036431 h 1206936"/>
                <a:gd name="connsiteX16" fmla="*/ 352618 w 372325"/>
                <a:gd name="connsiteY16" fmla="*/ 990711 h 1206936"/>
                <a:gd name="connsiteX17" fmla="*/ 306898 w 372325"/>
                <a:gd name="connsiteY17" fmla="*/ 810879 h 1206936"/>
                <a:gd name="connsiteX18" fmla="*/ 230698 w 372325"/>
                <a:gd name="connsiteY18" fmla="*/ 457311 h 1206936"/>
                <a:gd name="connsiteX19" fmla="*/ 188026 w 372325"/>
                <a:gd name="connsiteY19" fmla="*/ 289671 h 1206936"/>
                <a:gd name="connsiteX20" fmla="*/ 166690 w 372325"/>
                <a:gd name="connsiteY20" fmla="*/ 210423 h 1206936"/>
                <a:gd name="connsiteX21" fmla="*/ 142306 w 372325"/>
                <a:gd name="connsiteY21" fmla="*/ 173847 h 1206936"/>
                <a:gd name="connsiteX22" fmla="*/ 124018 w 372325"/>
                <a:gd name="connsiteY22" fmla="*/ 131175 h 1206936"/>
                <a:gd name="connsiteX23" fmla="*/ 117922 w 372325"/>
                <a:gd name="connsiteY23" fmla="*/ 100695 h 1206936"/>
                <a:gd name="connsiteX24" fmla="*/ 148402 w 372325"/>
                <a:gd name="connsiteY24" fmla="*/ 82407 h 1206936"/>
                <a:gd name="connsiteX25" fmla="*/ 154498 w 372325"/>
                <a:gd name="connsiteY25" fmla="*/ 54975 h 1206936"/>
                <a:gd name="connsiteX26" fmla="*/ 136210 w 372325"/>
                <a:gd name="connsiteY26" fmla="*/ 30591 h 1206936"/>
                <a:gd name="connsiteX27" fmla="*/ 60010 w 372325"/>
                <a:gd name="connsiteY27" fmla="*/ 111 h 120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2325" h="1206936">
                  <a:moveTo>
                    <a:pt x="60010" y="111"/>
                  </a:moveTo>
                  <a:cubicBezTo>
                    <a:pt x="37658" y="2143"/>
                    <a:pt x="9718" y="29575"/>
                    <a:pt x="2098" y="42783"/>
                  </a:cubicBezTo>
                  <a:cubicBezTo>
                    <a:pt x="-5522" y="55991"/>
                    <a:pt x="9718" y="70215"/>
                    <a:pt x="14290" y="79359"/>
                  </a:cubicBezTo>
                  <a:cubicBezTo>
                    <a:pt x="18862" y="88503"/>
                    <a:pt x="24450" y="90535"/>
                    <a:pt x="29530" y="97647"/>
                  </a:cubicBezTo>
                  <a:cubicBezTo>
                    <a:pt x="34610" y="104759"/>
                    <a:pt x="44770" y="109839"/>
                    <a:pt x="44770" y="122031"/>
                  </a:cubicBezTo>
                  <a:cubicBezTo>
                    <a:pt x="44770" y="134223"/>
                    <a:pt x="31562" y="147939"/>
                    <a:pt x="29530" y="170799"/>
                  </a:cubicBezTo>
                  <a:cubicBezTo>
                    <a:pt x="27498" y="193659"/>
                    <a:pt x="29022" y="222107"/>
                    <a:pt x="32578" y="259191"/>
                  </a:cubicBezTo>
                  <a:cubicBezTo>
                    <a:pt x="36134" y="296275"/>
                    <a:pt x="34102" y="282051"/>
                    <a:pt x="50866" y="393303"/>
                  </a:cubicBezTo>
                  <a:cubicBezTo>
                    <a:pt x="67630" y="504555"/>
                    <a:pt x="113858" y="809355"/>
                    <a:pt x="133162" y="926703"/>
                  </a:cubicBezTo>
                  <a:cubicBezTo>
                    <a:pt x="152466" y="1044051"/>
                    <a:pt x="159070" y="1064371"/>
                    <a:pt x="166690" y="1097391"/>
                  </a:cubicBezTo>
                  <a:cubicBezTo>
                    <a:pt x="174310" y="1130411"/>
                    <a:pt x="168722" y="1114663"/>
                    <a:pt x="178882" y="1124823"/>
                  </a:cubicBezTo>
                  <a:cubicBezTo>
                    <a:pt x="189042" y="1134983"/>
                    <a:pt x="207838" y="1145651"/>
                    <a:pt x="227650" y="1158351"/>
                  </a:cubicBezTo>
                  <a:cubicBezTo>
                    <a:pt x="247462" y="1171051"/>
                    <a:pt x="283022" y="1195435"/>
                    <a:pt x="297754" y="1201023"/>
                  </a:cubicBezTo>
                  <a:cubicBezTo>
                    <a:pt x="312486" y="1206611"/>
                    <a:pt x="304358" y="1214231"/>
                    <a:pt x="316042" y="1191879"/>
                  </a:cubicBezTo>
                  <a:cubicBezTo>
                    <a:pt x="327726" y="1169527"/>
                    <a:pt x="359222" y="1092819"/>
                    <a:pt x="367858" y="1066911"/>
                  </a:cubicBezTo>
                  <a:cubicBezTo>
                    <a:pt x="376494" y="1041003"/>
                    <a:pt x="370398" y="1049131"/>
                    <a:pt x="367858" y="1036431"/>
                  </a:cubicBezTo>
                  <a:cubicBezTo>
                    <a:pt x="365318" y="1023731"/>
                    <a:pt x="362778" y="1028303"/>
                    <a:pt x="352618" y="990711"/>
                  </a:cubicBezTo>
                  <a:cubicBezTo>
                    <a:pt x="342458" y="953119"/>
                    <a:pt x="327218" y="899779"/>
                    <a:pt x="306898" y="810879"/>
                  </a:cubicBezTo>
                  <a:cubicBezTo>
                    <a:pt x="286578" y="721979"/>
                    <a:pt x="250510" y="544179"/>
                    <a:pt x="230698" y="457311"/>
                  </a:cubicBezTo>
                  <a:cubicBezTo>
                    <a:pt x="210886" y="370443"/>
                    <a:pt x="198694" y="330819"/>
                    <a:pt x="188026" y="289671"/>
                  </a:cubicBezTo>
                  <a:cubicBezTo>
                    <a:pt x="177358" y="248523"/>
                    <a:pt x="174310" y="229727"/>
                    <a:pt x="166690" y="210423"/>
                  </a:cubicBezTo>
                  <a:cubicBezTo>
                    <a:pt x="159070" y="191119"/>
                    <a:pt x="149418" y="187055"/>
                    <a:pt x="142306" y="173847"/>
                  </a:cubicBezTo>
                  <a:cubicBezTo>
                    <a:pt x="135194" y="160639"/>
                    <a:pt x="128082" y="143367"/>
                    <a:pt x="124018" y="131175"/>
                  </a:cubicBezTo>
                  <a:cubicBezTo>
                    <a:pt x="119954" y="118983"/>
                    <a:pt x="113858" y="108823"/>
                    <a:pt x="117922" y="100695"/>
                  </a:cubicBezTo>
                  <a:cubicBezTo>
                    <a:pt x="121986" y="92567"/>
                    <a:pt x="142306" y="90027"/>
                    <a:pt x="148402" y="82407"/>
                  </a:cubicBezTo>
                  <a:cubicBezTo>
                    <a:pt x="154498" y="74787"/>
                    <a:pt x="156530" y="63611"/>
                    <a:pt x="154498" y="54975"/>
                  </a:cubicBezTo>
                  <a:cubicBezTo>
                    <a:pt x="152466" y="46339"/>
                    <a:pt x="144846" y="36687"/>
                    <a:pt x="136210" y="30591"/>
                  </a:cubicBezTo>
                  <a:cubicBezTo>
                    <a:pt x="127574" y="24495"/>
                    <a:pt x="82362" y="-1921"/>
                    <a:pt x="60010" y="11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ko-KR" altLang="en-US" sz="2700" kern="0">
                <a:solidFill>
                  <a:prstClr val="white"/>
                </a:solidFill>
                <a:latin typeface="Arial"/>
                <a:sym typeface="Arial"/>
              </a:endParaRPr>
            </a:p>
          </p:txBody>
        </p:sp>
        <p:sp>
          <p:nvSpPr>
            <p:cNvPr id="71" name="Freeform 19">
              <a:extLst>
                <a:ext uri="{FF2B5EF4-FFF2-40B4-BE49-F238E27FC236}">
                  <a16:creationId xmlns:a16="http://schemas.microsoft.com/office/drawing/2014/main" id="{C8753C67-EE79-4B44-8D15-AAC5F25298E2}"/>
                </a:ext>
              </a:extLst>
            </p:cNvPr>
            <p:cNvSpPr/>
            <p:nvPr/>
          </p:nvSpPr>
          <p:spPr>
            <a:xfrm>
              <a:off x="8176012" y="3285666"/>
              <a:ext cx="456714" cy="1617539"/>
            </a:xfrm>
            <a:custGeom>
              <a:avLst/>
              <a:gdLst>
                <a:gd name="connsiteX0" fmla="*/ 217 w 501695"/>
                <a:gd name="connsiteY0" fmla="*/ 1783 h 1929431"/>
                <a:gd name="connsiteX1" fmla="*/ 44332 w 501695"/>
                <a:gd name="connsiteY1" fmla="*/ 73973 h 1929431"/>
                <a:gd name="connsiteX2" fmla="*/ 96469 w 501695"/>
                <a:gd name="connsiteY2" fmla="*/ 122099 h 1929431"/>
                <a:gd name="connsiteX3" fmla="*/ 196732 w 501695"/>
                <a:gd name="connsiteY3" fmla="*/ 154183 h 1929431"/>
                <a:gd name="connsiteX4" fmla="*/ 317048 w 501695"/>
                <a:gd name="connsiteY4" fmla="*/ 238405 h 1929431"/>
                <a:gd name="connsiteX5" fmla="*/ 353143 w 501695"/>
                <a:gd name="connsiteY5" fmla="*/ 270489 h 1929431"/>
                <a:gd name="connsiteX6" fmla="*/ 365175 w 501695"/>
                <a:gd name="connsiteY6" fmla="*/ 358720 h 1929431"/>
                <a:gd name="connsiteX7" fmla="*/ 369185 w 501695"/>
                <a:gd name="connsiteY7" fmla="*/ 406847 h 1929431"/>
                <a:gd name="connsiteX8" fmla="*/ 369185 w 501695"/>
                <a:gd name="connsiteY8" fmla="*/ 454973 h 1929431"/>
                <a:gd name="connsiteX9" fmla="*/ 381217 w 501695"/>
                <a:gd name="connsiteY9" fmla="*/ 527162 h 1929431"/>
                <a:gd name="connsiteX10" fmla="*/ 401269 w 501695"/>
                <a:gd name="connsiteY10" fmla="*/ 579299 h 1929431"/>
                <a:gd name="connsiteX11" fmla="*/ 397259 w 501695"/>
                <a:gd name="connsiteY11" fmla="*/ 631436 h 1929431"/>
                <a:gd name="connsiteX12" fmla="*/ 409290 w 501695"/>
                <a:gd name="connsiteY12" fmla="*/ 707636 h 1929431"/>
                <a:gd name="connsiteX13" fmla="*/ 433353 w 501695"/>
                <a:gd name="connsiteY13" fmla="*/ 852015 h 1929431"/>
                <a:gd name="connsiteX14" fmla="*/ 449396 w 501695"/>
                <a:gd name="connsiteY14" fmla="*/ 1020457 h 1929431"/>
                <a:gd name="connsiteX15" fmla="*/ 461427 w 501695"/>
                <a:gd name="connsiteY15" fmla="*/ 1060562 h 1929431"/>
                <a:gd name="connsiteX16" fmla="*/ 469448 w 501695"/>
                <a:gd name="connsiteY16" fmla="*/ 1092647 h 1929431"/>
                <a:gd name="connsiteX17" fmla="*/ 473459 w 501695"/>
                <a:gd name="connsiteY17" fmla="*/ 1220983 h 1929431"/>
                <a:gd name="connsiteX18" fmla="*/ 489501 w 501695"/>
                <a:gd name="connsiteY18" fmla="*/ 1401457 h 1929431"/>
                <a:gd name="connsiteX19" fmla="*/ 493511 w 501695"/>
                <a:gd name="connsiteY19" fmla="*/ 1545836 h 1929431"/>
                <a:gd name="connsiteX20" fmla="*/ 501532 w 501695"/>
                <a:gd name="connsiteY20" fmla="*/ 1706257 h 1929431"/>
                <a:gd name="connsiteX21" fmla="*/ 493511 w 501695"/>
                <a:gd name="connsiteY21" fmla="*/ 1798499 h 1929431"/>
                <a:gd name="connsiteX22" fmla="*/ 441375 w 501695"/>
                <a:gd name="connsiteY22" fmla="*/ 1782457 h 1929431"/>
                <a:gd name="connsiteX23" fmla="*/ 369185 w 501695"/>
                <a:gd name="connsiteY23" fmla="*/ 1782457 h 1929431"/>
                <a:gd name="connsiteX24" fmla="*/ 345122 w 501695"/>
                <a:gd name="connsiteY24" fmla="*/ 1874699 h 1929431"/>
                <a:gd name="connsiteX25" fmla="*/ 260901 w 501695"/>
                <a:gd name="connsiteY25" fmla="*/ 1926836 h 1929431"/>
                <a:gd name="connsiteX26" fmla="*/ 280953 w 501695"/>
                <a:gd name="connsiteY26" fmla="*/ 1794489 h 1929431"/>
                <a:gd name="connsiteX27" fmla="*/ 292985 w 501695"/>
                <a:gd name="connsiteY27" fmla="*/ 1694226 h 1929431"/>
                <a:gd name="connsiteX28" fmla="*/ 264911 w 501695"/>
                <a:gd name="connsiteY28" fmla="*/ 1618026 h 1929431"/>
                <a:gd name="connsiteX29" fmla="*/ 260901 w 501695"/>
                <a:gd name="connsiteY29" fmla="*/ 1469636 h 1929431"/>
                <a:gd name="connsiteX30" fmla="*/ 216785 w 501695"/>
                <a:gd name="connsiteY30" fmla="*/ 1313226 h 1929431"/>
                <a:gd name="connsiteX31" fmla="*/ 160638 w 501695"/>
                <a:gd name="connsiteY31" fmla="*/ 1092647 h 1929431"/>
                <a:gd name="connsiteX32" fmla="*/ 124543 w 501695"/>
                <a:gd name="connsiteY32" fmla="*/ 952278 h 1929431"/>
                <a:gd name="connsiteX33" fmla="*/ 112511 w 501695"/>
                <a:gd name="connsiteY33" fmla="*/ 663520 h 1929431"/>
                <a:gd name="connsiteX34" fmla="*/ 48343 w 501695"/>
                <a:gd name="connsiteY34" fmla="*/ 334657 h 1929431"/>
                <a:gd name="connsiteX35" fmla="*/ 28290 w 501695"/>
                <a:gd name="connsiteY35" fmla="*/ 154183 h 1929431"/>
                <a:gd name="connsiteX36" fmla="*/ 217 w 501695"/>
                <a:gd name="connsiteY36" fmla="*/ 1783 h 19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1695" h="1929431">
                  <a:moveTo>
                    <a:pt x="217" y="1783"/>
                  </a:moveTo>
                  <a:cubicBezTo>
                    <a:pt x="2891" y="-11585"/>
                    <a:pt x="28290" y="53920"/>
                    <a:pt x="44332" y="73973"/>
                  </a:cubicBezTo>
                  <a:cubicBezTo>
                    <a:pt x="60374" y="94026"/>
                    <a:pt x="71069" y="108731"/>
                    <a:pt x="96469" y="122099"/>
                  </a:cubicBezTo>
                  <a:cubicBezTo>
                    <a:pt x="121869" y="135467"/>
                    <a:pt x="159969" y="134799"/>
                    <a:pt x="196732" y="154183"/>
                  </a:cubicBezTo>
                  <a:cubicBezTo>
                    <a:pt x="233495" y="173567"/>
                    <a:pt x="290980" y="219021"/>
                    <a:pt x="317048" y="238405"/>
                  </a:cubicBezTo>
                  <a:cubicBezTo>
                    <a:pt x="343116" y="257789"/>
                    <a:pt x="345122" y="250437"/>
                    <a:pt x="353143" y="270489"/>
                  </a:cubicBezTo>
                  <a:cubicBezTo>
                    <a:pt x="361164" y="290541"/>
                    <a:pt x="362501" y="335994"/>
                    <a:pt x="365175" y="358720"/>
                  </a:cubicBezTo>
                  <a:cubicBezTo>
                    <a:pt x="367849" y="381446"/>
                    <a:pt x="368517" y="390805"/>
                    <a:pt x="369185" y="406847"/>
                  </a:cubicBezTo>
                  <a:cubicBezTo>
                    <a:pt x="369853" y="422889"/>
                    <a:pt x="367180" y="434921"/>
                    <a:pt x="369185" y="454973"/>
                  </a:cubicBezTo>
                  <a:cubicBezTo>
                    <a:pt x="371190" y="475025"/>
                    <a:pt x="375870" y="506441"/>
                    <a:pt x="381217" y="527162"/>
                  </a:cubicBezTo>
                  <a:cubicBezTo>
                    <a:pt x="386564" y="547883"/>
                    <a:pt x="398595" y="561920"/>
                    <a:pt x="401269" y="579299"/>
                  </a:cubicBezTo>
                  <a:cubicBezTo>
                    <a:pt x="403943" y="596678"/>
                    <a:pt x="395922" y="610047"/>
                    <a:pt x="397259" y="631436"/>
                  </a:cubicBezTo>
                  <a:cubicBezTo>
                    <a:pt x="398596" y="652825"/>
                    <a:pt x="403274" y="670873"/>
                    <a:pt x="409290" y="707636"/>
                  </a:cubicBezTo>
                  <a:cubicBezTo>
                    <a:pt x="415306" y="744399"/>
                    <a:pt x="426669" y="799878"/>
                    <a:pt x="433353" y="852015"/>
                  </a:cubicBezTo>
                  <a:cubicBezTo>
                    <a:pt x="440037" y="904152"/>
                    <a:pt x="444717" y="985699"/>
                    <a:pt x="449396" y="1020457"/>
                  </a:cubicBezTo>
                  <a:cubicBezTo>
                    <a:pt x="454075" y="1055215"/>
                    <a:pt x="458085" y="1048530"/>
                    <a:pt x="461427" y="1060562"/>
                  </a:cubicBezTo>
                  <a:cubicBezTo>
                    <a:pt x="464769" y="1072594"/>
                    <a:pt x="467443" y="1065910"/>
                    <a:pt x="469448" y="1092647"/>
                  </a:cubicBezTo>
                  <a:cubicBezTo>
                    <a:pt x="471453" y="1119384"/>
                    <a:pt x="470117" y="1169515"/>
                    <a:pt x="473459" y="1220983"/>
                  </a:cubicBezTo>
                  <a:cubicBezTo>
                    <a:pt x="476801" y="1272451"/>
                    <a:pt x="486159" y="1347315"/>
                    <a:pt x="489501" y="1401457"/>
                  </a:cubicBezTo>
                  <a:cubicBezTo>
                    <a:pt x="492843" y="1455599"/>
                    <a:pt x="491506" y="1495036"/>
                    <a:pt x="493511" y="1545836"/>
                  </a:cubicBezTo>
                  <a:cubicBezTo>
                    <a:pt x="495516" y="1596636"/>
                    <a:pt x="501532" y="1664147"/>
                    <a:pt x="501532" y="1706257"/>
                  </a:cubicBezTo>
                  <a:cubicBezTo>
                    <a:pt x="501532" y="1748367"/>
                    <a:pt x="503537" y="1785799"/>
                    <a:pt x="493511" y="1798499"/>
                  </a:cubicBezTo>
                  <a:cubicBezTo>
                    <a:pt x="483485" y="1811199"/>
                    <a:pt x="462096" y="1785131"/>
                    <a:pt x="441375" y="1782457"/>
                  </a:cubicBezTo>
                  <a:cubicBezTo>
                    <a:pt x="420654" y="1779783"/>
                    <a:pt x="385227" y="1767083"/>
                    <a:pt x="369185" y="1782457"/>
                  </a:cubicBezTo>
                  <a:cubicBezTo>
                    <a:pt x="353143" y="1797831"/>
                    <a:pt x="363169" y="1850636"/>
                    <a:pt x="345122" y="1874699"/>
                  </a:cubicBezTo>
                  <a:cubicBezTo>
                    <a:pt x="327075" y="1898762"/>
                    <a:pt x="271596" y="1940204"/>
                    <a:pt x="260901" y="1926836"/>
                  </a:cubicBezTo>
                  <a:cubicBezTo>
                    <a:pt x="250206" y="1913468"/>
                    <a:pt x="275606" y="1833257"/>
                    <a:pt x="280953" y="1794489"/>
                  </a:cubicBezTo>
                  <a:cubicBezTo>
                    <a:pt x="286300" y="1755721"/>
                    <a:pt x="295659" y="1723636"/>
                    <a:pt x="292985" y="1694226"/>
                  </a:cubicBezTo>
                  <a:cubicBezTo>
                    <a:pt x="290311" y="1664816"/>
                    <a:pt x="270258" y="1655458"/>
                    <a:pt x="264911" y="1618026"/>
                  </a:cubicBezTo>
                  <a:cubicBezTo>
                    <a:pt x="259564" y="1580594"/>
                    <a:pt x="268922" y="1520436"/>
                    <a:pt x="260901" y="1469636"/>
                  </a:cubicBezTo>
                  <a:cubicBezTo>
                    <a:pt x="252880" y="1418836"/>
                    <a:pt x="233495" y="1376057"/>
                    <a:pt x="216785" y="1313226"/>
                  </a:cubicBezTo>
                  <a:cubicBezTo>
                    <a:pt x="200075" y="1250395"/>
                    <a:pt x="176012" y="1152805"/>
                    <a:pt x="160638" y="1092647"/>
                  </a:cubicBezTo>
                  <a:cubicBezTo>
                    <a:pt x="145264" y="1032489"/>
                    <a:pt x="132564" y="1023799"/>
                    <a:pt x="124543" y="952278"/>
                  </a:cubicBezTo>
                  <a:cubicBezTo>
                    <a:pt x="116522" y="880757"/>
                    <a:pt x="125211" y="766457"/>
                    <a:pt x="112511" y="663520"/>
                  </a:cubicBezTo>
                  <a:cubicBezTo>
                    <a:pt x="99811" y="560583"/>
                    <a:pt x="62380" y="419546"/>
                    <a:pt x="48343" y="334657"/>
                  </a:cubicBezTo>
                  <a:cubicBezTo>
                    <a:pt x="34306" y="249768"/>
                    <a:pt x="36311" y="208993"/>
                    <a:pt x="28290" y="154183"/>
                  </a:cubicBezTo>
                  <a:cubicBezTo>
                    <a:pt x="20269" y="99373"/>
                    <a:pt x="-2457" y="15151"/>
                    <a:pt x="217" y="1783"/>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ko-KR" altLang="en-US" sz="2700" kern="0" dirty="0">
                <a:solidFill>
                  <a:prstClr val="white"/>
                </a:solidFill>
                <a:latin typeface="Arial"/>
                <a:sym typeface="Arial"/>
              </a:endParaRPr>
            </a:p>
          </p:txBody>
        </p:sp>
        <p:sp>
          <p:nvSpPr>
            <p:cNvPr id="72" name="Freeform 20">
              <a:extLst>
                <a:ext uri="{FF2B5EF4-FFF2-40B4-BE49-F238E27FC236}">
                  <a16:creationId xmlns:a16="http://schemas.microsoft.com/office/drawing/2014/main" id="{EA4804E3-AD35-471B-81E1-7C45CA52C314}"/>
                </a:ext>
              </a:extLst>
            </p:cNvPr>
            <p:cNvSpPr/>
            <p:nvPr/>
          </p:nvSpPr>
          <p:spPr>
            <a:xfrm>
              <a:off x="7169893" y="2519585"/>
              <a:ext cx="747215" cy="2075722"/>
            </a:xfrm>
            <a:custGeom>
              <a:avLst/>
              <a:gdLst>
                <a:gd name="connsiteX0" fmla="*/ 46647 w 820807"/>
                <a:gd name="connsiteY0" fmla="*/ 1178 h 2475960"/>
                <a:gd name="connsiteX1" fmla="*/ 90762 w 820807"/>
                <a:gd name="connsiteY1" fmla="*/ 117484 h 2475960"/>
                <a:gd name="connsiteX2" fmla="*/ 154931 w 820807"/>
                <a:gd name="connsiteY2" fmla="*/ 117484 h 2475960"/>
                <a:gd name="connsiteX3" fmla="*/ 207068 w 820807"/>
                <a:gd name="connsiteY3" fmla="*/ 93421 h 2475960"/>
                <a:gd name="connsiteX4" fmla="*/ 239152 w 820807"/>
                <a:gd name="connsiteY4" fmla="*/ 53315 h 2475960"/>
                <a:gd name="connsiteX5" fmla="*/ 247173 w 820807"/>
                <a:gd name="connsiteY5" fmla="*/ 41284 h 2475960"/>
                <a:gd name="connsiteX6" fmla="*/ 239152 w 820807"/>
                <a:gd name="connsiteY6" fmla="*/ 69357 h 2475960"/>
                <a:gd name="connsiteX7" fmla="*/ 239152 w 820807"/>
                <a:gd name="connsiteY7" fmla="*/ 149568 h 2475960"/>
                <a:gd name="connsiteX8" fmla="*/ 247173 w 820807"/>
                <a:gd name="connsiteY8" fmla="*/ 217747 h 2475960"/>
                <a:gd name="connsiteX9" fmla="*/ 239152 w 820807"/>
                <a:gd name="connsiteY9" fmla="*/ 326031 h 2475960"/>
                <a:gd name="connsiteX10" fmla="*/ 251184 w 820807"/>
                <a:gd name="connsiteY10" fmla="*/ 406242 h 2475960"/>
                <a:gd name="connsiteX11" fmla="*/ 247173 w 820807"/>
                <a:gd name="connsiteY11" fmla="*/ 494473 h 2475960"/>
                <a:gd name="connsiteX12" fmla="*/ 315352 w 820807"/>
                <a:gd name="connsiteY12" fmla="*/ 622810 h 2475960"/>
                <a:gd name="connsiteX13" fmla="*/ 391552 w 820807"/>
                <a:gd name="connsiteY13" fmla="*/ 735105 h 2475960"/>
                <a:gd name="connsiteX14" fmla="*/ 431657 w 820807"/>
                <a:gd name="connsiteY14" fmla="*/ 779221 h 2475960"/>
                <a:gd name="connsiteX15" fmla="*/ 447699 w 820807"/>
                <a:gd name="connsiteY15" fmla="*/ 743126 h 2475960"/>
                <a:gd name="connsiteX16" fmla="*/ 491815 w 820807"/>
                <a:gd name="connsiteY16" fmla="*/ 739115 h 2475960"/>
                <a:gd name="connsiteX17" fmla="*/ 572026 w 820807"/>
                <a:gd name="connsiteY17" fmla="*/ 763178 h 2475960"/>
                <a:gd name="connsiteX18" fmla="*/ 640205 w 820807"/>
                <a:gd name="connsiteY18" fmla="*/ 811305 h 2475960"/>
                <a:gd name="connsiteX19" fmla="*/ 684320 w 820807"/>
                <a:gd name="connsiteY19" fmla="*/ 839378 h 2475960"/>
                <a:gd name="connsiteX20" fmla="*/ 728436 w 820807"/>
                <a:gd name="connsiteY20" fmla="*/ 851410 h 2475960"/>
                <a:gd name="connsiteX21" fmla="*/ 760520 w 820807"/>
                <a:gd name="connsiteY21" fmla="*/ 827347 h 2475960"/>
                <a:gd name="connsiteX22" fmla="*/ 780573 w 820807"/>
                <a:gd name="connsiteY22" fmla="*/ 795263 h 2475960"/>
                <a:gd name="connsiteX23" fmla="*/ 780573 w 820807"/>
                <a:gd name="connsiteY23" fmla="*/ 871463 h 2475960"/>
                <a:gd name="connsiteX24" fmla="*/ 804636 w 820807"/>
                <a:gd name="connsiteY24" fmla="*/ 943652 h 2475960"/>
                <a:gd name="connsiteX25" fmla="*/ 816668 w 820807"/>
                <a:gd name="connsiteY25" fmla="*/ 999800 h 2475960"/>
                <a:gd name="connsiteX26" fmla="*/ 820678 w 820807"/>
                <a:gd name="connsiteY26" fmla="*/ 1051936 h 2475960"/>
                <a:gd name="connsiteX27" fmla="*/ 812657 w 820807"/>
                <a:gd name="connsiteY27" fmla="*/ 1140168 h 2475960"/>
                <a:gd name="connsiteX28" fmla="*/ 792605 w 820807"/>
                <a:gd name="connsiteY28" fmla="*/ 1264494 h 2475960"/>
                <a:gd name="connsiteX29" fmla="*/ 728436 w 820807"/>
                <a:gd name="connsiteY29" fmla="*/ 1384810 h 2475960"/>
                <a:gd name="connsiteX30" fmla="*/ 668278 w 820807"/>
                <a:gd name="connsiteY30" fmla="*/ 1521168 h 2475960"/>
                <a:gd name="connsiteX31" fmla="*/ 628173 w 820807"/>
                <a:gd name="connsiteY31" fmla="*/ 1621431 h 2475960"/>
                <a:gd name="connsiteX32" fmla="*/ 588068 w 820807"/>
                <a:gd name="connsiteY32" fmla="*/ 1833989 h 2475960"/>
                <a:gd name="connsiteX33" fmla="*/ 576036 w 820807"/>
                <a:gd name="connsiteY33" fmla="*/ 2042536 h 2475960"/>
                <a:gd name="connsiteX34" fmla="*/ 572026 w 820807"/>
                <a:gd name="connsiteY34" fmla="*/ 2303221 h 2475960"/>
                <a:gd name="connsiteX35" fmla="*/ 539941 w 820807"/>
                <a:gd name="connsiteY35" fmla="*/ 2443589 h 2475960"/>
                <a:gd name="connsiteX36" fmla="*/ 515878 w 820807"/>
                <a:gd name="connsiteY36" fmla="*/ 2475673 h 2475960"/>
                <a:gd name="connsiteX37" fmla="*/ 443689 w 820807"/>
                <a:gd name="connsiteY37" fmla="*/ 2455621 h 2475960"/>
                <a:gd name="connsiteX38" fmla="*/ 415615 w 820807"/>
                <a:gd name="connsiteY38" fmla="*/ 2395463 h 2475960"/>
                <a:gd name="connsiteX39" fmla="*/ 395562 w 820807"/>
                <a:gd name="connsiteY39" fmla="*/ 2231031 h 2475960"/>
                <a:gd name="connsiteX40" fmla="*/ 383531 w 820807"/>
                <a:gd name="connsiteY40" fmla="*/ 2046547 h 2475960"/>
                <a:gd name="connsiteX41" fmla="*/ 379520 w 820807"/>
                <a:gd name="connsiteY41" fmla="*/ 1918210 h 2475960"/>
                <a:gd name="connsiteX42" fmla="*/ 383531 w 820807"/>
                <a:gd name="connsiteY42" fmla="*/ 1886126 h 2475960"/>
                <a:gd name="connsiteX43" fmla="*/ 367489 w 820807"/>
                <a:gd name="connsiteY43" fmla="*/ 1878105 h 2475960"/>
                <a:gd name="connsiteX44" fmla="*/ 383531 w 820807"/>
                <a:gd name="connsiteY44" fmla="*/ 1805915 h 2475960"/>
                <a:gd name="connsiteX45" fmla="*/ 395562 w 820807"/>
                <a:gd name="connsiteY45" fmla="*/ 1725705 h 2475960"/>
                <a:gd name="connsiteX46" fmla="*/ 399573 w 820807"/>
                <a:gd name="connsiteY46" fmla="*/ 1613410 h 2475960"/>
                <a:gd name="connsiteX47" fmla="*/ 395562 w 820807"/>
                <a:gd name="connsiteY47" fmla="*/ 1517157 h 2475960"/>
                <a:gd name="connsiteX48" fmla="*/ 383531 w 820807"/>
                <a:gd name="connsiteY48" fmla="*/ 1364757 h 2475960"/>
                <a:gd name="connsiteX49" fmla="*/ 351447 w 820807"/>
                <a:gd name="connsiteY49" fmla="*/ 1280536 h 2475960"/>
                <a:gd name="connsiteX50" fmla="*/ 327384 w 820807"/>
                <a:gd name="connsiteY50" fmla="*/ 1152200 h 2475960"/>
                <a:gd name="connsiteX51" fmla="*/ 291289 w 820807"/>
                <a:gd name="connsiteY51" fmla="*/ 1084021 h 2475960"/>
                <a:gd name="connsiteX52" fmla="*/ 183005 w 820807"/>
                <a:gd name="connsiteY52" fmla="*/ 971726 h 2475960"/>
                <a:gd name="connsiteX53" fmla="*/ 146910 w 820807"/>
                <a:gd name="connsiteY53" fmla="*/ 887505 h 2475960"/>
                <a:gd name="connsiteX54" fmla="*/ 74720 w 820807"/>
                <a:gd name="connsiteY54" fmla="*/ 743126 h 2475960"/>
                <a:gd name="connsiteX55" fmla="*/ 50657 w 820807"/>
                <a:gd name="connsiteY55" fmla="*/ 695000 h 2475960"/>
                <a:gd name="connsiteX56" fmla="*/ 30605 w 820807"/>
                <a:gd name="connsiteY56" fmla="*/ 642863 h 2475960"/>
                <a:gd name="connsiteX57" fmla="*/ 14562 w 820807"/>
                <a:gd name="connsiteY57" fmla="*/ 486452 h 2475960"/>
                <a:gd name="connsiteX58" fmla="*/ 6541 w 820807"/>
                <a:gd name="connsiteY58" fmla="*/ 374157 h 2475960"/>
                <a:gd name="connsiteX59" fmla="*/ 2531 w 820807"/>
                <a:gd name="connsiteY59" fmla="*/ 261863 h 2475960"/>
                <a:gd name="connsiteX60" fmla="*/ 2531 w 820807"/>
                <a:gd name="connsiteY60" fmla="*/ 249831 h 2475960"/>
                <a:gd name="connsiteX61" fmla="*/ 34615 w 820807"/>
                <a:gd name="connsiteY61" fmla="*/ 129515 h 2475960"/>
                <a:gd name="connsiteX62" fmla="*/ 46647 w 820807"/>
                <a:gd name="connsiteY62" fmla="*/ 61336 h 2475960"/>
                <a:gd name="connsiteX63" fmla="*/ 46647 w 820807"/>
                <a:gd name="connsiteY63" fmla="*/ 1178 h 24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20807" h="2475960">
                  <a:moveTo>
                    <a:pt x="46647" y="1178"/>
                  </a:moveTo>
                  <a:cubicBezTo>
                    <a:pt x="53999" y="10536"/>
                    <a:pt x="72715" y="98100"/>
                    <a:pt x="90762" y="117484"/>
                  </a:cubicBezTo>
                  <a:cubicBezTo>
                    <a:pt x="108809" y="136868"/>
                    <a:pt x="135547" y="121494"/>
                    <a:pt x="154931" y="117484"/>
                  </a:cubicBezTo>
                  <a:cubicBezTo>
                    <a:pt x="174315" y="113474"/>
                    <a:pt x="193031" y="104116"/>
                    <a:pt x="207068" y="93421"/>
                  </a:cubicBezTo>
                  <a:cubicBezTo>
                    <a:pt x="221105" y="82726"/>
                    <a:pt x="232468" y="62004"/>
                    <a:pt x="239152" y="53315"/>
                  </a:cubicBezTo>
                  <a:cubicBezTo>
                    <a:pt x="245836" y="44626"/>
                    <a:pt x="247173" y="38610"/>
                    <a:pt x="247173" y="41284"/>
                  </a:cubicBezTo>
                  <a:cubicBezTo>
                    <a:pt x="247173" y="43958"/>
                    <a:pt x="240489" y="51310"/>
                    <a:pt x="239152" y="69357"/>
                  </a:cubicBezTo>
                  <a:cubicBezTo>
                    <a:pt x="237815" y="87404"/>
                    <a:pt x="237815" y="124837"/>
                    <a:pt x="239152" y="149568"/>
                  </a:cubicBezTo>
                  <a:cubicBezTo>
                    <a:pt x="240489" y="174299"/>
                    <a:pt x="247173" y="188337"/>
                    <a:pt x="247173" y="217747"/>
                  </a:cubicBezTo>
                  <a:cubicBezTo>
                    <a:pt x="247173" y="247157"/>
                    <a:pt x="238484" y="294615"/>
                    <a:pt x="239152" y="326031"/>
                  </a:cubicBezTo>
                  <a:cubicBezTo>
                    <a:pt x="239820" y="357447"/>
                    <a:pt x="249847" y="378168"/>
                    <a:pt x="251184" y="406242"/>
                  </a:cubicBezTo>
                  <a:cubicBezTo>
                    <a:pt x="252521" y="434316"/>
                    <a:pt x="236478" y="458378"/>
                    <a:pt x="247173" y="494473"/>
                  </a:cubicBezTo>
                  <a:cubicBezTo>
                    <a:pt x="257868" y="530568"/>
                    <a:pt x="291289" y="582705"/>
                    <a:pt x="315352" y="622810"/>
                  </a:cubicBezTo>
                  <a:cubicBezTo>
                    <a:pt x="339415" y="662915"/>
                    <a:pt x="372168" y="709037"/>
                    <a:pt x="391552" y="735105"/>
                  </a:cubicBezTo>
                  <a:cubicBezTo>
                    <a:pt x="410936" y="761173"/>
                    <a:pt x="422299" y="777884"/>
                    <a:pt x="431657" y="779221"/>
                  </a:cubicBezTo>
                  <a:cubicBezTo>
                    <a:pt x="441015" y="780558"/>
                    <a:pt x="437673" y="749810"/>
                    <a:pt x="447699" y="743126"/>
                  </a:cubicBezTo>
                  <a:cubicBezTo>
                    <a:pt x="457725" y="736442"/>
                    <a:pt x="471094" y="735773"/>
                    <a:pt x="491815" y="739115"/>
                  </a:cubicBezTo>
                  <a:cubicBezTo>
                    <a:pt x="512536" y="742457"/>
                    <a:pt x="547294" y="751146"/>
                    <a:pt x="572026" y="763178"/>
                  </a:cubicBezTo>
                  <a:cubicBezTo>
                    <a:pt x="596758" y="775210"/>
                    <a:pt x="621489" y="798605"/>
                    <a:pt x="640205" y="811305"/>
                  </a:cubicBezTo>
                  <a:cubicBezTo>
                    <a:pt x="658921" y="824005"/>
                    <a:pt x="669615" y="832694"/>
                    <a:pt x="684320" y="839378"/>
                  </a:cubicBezTo>
                  <a:cubicBezTo>
                    <a:pt x="699025" y="846062"/>
                    <a:pt x="715736" y="853415"/>
                    <a:pt x="728436" y="851410"/>
                  </a:cubicBezTo>
                  <a:cubicBezTo>
                    <a:pt x="741136" y="849405"/>
                    <a:pt x="751831" y="836705"/>
                    <a:pt x="760520" y="827347"/>
                  </a:cubicBezTo>
                  <a:cubicBezTo>
                    <a:pt x="769209" y="817989"/>
                    <a:pt x="777231" y="787910"/>
                    <a:pt x="780573" y="795263"/>
                  </a:cubicBezTo>
                  <a:cubicBezTo>
                    <a:pt x="783915" y="802616"/>
                    <a:pt x="776563" y="846732"/>
                    <a:pt x="780573" y="871463"/>
                  </a:cubicBezTo>
                  <a:cubicBezTo>
                    <a:pt x="784583" y="896194"/>
                    <a:pt x="798620" y="922263"/>
                    <a:pt x="804636" y="943652"/>
                  </a:cubicBezTo>
                  <a:cubicBezTo>
                    <a:pt x="810652" y="965042"/>
                    <a:pt x="813994" y="981753"/>
                    <a:pt x="816668" y="999800"/>
                  </a:cubicBezTo>
                  <a:cubicBezTo>
                    <a:pt x="819342" y="1017847"/>
                    <a:pt x="821346" y="1028541"/>
                    <a:pt x="820678" y="1051936"/>
                  </a:cubicBezTo>
                  <a:cubicBezTo>
                    <a:pt x="820010" y="1075331"/>
                    <a:pt x="817336" y="1104742"/>
                    <a:pt x="812657" y="1140168"/>
                  </a:cubicBezTo>
                  <a:cubicBezTo>
                    <a:pt x="807978" y="1175594"/>
                    <a:pt x="806642" y="1223720"/>
                    <a:pt x="792605" y="1264494"/>
                  </a:cubicBezTo>
                  <a:cubicBezTo>
                    <a:pt x="778568" y="1305268"/>
                    <a:pt x="749157" y="1342031"/>
                    <a:pt x="728436" y="1384810"/>
                  </a:cubicBezTo>
                  <a:cubicBezTo>
                    <a:pt x="707715" y="1427589"/>
                    <a:pt x="684989" y="1481731"/>
                    <a:pt x="668278" y="1521168"/>
                  </a:cubicBezTo>
                  <a:cubicBezTo>
                    <a:pt x="651568" y="1560605"/>
                    <a:pt x="641541" y="1569294"/>
                    <a:pt x="628173" y="1621431"/>
                  </a:cubicBezTo>
                  <a:cubicBezTo>
                    <a:pt x="614805" y="1673568"/>
                    <a:pt x="596758" y="1763805"/>
                    <a:pt x="588068" y="1833989"/>
                  </a:cubicBezTo>
                  <a:cubicBezTo>
                    <a:pt x="579379" y="1904173"/>
                    <a:pt x="578710" y="1964331"/>
                    <a:pt x="576036" y="2042536"/>
                  </a:cubicBezTo>
                  <a:cubicBezTo>
                    <a:pt x="573362" y="2120741"/>
                    <a:pt x="578042" y="2236379"/>
                    <a:pt x="572026" y="2303221"/>
                  </a:cubicBezTo>
                  <a:cubicBezTo>
                    <a:pt x="566010" y="2370063"/>
                    <a:pt x="549299" y="2414847"/>
                    <a:pt x="539941" y="2443589"/>
                  </a:cubicBezTo>
                  <a:cubicBezTo>
                    <a:pt x="530583" y="2472331"/>
                    <a:pt x="531920" y="2473668"/>
                    <a:pt x="515878" y="2475673"/>
                  </a:cubicBezTo>
                  <a:cubicBezTo>
                    <a:pt x="499836" y="2477678"/>
                    <a:pt x="460399" y="2468989"/>
                    <a:pt x="443689" y="2455621"/>
                  </a:cubicBezTo>
                  <a:cubicBezTo>
                    <a:pt x="426979" y="2442253"/>
                    <a:pt x="423636" y="2432895"/>
                    <a:pt x="415615" y="2395463"/>
                  </a:cubicBezTo>
                  <a:cubicBezTo>
                    <a:pt x="407594" y="2358031"/>
                    <a:pt x="400909" y="2289184"/>
                    <a:pt x="395562" y="2231031"/>
                  </a:cubicBezTo>
                  <a:cubicBezTo>
                    <a:pt x="390215" y="2172878"/>
                    <a:pt x="386205" y="2098684"/>
                    <a:pt x="383531" y="2046547"/>
                  </a:cubicBezTo>
                  <a:cubicBezTo>
                    <a:pt x="380857" y="1994410"/>
                    <a:pt x="379520" y="1944947"/>
                    <a:pt x="379520" y="1918210"/>
                  </a:cubicBezTo>
                  <a:cubicBezTo>
                    <a:pt x="379520" y="1891473"/>
                    <a:pt x="385536" y="1892810"/>
                    <a:pt x="383531" y="1886126"/>
                  </a:cubicBezTo>
                  <a:cubicBezTo>
                    <a:pt x="381526" y="1879442"/>
                    <a:pt x="367489" y="1891473"/>
                    <a:pt x="367489" y="1878105"/>
                  </a:cubicBezTo>
                  <a:cubicBezTo>
                    <a:pt x="367489" y="1864737"/>
                    <a:pt x="378852" y="1831315"/>
                    <a:pt x="383531" y="1805915"/>
                  </a:cubicBezTo>
                  <a:cubicBezTo>
                    <a:pt x="388210" y="1780515"/>
                    <a:pt x="392888" y="1757789"/>
                    <a:pt x="395562" y="1725705"/>
                  </a:cubicBezTo>
                  <a:cubicBezTo>
                    <a:pt x="398236" y="1693621"/>
                    <a:pt x="399573" y="1648168"/>
                    <a:pt x="399573" y="1613410"/>
                  </a:cubicBezTo>
                  <a:cubicBezTo>
                    <a:pt x="399573" y="1578652"/>
                    <a:pt x="398236" y="1558599"/>
                    <a:pt x="395562" y="1517157"/>
                  </a:cubicBezTo>
                  <a:cubicBezTo>
                    <a:pt x="392888" y="1475715"/>
                    <a:pt x="390884" y="1404194"/>
                    <a:pt x="383531" y="1364757"/>
                  </a:cubicBezTo>
                  <a:cubicBezTo>
                    <a:pt x="376179" y="1325320"/>
                    <a:pt x="360805" y="1315962"/>
                    <a:pt x="351447" y="1280536"/>
                  </a:cubicBezTo>
                  <a:cubicBezTo>
                    <a:pt x="342089" y="1245110"/>
                    <a:pt x="337410" y="1184953"/>
                    <a:pt x="327384" y="1152200"/>
                  </a:cubicBezTo>
                  <a:cubicBezTo>
                    <a:pt x="317358" y="1119447"/>
                    <a:pt x="315352" y="1114100"/>
                    <a:pt x="291289" y="1084021"/>
                  </a:cubicBezTo>
                  <a:cubicBezTo>
                    <a:pt x="267226" y="1053942"/>
                    <a:pt x="207068" y="1004479"/>
                    <a:pt x="183005" y="971726"/>
                  </a:cubicBezTo>
                  <a:cubicBezTo>
                    <a:pt x="158942" y="938973"/>
                    <a:pt x="164957" y="925605"/>
                    <a:pt x="146910" y="887505"/>
                  </a:cubicBezTo>
                  <a:cubicBezTo>
                    <a:pt x="128863" y="849405"/>
                    <a:pt x="74720" y="743126"/>
                    <a:pt x="74720" y="743126"/>
                  </a:cubicBezTo>
                  <a:cubicBezTo>
                    <a:pt x="58678" y="711042"/>
                    <a:pt x="58009" y="711710"/>
                    <a:pt x="50657" y="695000"/>
                  </a:cubicBezTo>
                  <a:cubicBezTo>
                    <a:pt x="43305" y="678290"/>
                    <a:pt x="36621" y="677621"/>
                    <a:pt x="30605" y="642863"/>
                  </a:cubicBezTo>
                  <a:cubicBezTo>
                    <a:pt x="24589" y="608105"/>
                    <a:pt x="18573" y="531236"/>
                    <a:pt x="14562" y="486452"/>
                  </a:cubicBezTo>
                  <a:cubicBezTo>
                    <a:pt x="10551" y="441668"/>
                    <a:pt x="8546" y="411588"/>
                    <a:pt x="6541" y="374157"/>
                  </a:cubicBezTo>
                  <a:cubicBezTo>
                    <a:pt x="4536" y="336726"/>
                    <a:pt x="3199" y="282584"/>
                    <a:pt x="2531" y="261863"/>
                  </a:cubicBezTo>
                  <a:cubicBezTo>
                    <a:pt x="1863" y="241142"/>
                    <a:pt x="-2816" y="271889"/>
                    <a:pt x="2531" y="249831"/>
                  </a:cubicBezTo>
                  <a:cubicBezTo>
                    <a:pt x="7878" y="227773"/>
                    <a:pt x="27262" y="160931"/>
                    <a:pt x="34615" y="129515"/>
                  </a:cubicBezTo>
                  <a:cubicBezTo>
                    <a:pt x="41968" y="98099"/>
                    <a:pt x="43973" y="82057"/>
                    <a:pt x="46647" y="61336"/>
                  </a:cubicBezTo>
                  <a:cubicBezTo>
                    <a:pt x="49321" y="40615"/>
                    <a:pt x="39295" y="-8180"/>
                    <a:pt x="46647" y="1178"/>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ko-KR" altLang="en-US" sz="2700" kern="0">
                <a:solidFill>
                  <a:prstClr val="white"/>
                </a:solidFill>
                <a:latin typeface="Arial"/>
                <a:sym typeface="Arial"/>
              </a:endParaRPr>
            </a:p>
          </p:txBody>
        </p:sp>
        <p:sp>
          <p:nvSpPr>
            <p:cNvPr id="73" name="Freeform 22">
              <a:extLst>
                <a:ext uri="{FF2B5EF4-FFF2-40B4-BE49-F238E27FC236}">
                  <a16:creationId xmlns:a16="http://schemas.microsoft.com/office/drawing/2014/main" id="{F1995773-9DBA-458C-9322-87B02CC163B2}"/>
                </a:ext>
              </a:extLst>
            </p:cNvPr>
            <p:cNvSpPr/>
            <p:nvPr/>
          </p:nvSpPr>
          <p:spPr>
            <a:xfrm>
              <a:off x="7210179" y="2487003"/>
              <a:ext cx="182503" cy="211637"/>
            </a:xfrm>
            <a:custGeom>
              <a:avLst/>
              <a:gdLst>
                <a:gd name="connsiteX0" fmla="*/ 196595 w 198015"/>
                <a:gd name="connsiteY0" fmla="*/ 136842 h 252445"/>
                <a:gd name="connsiteX1" fmla="*/ 176275 w 198015"/>
                <a:gd name="connsiteY1" fmla="*/ 86042 h 252445"/>
                <a:gd name="connsiteX2" fmla="*/ 181355 w 198015"/>
                <a:gd name="connsiteY2" fmla="*/ 40322 h 252445"/>
                <a:gd name="connsiteX3" fmla="*/ 155955 w 198015"/>
                <a:gd name="connsiteY3" fmla="*/ 9842 h 252445"/>
                <a:gd name="connsiteX4" fmla="*/ 155955 w 198015"/>
                <a:gd name="connsiteY4" fmla="*/ 50482 h 252445"/>
                <a:gd name="connsiteX5" fmla="*/ 110235 w 198015"/>
                <a:gd name="connsiteY5" fmla="*/ 65722 h 252445"/>
                <a:gd name="connsiteX6" fmla="*/ 64515 w 198015"/>
                <a:gd name="connsiteY6" fmla="*/ 65722 h 252445"/>
                <a:gd name="connsiteX7" fmla="*/ 23875 w 198015"/>
                <a:gd name="connsiteY7" fmla="*/ 20002 h 252445"/>
                <a:gd name="connsiteX8" fmla="*/ 3555 w 198015"/>
                <a:gd name="connsiteY8" fmla="*/ 4762 h 252445"/>
                <a:gd name="connsiteX9" fmla="*/ 3555 w 198015"/>
                <a:gd name="connsiteY9" fmla="*/ 101282 h 252445"/>
                <a:gd name="connsiteX10" fmla="*/ 39115 w 198015"/>
                <a:gd name="connsiteY10" fmla="*/ 243522 h 252445"/>
                <a:gd name="connsiteX11" fmla="*/ 130555 w 198015"/>
                <a:gd name="connsiteY11" fmla="*/ 228282 h 252445"/>
                <a:gd name="connsiteX12" fmla="*/ 196595 w 198015"/>
                <a:gd name="connsiteY12" fmla="*/ 136842 h 252445"/>
                <a:gd name="connsiteX0" fmla="*/ 196595 w 200477"/>
                <a:gd name="connsiteY0" fmla="*/ 136842 h 252445"/>
                <a:gd name="connsiteX1" fmla="*/ 191515 w 200477"/>
                <a:gd name="connsiteY1" fmla="*/ 80962 h 252445"/>
                <a:gd name="connsiteX2" fmla="*/ 181355 w 200477"/>
                <a:gd name="connsiteY2" fmla="*/ 40322 h 252445"/>
                <a:gd name="connsiteX3" fmla="*/ 155955 w 200477"/>
                <a:gd name="connsiteY3" fmla="*/ 9842 h 252445"/>
                <a:gd name="connsiteX4" fmla="*/ 155955 w 200477"/>
                <a:gd name="connsiteY4" fmla="*/ 50482 h 252445"/>
                <a:gd name="connsiteX5" fmla="*/ 110235 w 200477"/>
                <a:gd name="connsiteY5" fmla="*/ 65722 h 252445"/>
                <a:gd name="connsiteX6" fmla="*/ 64515 w 200477"/>
                <a:gd name="connsiteY6" fmla="*/ 65722 h 252445"/>
                <a:gd name="connsiteX7" fmla="*/ 23875 w 200477"/>
                <a:gd name="connsiteY7" fmla="*/ 20002 h 252445"/>
                <a:gd name="connsiteX8" fmla="*/ 3555 w 200477"/>
                <a:gd name="connsiteY8" fmla="*/ 4762 h 252445"/>
                <a:gd name="connsiteX9" fmla="*/ 3555 w 200477"/>
                <a:gd name="connsiteY9" fmla="*/ 101282 h 252445"/>
                <a:gd name="connsiteX10" fmla="*/ 39115 w 200477"/>
                <a:gd name="connsiteY10" fmla="*/ 243522 h 252445"/>
                <a:gd name="connsiteX11" fmla="*/ 130555 w 200477"/>
                <a:gd name="connsiteY11" fmla="*/ 228282 h 252445"/>
                <a:gd name="connsiteX12" fmla="*/ 196595 w 200477"/>
                <a:gd name="connsiteY12" fmla="*/ 136842 h 25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477" h="252445">
                  <a:moveTo>
                    <a:pt x="196595" y="136842"/>
                  </a:moveTo>
                  <a:cubicBezTo>
                    <a:pt x="206755" y="112289"/>
                    <a:pt x="194055" y="97049"/>
                    <a:pt x="191515" y="80962"/>
                  </a:cubicBezTo>
                  <a:cubicBezTo>
                    <a:pt x="188975" y="64875"/>
                    <a:pt x="187282" y="52175"/>
                    <a:pt x="181355" y="40322"/>
                  </a:cubicBezTo>
                  <a:cubicBezTo>
                    <a:pt x="175428" y="28469"/>
                    <a:pt x="160188" y="8149"/>
                    <a:pt x="155955" y="9842"/>
                  </a:cubicBezTo>
                  <a:cubicBezTo>
                    <a:pt x="151722" y="11535"/>
                    <a:pt x="163575" y="41169"/>
                    <a:pt x="155955" y="50482"/>
                  </a:cubicBezTo>
                  <a:cubicBezTo>
                    <a:pt x="148335" y="59795"/>
                    <a:pt x="125475" y="63182"/>
                    <a:pt x="110235" y="65722"/>
                  </a:cubicBezTo>
                  <a:cubicBezTo>
                    <a:pt x="94995" y="68262"/>
                    <a:pt x="78908" y="73342"/>
                    <a:pt x="64515" y="65722"/>
                  </a:cubicBezTo>
                  <a:cubicBezTo>
                    <a:pt x="50122" y="58102"/>
                    <a:pt x="34035" y="30162"/>
                    <a:pt x="23875" y="20002"/>
                  </a:cubicBezTo>
                  <a:cubicBezTo>
                    <a:pt x="13715" y="9842"/>
                    <a:pt x="6942" y="-8785"/>
                    <a:pt x="3555" y="4762"/>
                  </a:cubicBezTo>
                  <a:cubicBezTo>
                    <a:pt x="168" y="18309"/>
                    <a:pt x="-2372" y="61489"/>
                    <a:pt x="3555" y="101282"/>
                  </a:cubicBezTo>
                  <a:cubicBezTo>
                    <a:pt x="9482" y="141075"/>
                    <a:pt x="17948" y="222355"/>
                    <a:pt x="39115" y="243522"/>
                  </a:cubicBezTo>
                  <a:cubicBezTo>
                    <a:pt x="60282" y="264689"/>
                    <a:pt x="106848" y="243522"/>
                    <a:pt x="130555" y="228282"/>
                  </a:cubicBezTo>
                  <a:cubicBezTo>
                    <a:pt x="154262" y="213042"/>
                    <a:pt x="186435" y="161395"/>
                    <a:pt x="196595" y="1368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
                  <a:srgbClr val="000000"/>
                </a:buClr>
              </a:pPr>
              <a:endParaRPr lang="ko-KR" altLang="en-US" sz="2700" kern="0">
                <a:solidFill>
                  <a:prstClr val="white"/>
                </a:solidFill>
                <a:latin typeface="Arial"/>
                <a:sym typeface="Arial"/>
              </a:endParaRPr>
            </a:p>
          </p:txBody>
        </p:sp>
      </p:grpSp>
      <p:grpSp>
        <p:nvGrpSpPr>
          <p:cNvPr id="2" name="Group 1">
            <a:extLst>
              <a:ext uri="{FF2B5EF4-FFF2-40B4-BE49-F238E27FC236}">
                <a16:creationId xmlns:a16="http://schemas.microsoft.com/office/drawing/2014/main" id="{A304F147-E1F2-4C63-B6DB-FC0917460B96}"/>
              </a:ext>
            </a:extLst>
          </p:cNvPr>
          <p:cNvGrpSpPr/>
          <p:nvPr/>
        </p:nvGrpSpPr>
        <p:grpSpPr>
          <a:xfrm>
            <a:off x="7740448" y="0"/>
            <a:ext cx="1494399" cy="479681"/>
            <a:chOff x="3878741" y="5454061"/>
            <a:chExt cx="1494399" cy="479681"/>
          </a:xfrm>
        </p:grpSpPr>
        <p:pic>
          <p:nvPicPr>
            <p:cNvPr id="44" name="Picture 43">
              <a:extLst>
                <a:ext uri="{FF2B5EF4-FFF2-40B4-BE49-F238E27FC236}">
                  <a16:creationId xmlns:a16="http://schemas.microsoft.com/office/drawing/2014/main" id="{F804D251-E300-4531-915F-DECBAB7A0AEB}"/>
                </a:ext>
              </a:extLst>
            </p:cNvPr>
            <p:cNvPicPr>
              <a:picLocks noChangeAspect="1"/>
            </p:cNvPicPr>
            <p:nvPr/>
          </p:nvPicPr>
          <p:blipFill>
            <a:blip r:embed="rId3"/>
            <a:srcRect/>
            <a:stretch/>
          </p:blipFill>
          <p:spPr>
            <a:xfrm>
              <a:off x="4824441" y="5454061"/>
              <a:ext cx="548699" cy="479681"/>
            </a:xfrm>
            <a:prstGeom prst="rect">
              <a:avLst/>
            </a:prstGeom>
          </p:spPr>
        </p:pic>
        <p:pic>
          <p:nvPicPr>
            <p:cNvPr id="45" name="Picture 44">
              <a:extLst>
                <a:ext uri="{FF2B5EF4-FFF2-40B4-BE49-F238E27FC236}">
                  <a16:creationId xmlns:a16="http://schemas.microsoft.com/office/drawing/2014/main" id="{730AF5CE-ADBA-4962-8C59-BB02544CCD2F}"/>
                </a:ext>
              </a:extLst>
            </p:cNvPr>
            <p:cNvPicPr>
              <a:picLocks noChangeAspect="1"/>
            </p:cNvPicPr>
            <p:nvPr/>
          </p:nvPicPr>
          <p:blipFill>
            <a:blip r:embed="rId4"/>
            <a:srcRect/>
            <a:stretch/>
          </p:blipFill>
          <p:spPr>
            <a:xfrm>
              <a:off x="3878741" y="5468921"/>
              <a:ext cx="940203" cy="464820"/>
            </a:xfrm>
            <a:prstGeom prst="rect">
              <a:avLst/>
            </a:prstGeom>
          </p:spPr>
        </p:pic>
      </p:grpSp>
      <p:sp>
        <p:nvSpPr>
          <p:cNvPr id="46" name="Title 24">
            <a:extLst>
              <a:ext uri="{FF2B5EF4-FFF2-40B4-BE49-F238E27FC236}">
                <a16:creationId xmlns:a16="http://schemas.microsoft.com/office/drawing/2014/main" id="{95E4F26B-4BD3-44A5-BF34-4654EB59D8B6}"/>
              </a:ext>
            </a:extLst>
          </p:cNvPr>
          <p:cNvSpPr txBox="1">
            <a:spLocks/>
          </p:cNvSpPr>
          <p:nvPr/>
        </p:nvSpPr>
        <p:spPr>
          <a:xfrm>
            <a:off x="463349" y="579471"/>
            <a:ext cx="7774415" cy="752073"/>
          </a:xfrm>
          <a:prstGeom prst="flowChartAlternateProcess">
            <a:avLst/>
          </a:prstGeom>
          <a:gradFill>
            <a:gsLst>
              <a:gs pos="0">
                <a:schemeClr val="bg1"/>
              </a:gs>
              <a:gs pos="0">
                <a:srgbClr val="C00000"/>
              </a:gs>
              <a:gs pos="100000">
                <a:schemeClr val="tx1">
                  <a:lumMod val="65000"/>
                  <a:lumOff val="35000"/>
                </a:schemeClr>
              </a:gs>
              <a:gs pos="100000">
                <a:schemeClr val="accent1">
                  <a:lumMod val="30000"/>
                  <a:lumOff val="70000"/>
                </a:schemeClr>
              </a:gs>
            </a:gsLst>
            <a:lin ang="5400000" scaled="1"/>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MY" sz="2100" b="1" spc="-8" dirty="0">
                <a:solidFill>
                  <a:srgbClr val="FFFFFF"/>
                </a:solidFill>
                <a:latin typeface="Gadugi" panose="020B0502040204020203" pitchFamily="34" charset="0"/>
                <a:ea typeface="Gadugi" panose="020B0502040204020203" pitchFamily="34" charset="0"/>
                <a:cs typeface="Calibri"/>
              </a:rPr>
              <a:t>PERANAN DAN TANGGUNGJAWAB KETUA PUSAT TANGGUNGJAWAB (KPTJ)</a:t>
            </a:r>
            <a:endParaRPr lang="en-MY" sz="2100" b="1" dirty="0">
              <a:solidFill>
                <a:schemeClr val="bg1"/>
              </a:solidFill>
              <a:latin typeface="Gadugi" panose="020B0502040204020203" pitchFamily="34" charset="0"/>
              <a:ea typeface="Gadugi" panose="020B0502040204020203" pitchFamily="34" charset="0"/>
            </a:endParaRPr>
          </a:p>
        </p:txBody>
      </p:sp>
      <p:sp>
        <p:nvSpPr>
          <p:cNvPr id="49" name="TextBox 48">
            <a:extLst>
              <a:ext uri="{FF2B5EF4-FFF2-40B4-BE49-F238E27FC236}">
                <a16:creationId xmlns:a16="http://schemas.microsoft.com/office/drawing/2014/main" id="{01C62D27-FD9E-4B6B-9B5B-44C4885A898F}"/>
              </a:ext>
            </a:extLst>
          </p:cNvPr>
          <p:cNvSpPr txBox="1"/>
          <p:nvPr/>
        </p:nvSpPr>
        <p:spPr>
          <a:xfrm>
            <a:off x="4874638" y="5831756"/>
            <a:ext cx="3882924" cy="584775"/>
          </a:xfrm>
          <a:prstGeom prst="rect">
            <a:avLst/>
          </a:prstGeom>
          <a:gradFill flip="none" rotWithShape="1">
            <a:gsLst>
              <a:gs pos="0">
                <a:srgbClr val="E46056">
                  <a:shade val="30000"/>
                  <a:satMod val="115000"/>
                </a:srgbClr>
              </a:gs>
              <a:gs pos="50000">
                <a:srgbClr val="E46056">
                  <a:shade val="67500"/>
                  <a:satMod val="115000"/>
                </a:srgbClr>
              </a:gs>
              <a:gs pos="100000">
                <a:srgbClr val="E46056">
                  <a:shade val="100000"/>
                  <a:satMod val="115000"/>
                </a:srgbClr>
              </a:gs>
            </a:gsLst>
            <a:lin ang="8100000" scaled="1"/>
            <a:tileRect/>
          </a:grad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i-FI" sz="1600" b="0" i="0" u="none" strike="noStrike" kern="1200" baseline="0" dirty="0">
                <a:solidFill>
                  <a:schemeClr val="bg1"/>
                </a:solidFill>
                <a:latin typeface="Abadi" panose="020B0604020104020204" pitchFamily="34" charset="0"/>
                <a:ea typeface="+mn-ea"/>
                <a:cs typeface="+mn-cs"/>
              </a:rPr>
              <a:t>Memastikan pengurusan  aset adalah mengikut  peraturan berkuat kuasa</a:t>
            </a:r>
          </a:p>
        </p:txBody>
      </p:sp>
      <p:cxnSp>
        <p:nvCxnSpPr>
          <p:cNvPr id="50" name="Straight Connector 49">
            <a:extLst>
              <a:ext uri="{FF2B5EF4-FFF2-40B4-BE49-F238E27FC236}">
                <a16:creationId xmlns:a16="http://schemas.microsoft.com/office/drawing/2014/main" id="{06AC9225-2FB1-4647-836D-468462448535}"/>
              </a:ext>
            </a:extLst>
          </p:cNvPr>
          <p:cNvCxnSpPr>
            <a:cxnSpLocks/>
          </p:cNvCxnSpPr>
          <p:nvPr/>
        </p:nvCxnSpPr>
        <p:spPr>
          <a:xfrm>
            <a:off x="5072810" y="5030509"/>
            <a:ext cx="394726" cy="519683"/>
          </a:xfrm>
          <a:prstGeom prst="line">
            <a:avLst/>
          </a:prstGeom>
          <a:ln w="31750" cap="sq">
            <a:solidFill>
              <a:schemeClr val="accent4">
                <a:lumMod val="75000"/>
              </a:schemeClr>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22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80">
                                          <p:stCondLst>
                                            <p:cond delay="0"/>
                                          </p:stCondLst>
                                        </p:cTn>
                                        <p:tgtEl>
                                          <p:spTgt spid="15"/>
                                        </p:tgtEl>
                                      </p:cBhvr>
                                    </p:animEffect>
                                    <p:anim calcmode="lin" valueType="num">
                                      <p:cBhvr>
                                        <p:cTn id="3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3" dur="26">
                                          <p:stCondLst>
                                            <p:cond delay="650"/>
                                          </p:stCondLst>
                                        </p:cTn>
                                        <p:tgtEl>
                                          <p:spTgt spid="15"/>
                                        </p:tgtEl>
                                      </p:cBhvr>
                                      <p:to x="100000" y="60000"/>
                                    </p:animScale>
                                    <p:animScale>
                                      <p:cBhvr>
                                        <p:cTn id="44" dur="166" decel="50000">
                                          <p:stCondLst>
                                            <p:cond delay="676"/>
                                          </p:stCondLst>
                                        </p:cTn>
                                        <p:tgtEl>
                                          <p:spTgt spid="15"/>
                                        </p:tgtEl>
                                      </p:cBhvr>
                                      <p:to x="100000" y="100000"/>
                                    </p:animScale>
                                    <p:animScale>
                                      <p:cBhvr>
                                        <p:cTn id="45" dur="26">
                                          <p:stCondLst>
                                            <p:cond delay="1312"/>
                                          </p:stCondLst>
                                        </p:cTn>
                                        <p:tgtEl>
                                          <p:spTgt spid="15"/>
                                        </p:tgtEl>
                                      </p:cBhvr>
                                      <p:to x="100000" y="80000"/>
                                    </p:animScale>
                                    <p:animScale>
                                      <p:cBhvr>
                                        <p:cTn id="46" dur="166" decel="50000">
                                          <p:stCondLst>
                                            <p:cond delay="1338"/>
                                          </p:stCondLst>
                                        </p:cTn>
                                        <p:tgtEl>
                                          <p:spTgt spid="15"/>
                                        </p:tgtEl>
                                      </p:cBhvr>
                                      <p:to x="100000" y="100000"/>
                                    </p:animScale>
                                    <p:animScale>
                                      <p:cBhvr>
                                        <p:cTn id="47" dur="26">
                                          <p:stCondLst>
                                            <p:cond delay="1642"/>
                                          </p:stCondLst>
                                        </p:cTn>
                                        <p:tgtEl>
                                          <p:spTgt spid="15"/>
                                        </p:tgtEl>
                                      </p:cBhvr>
                                      <p:to x="100000" y="90000"/>
                                    </p:animScale>
                                    <p:animScale>
                                      <p:cBhvr>
                                        <p:cTn id="48" dur="166" decel="50000">
                                          <p:stCondLst>
                                            <p:cond delay="1668"/>
                                          </p:stCondLst>
                                        </p:cTn>
                                        <p:tgtEl>
                                          <p:spTgt spid="15"/>
                                        </p:tgtEl>
                                      </p:cBhvr>
                                      <p:to x="100000" y="100000"/>
                                    </p:animScale>
                                    <p:animScale>
                                      <p:cBhvr>
                                        <p:cTn id="49" dur="26">
                                          <p:stCondLst>
                                            <p:cond delay="1808"/>
                                          </p:stCondLst>
                                        </p:cTn>
                                        <p:tgtEl>
                                          <p:spTgt spid="15"/>
                                        </p:tgtEl>
                                      </p:cBhvr>
                                      <p:to x="100000" y="95000"/>
                                    </p:animScale>
                                    <p:animScale>
                                      <p:cBhvr>
                                        <p:cTn id="50"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1EFAF20A-A047-49E9-857E-8E7C6DBE2D33}"/>
              </a:ext>
            </a:extLst>
          </p:cNvPr>
          <p:cNvSpPr>
            <a:spLocks noChangeArrowheads="1"/>
          </p:cNvSpPr>
          <p:nvPr/>
        </p:nvSpPr>
        <p:spPr bwMode="auto">
          <a:xfrm>
            <a:off x="5425698" y="1248234"/>
            <a:ext cx="308525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ms-MY" sz="1500" spc="-4" dirty="0">
                <a:latin typeface="Calibri" panose="020F0502020204030204" pitchFamily="34" charset="0"/>
                <a:cs typeface="Calibri" panose="020F0502020204030204" pitchFamily="34" charset="0"/>
              </a:rPr>
              <a:t>Memastikan </a:t>
            </a:r>
            <a:r>
              <a:rPr lang="ms-MY" sz="1500" spc="-23" dirty="0">
                <a:latin typeface="Calibri" panose="020F0502020204030204" pitchFamily="34" charset="0"/>
                <a:cs typeface="Calibri" panose="020F0502020204030204" pitchFamily="34" charset="0"/>
              </a:rPr>
              <a:t>KEW.PA-7 </a:t>
            </a:r>
            <a:r>
              <a:rPr lang="ms-MY" sz="1500" dirty="0">
                <a:latin typeface="Calibri" panose="020F0502020204030204" pitchFamily="34" charset="0"/>
                <a:cs typeface="Calibri" panose="020F0502020204030204" pitchFamily="34" charset="0"/>
              </a:rPr>
              <a:t>ditampal </a:t>
            </a:r>
            <a:r>
              <a:rPr lang="ms-MY" sz="1500" spc="-4" dirty="0">
                <a:latin typeface="Calibri" panose="020F0502020204030204" pitchFamily="34" charset="0"/>
                <a:cs typeface="Calibri" panose="020F0502020204030204" pitchFamily="34" charset="0"/>
              </a:rPr>
              <a:t>dilokasi</a:t>
            </a:r>
            <a:r>
              <a:rPr lang="ms-MY" sz="1500" spc="45" dirty="0">
                <a:latin typeface="Calibri" panose="020F0502020204030204" pitchFamily="34" charset="0"/>
                <a:cs typeface="Calibri" panose="020F0502020204030204" pitchFamily="34" charset="0"/>
              </a:rPr>
              <a:t> </a:t>
            </a:r>
            <a:r>
              <a:rPr lang="ms-MY" sz="1500" dirty="0">
                <a:latin typeface="Calibri" panose="020F0502020204030204" pitchFamily="34" charset="0"/>
                <a:cs typeface="Calibri" panose="020F0502020204030204" pitchFamily="34" charset="0"/>
              </a:rPr>
              <a:t>bertugas </a:t>
            </a:r>
            <a:r>
              <a:rPr lang="sv-SE" sz="1500" spc="-4" dirty="0">
                <a:latin typeface="Calibri" panose="020F0502020204030204" pitchFamily="34" charset="0"/>
                <a:cs typeface="Calibri" panose="020F0502020204030204" pitchFamily="34" charset="0"/>
              </a:rPr>
              <a:t>adalah berdasarkan </a:t>
            </a:r>
            <a:r>
              <a:rPr lang="sv-SE" sz="1500" spc="-8" dirty="0">
                <a:latin typeface="Calibri" panose="020F0502020204030204" pitchFamily="34" charset="0"/>
                <a:cs typeface="Calibri" panose="020F0502020204030204" pitchFamily="34" charset="0"/>
              </a:rPr>
              <a:t>aset  </a:t>
            </a:r>
            <a:r>
              <a:rPr lang="sv-SE" sz="1500" spc="-4" dirty="0">
                <a:latin typeface="Calibri" panose="020F0502020204030204" pitchFamily="34" charset="0"/>
                <a:cs typeface="Calibri" panose="020F0502020204030204" pitchFamily="34" charset="0"/>
              </a:rPr>
              <a:t>yang </a:t>
            </a:r>
            <a:r>
              <a:rPr lang="sv-SE" sz="1500" dirty="0">
                <a:latin typeface="Calibri" panose="020F0502020204030204" pitchFamily="34" charset="0"/>
                <a:cs typeface="Calibri" panose="020F0502020204030204" pitchFamily="34" charset="0"/>
              </a:rPr>
              <a:t>berada </a:t>
            </a:r>
            <a:r>
              <a:rPr lang="sv-SE" sz="1500" spc="-4" dirty="0">
                <a:latin typeface="Calibri" panose="020F0502020204030204" pitchFamily="34" charset="0"/>
                <a:cs typeface="Calibri" panose="020F0502020204030204" pitchFamily="34" charset="0"/>
              </a:rPr>
              <a:t>di lokasi  </a:t>
            </a:r>
            <a:r>
              <a:rPr lang="sv-SE" sz="1500" dirty="0">
                <a:latin typeface="Calibri" panose="020F0502020204030204" pitchFamily="34" charset="0"/>
                <a:cs typeface="Calibri" panose="020F0502020204030204" pitchFamily="34" charset="0"/>
              </a:rPr>
              <a:t>sebenar</a:t>
            </a:r>
            <a:endParaRPr lang="ms-MY" sz="1500" dirty="0">
              <a:latin typeface="Calibri" panose="020F0502020204030204" pitchFamily="34" charset="0"/>
              <a:cs typeface="Calibri" panose="020F0502020204030204" pitchFamily="34" charset="0"/>
            </a:endParaRPr>
          </a:p>
        </p:txBody>
      </p:sp>
      <p:sp>
        <p:nvSpPr>
          <p:cNvPr id="8" name="Rectangle 8">
            <a:extLst>
              <a:ext uri="{FF2B5EF4-FFF2-40B4-BE49-F238E27FC236}">
                <a16:creationId xmlns:a16="http://schemas.microsoft.com/office/drawing/2014/main" id="{980B411B-3730-4DC5-8DDF-486A81C1D625}"/>
              </a:ext>
            </a:extLst>
          </p:cNvPr>
          <p:cNvSpPr>
            <a:spLocks noChangeArrowheads="1"/>
          </p:cNvSpPr>
          <p:nvPr/>
        </p:nvSpPr>
        <p:spPr bwMode="auto">
          <a:xfrm>
            <a:off x="5429563" y="5140367"/>
            <a:ext cx="3470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ru-RU" sz="1500" dirty="0" err="1">
                <a:solidFill>
                  <a:schemeClr val="tx1">
                    <a:lumMod val="75000"/>
                  </a:schemeClr>
                </a:solidFill>
                <a:latin typeface="Calibri" panose="020F0502020204030204" pitchFamily="34" charset="0"/>
                <a:cs typeface="Calibri" panose="020F0502020204030204" pitchFamily="34" charset="0"/>
              </a:rPr>
              <a:t>Maklum</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kepada</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pegawai</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aset</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jika</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menyedari</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aset</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hilang</a:t>
            </a:r>
            <a:endParaRPr lang="ru-RU" altLang="ru-RU" sz="1500" dirty="0">
              <a:solidFill>
                <a:schemeClr val="tx1">
                  <a:lumMod val="75000"/>
                </a:schemeClr>
              </a:solidFill>
              <a:latin typeface="Calibri" panose="020F0502020204030204" pitchFamily="34" charset="0"/>
              <a:cs typeface="Calibri" panose="020F0502020204030204" pitchFamily="34" charset="0"/>
            </a:endParaRPr>
          </a:p>
        </p:txBody>
      </p:sp>
      <p:sp>
        <p:nvSpPr>
          <p:cNvPr id="11" name="Rectangle 11">
            <a:extLst>
              <a:ext uri="{FF2B5EF4-FFF2-40B4-BE49-F238E27FC236}">
                <a16:creationId xmlns:a16="http://schemas.microsoft.com/office/drawing/2014/main" id="{1D2C4184-2448-4FFE-B1EC-BE57B519F3D7}"/>
              </a:ext>
            </a:extLst>
          </p:cNvPr>
          <p:cNvSpPr>
            <a:spLocks noChangeArrowheads="1"/>
          </p:cNvSpPr>
          <p:nvPr/>
        </p:nvSpPr>
        <p:spPr bwMode="auto">
          <a:xfrm>
            <a:off x="5429563" y="4089069"/>
            <a:ext cx="325020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ru-RU" sz="1500" dirty="0" err="1">
                <a:solidFill>
                  <a:schemeClr val="tx1">
                    <a:lumMod val="75000"/>
                  </a:schemeClr>
                </a:solidFill>
                <a:latin typeface="Calibri" panose="020F0502020204030204" pitchFamily="34" charset="0"/>
                <a:cs typeface="Calibri" panose="020F0502020204030204" pitchFamily="34" charset="0"/>
              </a:rPr>
              <a:t>Memaklumkan</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kepada</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Pegawai</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Aset</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sebarang</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perubahan</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kepada</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pengguna</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atau</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lokasi</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untuk</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dikemaskini</a:t>
            </a:r>
            <a:endParaRPr lang="ru-RU" altLang="ru-RU" sz="1500" dirty="0">
              <a:solidFill>
                <a:schemeClr val="tx1">
                  <a:lumMod val="75000"/>
                </a:schemeClr>
              </a:solidFill>
              <a:latin typeface="Calibri" panose="020F0502020204030204" pitchFamily="34" charset="0"/>
              <a:cs typeface="Calibri" panose="020F0502020204030204" pitchFamily="34" charset="0"/>
            </a:endParaRPr>
          </a:p>
        </p:txBody>
      </p:sp>
      <p:sp>
        <p:nvSpPr>
          <p:cNvPr id="15" name="Rectangle 15">
            <a:extLst>
              <a:ext uri="{FF2B5EF4-FFF2-40B4-BE49-F238E27FC236}">
                <a16:creationId xmlns:a16="http://schemas.microsoft.com/office/drawing/2014/main" id="{CC0550FA-79E3-451B-8D82-F491CE6E774B}"/>
              </a:ext>
            </a:extLst>
          </p:cNvPr>
          <p:cNvSpPr>
            <a:spLocks noChangeArrowheads="1"/>
          </p:cNvSpPr>
          <p:nvPr/>
        </p:nvSpPr>
        <p:spPr bwMode="auto">
          <a:xfrm>
            <a:off x="5407312" y="3084882"/>
            <a:ext cx="310364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9525">
              <a:spcBef>
                <a:spcPts val="75"/>
              </a:spcBef>
              <a:tabLst>
                <a:tab pos="95250" algn="l"/>
                <a:tab pos="1213009" algn="l"/>
              </a:tabLst>
            </a:pPr>
            <a:r>
              <a:rPr lang="ms-MY" sz="1500" spc="-8" dirty="0">
                <a:latin typeface="Calibri" panose="020F0502020204030204" pitchFamily="34" charset="0"/>
                <a:cs typeface="Calibri" panose="020F0502020204030204" pitchFamily="34" charset="0"/>
              </a:rPr>
              <a:t>M</a:t>
            </a:r>
            <a:r>
              <a:rPr lang="ms-MY" sz="1500" dirty="0">
                <a:latin typeface="Calibri" panose="020F0502020204030204" pitchFamily="34" charset="0"/>
                <a:cs typeface="Calibri" panose="020F0502020204030204" pitchFamily="34" charset="0"/>
              </a:rPr>
              <a:t>e</a:t>
            </a:r>
            <a:r>
              <a:rPr lang="ms-MY" sz="1500" spc="-8" dirty="0">
                <a:latin typeface="Calibri" panose="020F0502020204030204" pitchFamily="34" charset="0"/>
                <a:cs typeface="Calibri" panose="020F0502020204030204" pitchFamily="34" charset="0"/>
              </a:rPr>
              <a:t>m</a:t>
            </a:r>
            <a:r>
              <a:rPr lang="ms-MY" sz="1500" dirty="0">
                <a:latin typeface="Calibri" panose="020F0502020204030204" pitchFamily="34" charset="0"/>
                <a:cs typeface="Calibri" panose="020F0502020204030204" pitchFamily="34" charset="0"/>
              </a:rPr>
              <a:t>aklu</a:t>
            </a:r>
            <a:r>
              <a:rPr lang="ms-MY" sz="1500" spc="-8" dirty="0">
                <a:latin typeface="Calibri" panose="020F0502020204030204" pitchFamily="34" charset="0"/>
                <a:cs typeface="Calibri" panose="020F0502020204030204" pitchFamily="34" charset="0"/>
              </a:rPr>
              <a:t>m</a:t>
            </a:r>
            <a:r>
              <a:rPr lang="ms-MY" sz="1500" dirty="0">
                <a:latin typeface="Calibri" panose="020F0502020204030204" pitchFamily="34" charset="0"/>
                <a:cs typeface="Calibri" panose="020F0502020204030204" pitchFamily="34" charset="0"/>
              </a:rPr>
              <a:t>k</a:t>
            </a:r>
            <a:r>
              <a:rPr lang="ms-MY" sz="1500" spc="-11" dirty="0">
                <a:latin typeface="Calibri" panose="020F0502020204030204" pitchFamily="34" charset="0"/>
                <a:cs typeface="Calibri" panose="020F0502020204030204" pitchFamily="34" charset="0"/>
              </a:rPr>
              <a:t>a</a:t>
            </a:r>
            <a:r>
              <a:rPr lang="ms-MY" sz="1500" dirty="0">
                <a:latin typeface="Calibri" panose="020F0502020204030204" pitchFamily="34" charset="0"/>
                <a:cs typeface="Calibri" panose="020F0502020204030204" pitchFamily="34" charset="0"/>
              </a:rPr>
              <a:t>n	Pega</a:t>
            </a:r>
            <a:r>
              <a:rPr lang="ms-MY" sz="1500" spc="-15" dirty="0">
                <a:latin typeface="Calibri" panose="020F0502020204030204" pitchFamily="34" charset="0"/>
                <a:cs typeface="Calibri" panose="020F0502020204030204" pitchFamily="34" charset="0"/>
              </a:rPr>
              <a:t>w</a:t>
            </a:r>
            <a:r>
              <a:rPr lang="ms-MY" sz="1500" dirty="0">
                <a:latin typeface="Calibri" panose="020F0502020204030204" pitchFamily="34" charset="0"/>
                <a:cs typeface="Calibri" panose="020F0502020204030204" pitchFamily="34" charset="0"/>
              </a:rPr>
              <a:t>ai Aset jika berlaku kerosakan aset untuk tindakan pembaikan segera atau pelupusan</a:t>
            </a:r>
          </a:p>
        </p:txBody>
      </p:sp>
      <p:sp>
        <p:nvSpPr>
          <p:cNvPr id="16" name="Rectangle 16">
            <a:extLst>
              <a:ext uri="{FF2B5EF4-FFF2-40B4-BE49-F238E27FC236}">
                <a16:creationId xmlns:a16="http://schemas.microsoft.com/office/drawing/2014/main" id="{4C1286CD-56AC-45A6-8245-42FE8365FB5B}"/>
              </a:ext>
            </a:extLst>
          </p:cNvPr>
          <p:cNvSpPr>
            <a:spLocks noChangeArrowheads="1"/>
          </p:cNvSpPr>
          <p:nvPr/>
        </p:nvSpPr>
        <p:spPr bwMode="auto">
          <a:xfrm>
            <a:off x="5425698" y="2258500"/>
            <a:ext cx="32540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ru-RU" sz="1500" dirty="0" err="1">
                <a:solidFill>
                  <a:schemeClr val="tx1">
                    <a:lumMod val="75000"/>
                  </a:schemeClr>
                </a:solidFill>
                <a:latin typeface="Calibri" panose="020F0502020204030204" pitchFamily="34" charset="0"/>
                <a:cs typeface="Calibri" panose="020F0502020204030204" pitchFamily="34" charset="0"/>
              </a:rPr>
              <a:t>Menjaga</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harta</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Universiti</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melebihi</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harta</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peribadi</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dengan</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kawalan</a:t>
            </a:r>
            <a:r>
              <a:rPr lang="en-US" altLang="ru-RU" sz="1500" dirty="0">
                <a:solidFill>
                  <a:schemeClr val="tx1">
                    <a:lumMod val="75000"/>
                  </a:schemeClr>
                </a:solidFill>
                <a:latin typeface="Calibri" panose="020F0502020204030204" pitchFamily="34" charset="0"/>
                <a:cs typeface="Calibri" panose="020F0502020204030204" pitchFamily="34" charset="0"/>
              </a:rPr>
              <a:t> </a:t>
            </a:r>
            <a:r>
              <a:rPr lang="en-US" altLang="ru-RU" sz="1500" dirty="0" err="1">
                <a:solidFill>
                  <a:schemeClr val="tx1">
                    <a:lumMod val="75000"/>
                  </a:schemeClr>
                </a:solidFill>
                <a:latin typeface="Calibri" panose="020F0502020204030204" pitchFamily="34" charset="0"/>
                <a:cs typeface="Calibri" panose="020F0502020204030204" pitchFamily="34" charset="0"/>
              </a:rPr>
              <a:t>maksimum</a:t>
            </a:r>
            <a:endParaRPr lang="ru-RU" altLang="ru-RU" sz="1500" dirty="0">
              <a:solidFill>
                <a:schemeClr val="tx1">
                  <a:lumMod val="75000"/>
                </a:schemeClr>
              </a:solidFill>
              <a:latin typeface="Calibri" panose="020F0502020204030204" pitchFamily="34" charset="0"/>
              <a:cs typeface="Calibri" panose="020F0502020204030204" pitchFamily="34" charset="0"/>
            </a:endParaRPr>
          </a:p>
        </p:txBody>
      </p:sp>
      <p:sp>
        <p:nvSpPr>
          <p:cNvPr id="19" name="Freeform 19">
            <a:extLst>
              <a:ext uri="{FF2B5EF4-FFF2-40B4-BE49-F238E27FC236}">
                <a16:creationId xmlns:a16="http://schemas.microsoft.com/office/drawing/2014/main" id="{A2BA019F-9317-4D87-A43A-BCC0A0F2F3F8}"/>
              </a:ext>
            </a:extLst>
          </p:cNvPr>
          <p:cNvSpPr>
            <a:spLocks/>
          </p:cNvSpPr>
          <p:nvPr/>
        </p:nvSpPr>
        <p:spPr bwMode="auto">
          <a:xfrm>
            <a:off x="2676525" y="1632347"/>
            <a:ext cx="1719263" cy="1038225"/>
          </a:xfrm>
          <a:custGeom>
            <a:avLst/>
            <a:gdLst>
              <a:gd name="T0" fmla="*/ 0 w 601"/>
              <a:gd name="T1" fmla="*/ 363 h 363"/>
              <a:gd name="T2" fmla="*/ 73 w 601"/>
              <a:gd name="T3" fmla="*/ 298 h 363"/>
              <a:gd name="T4" fmla="*/ 125 w 601"/>
              <a:gd name="T5" fmla="*/ 253 h 363"/>
              <a:gd name="T6" fmla="*/ 164 w 601"/>
              <a:gd name="T7" fmla="*/ 218 h 363"/>
              <a:gd name="T8" fmla="*/ 391 w 601"/>
              <a:gd name="T9" fmla="*/ 4 h 363"/>
              <a:gd name="T10" fmla="*/ 601 w 601"/>
              <a:gd name="T11" fmla="*/ 2 h 363"/>
            </a:gdLst>
            <a:ahLst/>
            <a:cxnLst>
              <a:cxn ang="0">
                <a:pos x="T0" y="T1"/>
              </a:cxn>
              <a:cxn ang="0">
                <a:pos x="T2" y="T3"/>
              </a:cxn>
              <a:cxn ang="0">
                <a:pos x="T4" y="T5"/>
              </a:cxn>
              <a:cxn ang="0">
                <a:pos x="T6" y="T7"/>
              </a:cxn>
              <a:cxn ang="0">
                <a:pos x="T8" y="T9"/>
              </a:cxn>
              <a:cxn ang="0">
                <a:pos x="T10" y="T11"/>
              </a:cxn>
            </a:cxnLst>
            <a:rect l="0" t="0" r="r" b="b"/>
            <a:pathLst>
              <a:path w="601" h="363">
                <a:moveTo>
                  <a:pt x="0" y="363"/>
                </a:moveTo>
                <a:cubicBezTo>
                  <a:pt x="18" y="336"/>
                  <a:pt x="47" y="318"/>
                  <a:pt x="73" y="298"/>
                </a:cubicBezTo>
                <a:cubicBezTo>
                  <a:pt x="91" y="284"/>
                  <a:pt x="108" y="268"/>
                  <a:pt x="125" y="253"/>
                </a:cubicBezTo>
                <a:cubicBezTo>
                  <a:pt x="138" y="241"/>
                  <a:pt x="151" y="230"/>
                  <a:pt x="164" y="218"/>
                </a:cubicBezTo>
                <a:cubicBezTo>
                  <a:pt x="241" y="148"/>
                  <a:pt x="318" y="78"/>
                  <a:pt x="391" y="4"/>
                </a:cubicBezTo>
                <a:cubicBezTo>
                  <a:pt x="461" y="1"/>
                  <a:pt x="531" y="0"/>
                  <a:pt x="601" y="2"/>
                </a:cubicBezTo>
              </a:path>
            </a:pathLst>
          </a:custGeom>
          <a:noFill/>
          <a:ln w="3016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ru-RU" sz="1350"/>
          </a:p>
        </p:txBody>
      </p:sp>
      <p:sp>
        <p:nvSpPr>
          <p:cNvPr id="20" name="Freeform 20">
            <a:extLst>
              <a:ext uri="{FF2B5EF4-FFF2-40B4-BE49-F238E27FC236}">
                <a16:creationId xmlns:a16="http://schemas.microsoft.com/office/drawing/2014/main" id="{583F3D6B-B656-47FA-9C80-B586E522DADC}"/>
              </a:ext>
            </a:extLst>
          </p:cNvPr>
          <p:cNvSpPr>
            <a:spLocks/>
          </p:cNvSpPr>
          <p:nvPr/>
        </p:nvSpPr>
        <p:spPr bwMode="auto">
          <a:xfrm>
            <a:off x="2892028" y="2515792"/>
            <a:ext cx="1500188" cy="486965"/>
          </a:xfrm>
          <a:custGeom>
            <a:avLst/>
            <a:gdLst>
              <a:gd name="T0" fmla="*/ 0 w 525"/>
              <a:gd name="T1" fmla="*/ 170 h 170"/>
              <a:gd name="T2" fmla="*/ 259 w 525"/>
              <a:gd name="T3" fmla="*/ 39 h 170"/>
              <a:gd name="T4" fmla="*/ 317 w 525"/>
              <a:gd name="T5" fmla="*/ 10 h 170"/>
              <a:gd name="T6" fmla="*/ 525 w 525"/>
              <a:gd name="T7" fmla="*/ 2 h 170"/>
            </a:gdLst>
            <a:ahLst/>
            <a:cxnLst>
              <a:cxn ang="0">
                <a:pos x="T0" y="T1"/>
              </a:cxn>
              <a:cxn ang="0">
                <a:pos x="T2" y="T3"/>
              </a:cxn>
              <a:cxn ang="0">
                <a:pos x="T4" y="T5"/>
              </a:cxn>
              <a:cxn ang="0">
                <a:pos x="T6" y="T7"/>
              </a:cxn>
            </a:cxnLst>
            <a:rect l="0" t="0" r="r" b="b"/>
            <a:pathLst>
              <a:path w="525" h="170">
                <a:moveTo>
                  <a:pt x="0" y="170"/>
                </a:moveTo>
                <a:cubicBezTo>
                  <a:pt x="85" y="124"/>
                  <a:pt x="171" y="78"/>
                  <a:pt x="259" y="39"/>
                </a:cubicBezTo>
                <a:cubicBezTo>
                  <a:pt x="279" y="31"/>
                  <a:pt x="299" y="22"/>
                  <a:pt x="317" y="10"/>
                </a:cubicBezTo>
                <a:cubicBezTo>
                  <a:pt x="386" y="2"/>
                  <a:pt x="456" y="0"/>
                  <a:pt x="525" y="2"/>
                </a:cubicBezTo>
              </a:path>
            </a:pathLst>
          </a:custGeom>
          <a:noFill/>
          <a:ln w="3016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ru-RU" sz="1350"/>
          </a:p>
        </p:txBody>
      </p:sp>
      <p:sp>
        <p:nvSpPr>
          <p:cNvPr id="21" name="Freeform 21">
            <a:extLst>
              <a:ext uri="{FF2B5EF4-FFF2-40B4-BE49-F238E27FC236}">
                <a16:creationId xmlns:a16="http://schemas.microsoft.com/office/drawing/2014/main" id="{28303DE0-31C4-4644-93F9-01F44225AFD9}"/>
              </a:ext>
            </a:extLst>
          </p:cNvPr>
          <p:cNvSpPr>
            <a:spLocks/>
          </p:cNvSpPr>
          <p:nvPr/>
        </p:nvSpPr>
        <p:spPr bwMode="auto">
          <a:xfrm>
            <a:off x="2968228" y="3425428"/>
            <a:ext cx="1423988" cy="14288"/>
          </a:xfrm>
          <a:custGeom>
            <a:avLst/>
            <a:gdLst>
              <a:gd name="T0" fmla="*/ 0 w 498"/>
              <a:gd name="T1" fmla="*/ 1 h 5"/>
              <a:gd name="T2" fmla="*/ 162 w 498"/>
              <a:gd name="T3" fmla="*/ 0 h 5"/>
              <a:gd name="T4" fmla="*/ 390 w 498"/>
              <a:gd name="T5" fmla="*/ 2 h 5"/>
              <a:gd name="T6" fmla="*/ 498 w 498"/>
              <a:gd name="T7" fmla="*/ 1 h 5"/>
            </a:gdLst>
            <a:ahLst/>
            <a:cxnLst>
              <a:cxn ang="0">
                <a:pos x="T0" y="T1"/>
              </a:cxn>
              <a:cxn ang="0">
                <a:pos x="T2" y="T3"/>
              </a:cxn>
              <a:cxn ang="0">
                <a:pos x="T4" y="T5"/>
              </a:cxn>
              <a:cxn ang="0">
                <a:pos x="T6" y="T7"/>
              </a:cxn>
            </a:cxnLst>
            <a:rect l="0" t="0" r="r" b="b"/>
            <a:pathLst>
              <a:path w="498" h="5">
                <a:moveTo>
                  <a:pt x="0" y="1"/>
                </a:moveTo>
                <a:cubicBezTo>
                  <a:pt x="54" y="0"/>
                  <a:pt x="108" y="0"/>
                  <a:pt x="162" y="0"/>
                </a:cubicBezTo>
                <a:cubicBezTo>
                  <a:pt x="238" y="0"/>
                  <a:pt x="314" y="0"/>
                  <a:pt x="390" y="2"/>
                </a:cubicBezTo>
                <a:cubicBezTo>
                  <a:pt x="426" y="3"/>
                  <a:pt x="462" y="5"/>
                  <a:pt x="498" y="1"/>
                </a:cubicBezTo>
              </a:path>
            </a:pathLst>
          </a:custGeom>
          <a:noFill/>
          <a:ln w="3016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ru-RU" sz="1350"/>
          </a:p>
        </p:txBody>
      </p:sp>
      <p:sp>
        <p:nvSpPr>
          <p:cNvPr id="22" name="Freeform 22">
            <a:extLst>
              <a:ext uri="{FF2B5EF4-FFF2-40B4-BE49-F238E27FC236}">
                <a16:creationId xmlns:a16="http://schemas.microsoft.com/office/drawing/2014/main" id="{63055B40-0DFA-424A-9467-CAB53A101535}"/>
              </a:ext>
            </a:extLst>
          </p:cNvPr>
          <p:cNvSpPr>
            <a:spLocks/>
          </p:cNvSpPr>
          <p:nvPr/>
        </p:nvSpPr>
        <p:spPr bwMode="auto">
          <a:xfrm>
            <a:off x="2892029" y="3831432"/>
            <a:ext cx="1512094" cy="503635"/>
          </a:xfrm>
          <a:custGeom>
            <a:avLst/>
            <a:gdLst>
              <a:gd name="T0" fmla="*/ 529 w 529"/>
              <a:gd name="T1" fmla="*/ 174 h 176"/>
              <a:gd name="T2" fmla="*/ 372 w 529"/>
              <a:gd name="T3" fmla="*/ 176 h 176"/>
              <a:gd name="T4" fmla="*/ 313 w 529"/>
              <a:gd name="T5" fmla="*/ 174 h 176"/>
              <a:gd name="T6" fmla="*/ 264 w 529"/>
              <a:gd name="T7" fmla="*/ 147 h 176"/>
              <a:gd name="T8" fmla="*/ 173 w 529"/>
              <a:gd name="T9" fmla="*/ 94 h 176"/>
              <a:gd name="T10" fmla="*/ 35 w 529"/>
              <a:gd name="T11" fmla="*/ 20 h 176"/>
              <a:gd name="T12" fmla="*/ 0 w 529"/>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529" h="176">
                <a:moveTo>
                  <a:pt x="529" y="174"/>
                </a:moveTo>
                <a:cubicBezTo>
                  <a:pt x="477" y="174"/>
                  <a:pt x="424" y="175"/>
                  <a:pt x="372" y="176"/>
                </a:cubicBezTo>
                <a:cubicBezTo>
                  <a:pt x="352" y="176"/>
                  <a:pt x="332" y="176"/>
                  <a:pt x="313" y="174"/>
                </a:cubicBezTo>
                <a:cubicBezTo>
                  <a:pt x="296" y="165"/>
                  <a:pt x="281" y="157"/>
                  <a:pt x="264" y="147"/>
                </a:cubicBezTo>
                <a:cubicBezTo>
                  <a:pt x="234" y="130"/>
                  <a:pt x="204" y="111"/>
                  <a:pt x="173" y="94"/>
                </a:cubicBezTo>
                <a:cubicBezTo>
                  <a:pt x="128" y="68"/>
                  <a:pt x="82" y="43"/>
                  <a:pt x="35" y="20"/>
                </a:cubicBezTo>
                <a:cubicBezTo>
                  <a:pt x="23" y="14"/>
                  <a:pt x="11" y="9"/>
                  <a:pt x="0" y="0"/>
                </a:cubicBezTo>
              </a:path>
            </a:pathLst>
          </a:custGeom>
          <a:noFill/>
          <a:ln w="3016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ru-RU" sz="1350"/>
          </a:p>
        </p:txBody>
      </p:sp>
      <p:sp>
        <p:nvSpPr>
          <p:cNvPr id="23" name="Freeform 23">
            <a:extLst>
              <a:ext uri="{FF2B5EF4-FFF2-40B4-BE49-F238E27FC236}">
                <a16:creationId xmlns:a16="http://schemas.microsoft.com/office/drawing/2014/main" id="{8BF01017-F3B6-40DE-ADB6-E4BBBD5578CE}"/>
              </a:ext>
            </a:extLst>
          </p:cNvPr>
          <p:cNvSpPr>
            <a:spLocks/>
          </p:cNvSpPr>
          <p:nvPr/>
        </p:nvSpPr>
        <p:spPr bwMode="auto">
          <a:xfrm>
            <a:off x="2671763" y="4183857"/>
            <a:ext cx="1724025" cy="1050131"/>
          </a:xfrm>
          <a:custGeom>
            <a:avLst/>
            <a:gdLst>
              <a:gd name="T0" fmla="*/ 0 w 603"/>
              <a:gd name="T1" fmla="*/ 0 h 367"/>
              <a:gd name="T2" fmla="*/ 105 w 603"/>
              <a:gd name="T3" fmla="*/ 99 h 367"/>
              <a:gd name="T4" fmla="*/ 160 w 603"/>
              <a:gd name="T5" fmla="*/ 150 h 367"/>
              <a:gd name="T6" fmla="*/ 392 w 603"/>
              <a:gd name="T7" fmla="*/ 361 h 367"/>
              <a:gd name="T8" fmla="*/ 413 w 603"/>
              <a:gd name="T9" fmla="*/ 364 h 367"/>
              <a:gd name="T10" fmla="*/ 603 w 603"/>
              <a:gd name="T11" fmla="*/ 366 h 367"/>
            </a:gdLst>
            <a:ahLst/>
            <a:cxnLst>
              <a:cxn ang="0">
                <a:pos x="T0" y="T1"/>
              </a:cxn>
              <a:cxn ang="0">
                <a:pos x="T2" y="T3"/>
              </a:cxn>
              <a:cxn ang="0">
                <a:pos x="T4" y="T5"/>
              </a:cxn>
              <a:cxn ang="0">
                <a:pos x="T6" y="T7"/>
              </a:cxn>
              <a:cxn ang="0">
                <a:pos x="T8" y="T9"/>
              </a:cxn>
              <a:cxn ang="0">
                <a:pos x="T10" y="T11"/>
              </a:cxn>
            </a:cxnLst>
            <a:rect l="0" t="0" r="r" b="b"/>
            <a:pathLst>
              <a:path w="603" h="367">
                <a:moveTo>
                  <a:pt x="0" y="0"/>
                </a:moveTo>
                <a:cubicBezTo>
                  <a:pt x="34" y="34"/>
                  <a:pt x="69" y="67"/>
                  <a:pt x="105" y="99"/>
                </a:cubicBezTo>
                <a:cubicBezTo>
                  <a:pt x="123" y="116"/>
                  <a:pt x="142" y="133"/>
                  <a:pt x="160" y="150"/>
                </a:cubicBezTo>
                <a:cubicBezTo>
                  <a:pt x="237" y="221"/>
                  <a:pt x="315" y="291"/>
                  <a:pt x="392" y="361"/>
                </a:cubicBezTo>
                <a:cubicBezTo>
                  <a:pt x="399" y="363"/>
                  <a:pt x="406" y="363"/>
                  <a:pt x="413" y="364"/>
                </a:cubicBezTo>
                <a:cubicBezTo>
                  <a:pt x="477" y="366"/>
                  <a:pt x="540" y="367"/>
                  <a:pt x="603" y="366"/>
                </a:cubicBezTo>
              </a:path>
            </a:pathLst>
          </a:custGeom>
          <a:noFill/>
          <a:ln w="3016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ru-RU" sz="1350"/>
          </a:p>
        </p:txBody>
      </p:sp>
      <p:sp>
        <p:nvSpPr>
          <p:cNvPr id="24" name="Freeform 24">
            <a:extLst>
              <a:ext uri="{FF2B5EF4-FFF2-40B4-BE49-F238E27FC236}">
                <a16:creationId xmlns:a16="http://schemas.microsoft.com/office/drawing/2014/main" id="{B94CF546-FB61-49DB-AFE9-55D7830A537A}"/>
              </a:ext>
            </a:extLst>
          </p:cNvPr>
          <p:cNvSpPr>
            <a:spLocks/>
          </p:cNvSpPr>
          <p:nvPr/>
        </p:nvSpPr>
        <p:spPr bwMode="auto">
          <a:xfrm>
            <a:off x="4443413" y="4789885"/>
            <a:ext cx="858441" cy="858440"/>
          </a:xfrm>
          <a:custGeom>
            <a:avLst/>
            <a:gdLst>
              <a:gd name="T0" fmla="*/ 248 w 300"/>
              <a:gd name="T1" fmla="*/ 55 h 300"/>
              <a:gd name="T2" fmla="*/ 54 w 300"/>
              <a:gd name="T3" fmla="*/ 61 h 300"/>
              <a:gd name="T4" fmla="*/ 68 w 300"/>
              <a:gd name="T5" fmla="*/ 250 h 300"/>
              <a:gd name="T6" fmla="*/ 255 w 300"/>
              <a:gd name="T7" fmla="*/ 235 h 300"/>
              <a:gd name="T8" fmla="*/ 248 w 300"/>
              <a:gd name="T9" fmla="*/ 55 h 300"/>
            </a:gdLst>
            <a:ahLst/>
            <a:cxnLst>
              <a:cxn ang="0">
                <a:pos x="T0" y="T1"/>
              </a:cxn>
              <a:cxn ang="0">
                <a:pos x="T2" y="T3"/>
              </a:cxn>
              <a:cxn ang="0">
                <a:pos x="T4" y="T5"/>
              </a:cxn>
              <a:cxn ang="0">
                <a:pos x="T6" y="T7"/>
              </a:cxn>
              <a:cxn ang="0">
                <a:pos x="T8" y="T9"/>
              </a:cxn>
            </a:cxnLst>
            <a:rect l="0" t="0" r="r" b="b"/>
            <a:pathLst>
              <a:path w="300" h="300">
                <a:moveTo>
                  <a:pt x="248" y="55"/>
                </a:moveTo>
                <a:cubicBezTo>
                  <a:pt x="195" y="0"/>
                  <a:pt x="107" y="10"/>
                  <a:pt x="54" y="61"/>
                </a:cubicBezTo>
                <a:cubicBezTo>
                  <a:pt x="0" y="112"/>
                  <a:pt x="18" y="203"/>
                  <a:pt x="68" y="250"/>
                </a:cubicBezTo>
                <a:cubicBezTo>
                  <a:pt x="121" y="300"/>
                  <a:pt x="211" y="289"/>
                  <a:pt x="255" y="235"/>
                </a:cubicBezTo>
                <a:cubicBezTo>
                  <a:pt x="300" y="182"/>
                  <a:pt x="296" y="104"/>
                  <a:pt x="248" y="55"/>
                </a:cubicBezTo>
                <a:close/>
              </a:path>
            </a:pathLst>
          </a:custGeom>
          <a:noFill/>
          <a:ln w="30163"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ru-RU" sz="1350"/>
          </a:p>
        </p:txBody>
      </p:sp>
      <p:sp>
        <p:nvSpPr>
          <p:cNvPr id="25" name="Freeform 25">
            <a:extLst>
              <a:ext uri="{FF2B5EF4-FFF2-40B4-BE49-F238E27FC236}">
                <a16:creationId xmlns:a16="http://schemas.microsoft.com/office/drawing/2014/main" id="{8F3DA87D-EE06-40FC-A293-CB573E79D7BF}"/>
              </a:ext>
            </a:extLst>
          </p:cNvPr>
          <p:cNvSpPr>
            <a:spLocks/>
          </p:cNvSpPr>
          <p:nvPr/>
        </p:nvSpPr>
        <p:spPr bwMode="auto">
          <a:xfrm>
            <a:off x="4489848" y="3918347"/>
            <a:ext cx="791765" cy="800100"/>
          </a:xfrm>
          <a:custGeom>
            <a:avLst/>
            <a:gdLst>
              <a:gd name="T0" fmla="*/ 155 w 277"/>
              <a:gd name="T1" fmla="*/ 13 h 280"/>
              <a:gd name="T2" fmla="*/ 271 w 277"/>
              <a:gd name="T3" fmla="*/ 161 h 280"/>
              <a:gd name="T4" fmla="*/ 124 w 277"/>
              <a:gd name="T5" fmla="*/ 273 h 280"/>
              <a:gd name="T6" fmla="*/ 5 w 277"/>
              <a:gd name="T7" fmla="*/ 136 h 280"/>
              <a:gd name="T8" fmla="*/ 155 w 277"/>
              <a:gd name="T9" fmla="*/ 13 h 280"/>
            </a:gdLst>
            <a:ahLst/>
            <a:cxnLst>
              <a:cxn ang="0">
                <a:pos x="T0" y="T1"/>
              </a:cxn>
              <a:cxn ang="0">
                <a:pos x="T2" y="T3"/>
              </a:cxn>
              <a:cxn ang="0">
                <a:pos x="T4" y="T5"/>
              </a:cxn>
              <a:cxn ang="0">
                <a:pos x="T6" y="T7"/>
              </a:cxn>
              <a:cxn ang="0">
                <a:pos x="T8" y="T9"/>
              </a:cxn>
            </a:cxnLst>
            <a:rect l="0" t="0" r="r" b="b"/>
            <a:pathLst>
              <a:path w="277" h="280">
                <a:moveTo>
                  <a:pt x="155" y="13"/>
                </a:moveTo>
                <a:cubicBezTo>
                  <a:pt x="228" y="26"/>
                  <a:pt x="277" y="87"/>
                  <a:pt x="271" y="161"/>
                </a:cubicBezTo>
                <a:cubicBezTo>
                  <a:pt x="264" y="236"/>
                  <a:pt x="195" y="280"/>
                  <a:pt x="124" y="273"/>
                </a:cubicBezTo>
                <a:cubicBezTo>
                  <a:pt x="51" y="266"/>
                  <a:pt x="0" y="210"/>
                  <a:pt x="5" y="136"/>
                </a:cubicBezTo>
                <a:cubicBezTo>
                  <a:pt x="10" y="62"/>
                  <a:pt x="79" y="0"/>
                  <a:pt x="155" y="13"/>
                </a:cubicBezTo>
                <a:close/>
              </a:path>
            </a:pathLst>
          </a:custGeom>
          <a:noFill/>
          <a:ln w="30163"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ru-RU" sz="1350"/>
          </a:p>
        </p:txBody>
      </p:sp>
      <p:sp>
        <p:nvSpPr>
          <p:cNvPr id="26" name="Freeform 26">
            <a:extLst>
              <a:ext uri="{FF2B5EF4-FFF2-40B4-BE49-F238E27FC236}">
                <a16:creationId xmlns:a16="http://schemas.microsoft.com/office/drawing/2014/main" id="{C7C24DD3-27A2-40C1-B2B0-8639122E5609}"/>
              </a:ext>
            </a:extLst>
          </p:cNvPr>
          <p:cNvSpPr>
            <a:spLocks/>
          </p:cNvSpPr>
          <p:nvPr/>
        </p:nvSpPr>
        <p:spPr bwMode="auto">
          <a:xfrm>
            <a:off x="4461272" y="3005138"/>
            <a:ext cx="851297" cy="835819"/>
          </a:xfrm>
          <a:custGeom>
            <a:avLst/>
            <a:gdLst>
              <a:gd name="T0" fmla="*/ 44 w 298"/>
              <a:gd name="T1" fmla="*/ 235 h 292"/>
              <a:gd name="T2" fmla="*/ 228 w 298"/>
              <a:gd name="T3" fmla="*/ 253 h 292"/>
              <a:gd name="T4" fmla="*/ 256 w 298"/>
              <a:gd name="T5" fmla="*/ 77 h 292"/>
              <a:gd name="T6" fmla="*/ 69 w 298"/>
              <a:gd name="T7" fmla="*/ 44 h 292"/>
              <a:gd name="T8" fmla="*/ 44 w 298"/>
              <a:gd name="T9" fmla="*/ 235 h 292"/>
            </a:gdLst>
            <a:ahLst/>
            <a:cxnLst>
              <a:cxn ang="0">
                <a:pos x="T0" y="T1"/>
              </a:cxn>
              <a:cxn ang="0">
                <a:pos x="T2" y="T3"/>
              </a:cxn>
              <a:cxn ang="0">
                <a:pos x="T4" y="T5"/>
              </a:cxn>
              <a:cxn ang="0">
                <a:pos x="T6" y="T7"/>
              </a:cxn>
              <a:cxn ang="0">
                <a:pos x="T8" y="T9"/>
              </a:cxn>
            </a:cxnLst>
            <a:rect l="0" t="0" r="r" b="b"/>
            <a:pathLst>
              <a:path w="298" h="292">
                <a:moveTo>
                  <a:pt x="44" y="235"/>
                </a:moveTo>
                <a:cubicBezTo>
                  <a:pt x="86" y="289"/>
                  <a:pt x="175" y="292"/>
                  <a:pt x="228" y="253"/>
                </a:cubicBezTo>
                <a:cubicBezTo>
                  <a:pt x="282" y="213"/>
                  <a:pt x="298" y="131"/>
                  <a:pt x="256" y="77"/>
                </a:cubicBezTo>
                <a:cubicBezTo>
                  <a:pt x="210" y="16"/>
                  <a:pt x="133" y="0"/>
                  <a:pt x="69" y="44"/>
                </a:cubicBezTo>
                <a:cubicBezTo>
                  <a:pt x="7" y="86"/>
                  <a:pt x="0" y="177"/>
                  <a:pt x="44" y="235"/>
                </a:cubicBezTo>
                <a:close/>
              </a:path>
            </a:pathLst>
          </a:custGeom>
          <a:noFill/>
          <a:ln w="30163"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ru-RU" sz="1350"/>
          </a:p>
        </p:txBody>
      </p:sp>
      <p:sp>
        <p:nvSpPr>
          <p:cNvPr id="27" name="Freeform 27">
            <a:extLst>
              <a:ext uri="{FF2B5EF4-FFF2-40B4-BE49-F238E27FC236}">
                <a16:creationId xmlns:a16="http://schemas.microsoft.com/office/drawing/2014/main" id="{2093BA30-134F-4351-9836-98195C63F162}"/>
              </a:ext>
            </a:extLst>
          </p:cNvPr>
          <p:cNvSpPr>
            <a:spLocks/>
          </p:cNvSpPr>
          <p:nvPr/>
        </p:nvSpPr>
        <p:spPr bwMode="auto">
          <a:xfrm>
            <a:off x="4443413" y="2109788"/>
            <a:ext cx="858441" cy="854869"/>
          </a:xfrm>
          <a:custGeom>
            <a:avLst/>
            <a:gdLst>
              <a:gd name="T0" fmla="*/ 248 w 300"/>
              <a:gd name="T1" fmla="*/ 55 h 299"/>
              <a:gd name="T2" fmla="*/ 54 w 300"/>
              <a:gd name="T3" fmla="*/ 60 h 299"/>
              <a:gd name="T4" fmla="*/ 68 w 300"/>
              <a:gd name="T5" fmla="*/ 250 h 299"/>
              <a:gd name="T6" fmla="*/ 255 w 300"/>
              <a:gd name="T7" fmla="*/ 235 h 299"/>
              <a:gd name="T8" fmla="*/ 248 w 300"/>
              <a:gd name="T9" fmla="*/ 55 h 299"/>
            </a:gdLst>
            <a:ahLst/>
            <a:cxnLst>
              <a:cxn ang="0">
                <a:pos x="T0" y="T1"/>
              </a:cxn>
              <a:cxn ang="0">
                <a:pos x="T2" y="T3"/>
              </a:cxn>
              <a:cxn ang="0">
                <a:pos x="T4" y="T5"/>
              </a:cxn>
              <a:cxn ang="0">
                <a:pos x="T6" y="T7"/>
              </a:cxn>
              <a:cxn ang="0">
                <a:pos x="T8" y="T9"/>
              </a:cxn>
            </a:cxnLst>
            <a:rect l="0" t="0" r="r" b="b"/>
            <a:pathLst>
              <a:path w="300" h="299">
                <a:moveTo>
                  <a:pt x="248" y="55"/>
                </a:moveTo>
                <a:cubicBezTo>
                  <a:pt x="195" y="0"/>
                  <a:pt x="107" y="9"/>
                  <a:pt x="54" y="60"/>
                </a:cubicBezTo>
                <a:cubicBezTo>
                  <a:pt x="0" y="111"/>
                  <a:pt x="18" y="203"/>
                  <a:pt x="68" y="250"/>
                </a:cubicBezTo>
                <a:cubicBezTo>
                  <a:pt x="121" y="299"/>
                  <a:pt x="211" y="288"/>
                  <a:pt x="255" y="235"/>
                </a:cubicBezTo>
                <a:cubicBezTo>
                  <a:pt x="300" y="182"/>
                  <a:pt x="296" y="103"/>
                  <a:pt x="248" y="55"/>
                </a:cubicBezTo>
                <a:close/>
              </a:path>
            </a:pathLst>
          </a:custGeom>
          <a:noFill/>
          <a:ln w="30163"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ru-RU" sz="1350"/>
          </a:p>
        </p:txBody>
      </p:sp>
      <p:sp>
        <p:nvSpPr>
          <p:cNvPr id="28" name="Freeform 28">
            <a:extLst>
              <a:ext uri="{FF2B5EF4-FFF2-40B4-BE49-F238E27FC236}">
                <a16:creationId xmlns:a16="http://schemas.microsoft.com/office/drawing/2014/main" id="{E2899818-5C13-45DD-9453-DACAA319DF6A}"/>
              </a:ext>
            </a:extLst>
          </p:cNvPr>
          <p:cNvSpPr>
            <a:spLocks/>
          </p:cNvSpPr>
          <p:nvPr/>
        </p:nvSpPr>
        <p:spPr bwMode="auto">
          <a:xfrm>
            <a:off x="4483894" y="1245394"/>
            <a:ext cx="789385" cy="781050"/>
          </a:xfrm>
          <a:custGeom>
            <a:avLst/>
            <a:gdLst>
              <a:gd name="T0" fmla="*/ 46 w 276"/>
              <a:gd name="T1" fmla="*/ 232 h 273"/>
              <a:gd name="T2" fmla="*/ 132 w 276"/>
              <a:gd name="T3" fmla="*/ 270 h 273"/>
              <a:gd name="T4" fmla="*/ 206 w 276"/>
              <a:gd name="T5" fmla="*/ 257 h 273"/>
              <a:gd name="T6" fmla="*/ 273 w 276"/>
              <a:gd name="T7" fmla="*/ 137 h 273"/>
              <a:gd name="T8" fmla="*/ 212 w 276"/>
              <a:gd name="T9" fmla="*/ 28 h 273"/>
              <a:gd name="T10" fmla="*/ 87 w 276"/>
              <a:gd name="T11" fmla="*/ 17 h 273"/>
              <a:gd name="T12" fmla="*/ 8 w 276"/>
              <a:gd name="T13" fmla="*/ 114 h 273"/>
              <a:gd name="T14" fmla="*/ 46 w 276"/>
              <a:gd name="T15" fmla="*/ 232 h 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73">
                <a:moveTo>
                  <a:pt x="46" y="232"/>
                </a:moveTo>
                <a:cubicBezTo>
                  <a:pt x="69" y="255"/>
                  <a:pt x="100" y="268"/>
                  <a:pt x="132" y="270"/>
                </a:cubicBezTo>
                <a:cubicBezTo>
                  <a:pt x="157" y="273"/>
                  <a:pt x="183" y="268"/>
                  <a:pt x="206" y="257"/>
                </a:cubicBezTo>
                <a:cubicBezTo>
                  <a:pt x="249" y="235"/>
                  <a:pt x="276" y="185"/>
                  <a:pt x="273" y="137"/>
                </a:cubicBezTo>
                <a:cubicBezTo>
                  <a:pt x="272" y="93"/>
                  <a:pt x="248" y="52"/>
                  <a:pt x="212" y="28"/>
                </a:cubicBezTo>
                <a:cubicBezTo>
                  <a:pt x="175" y="5"/>
                  <a:pt x="127" y="0"/>
                  <a:pt x="87" y="17"/>
                </a:cubicBezTo>
                <a:cubicBezTo>
                  <a:pt x="47" y="34"/>
                  <a:pt x="17" y="71"/>
                  <a:pt x="8" y="114"/>
                </a:cubicBezTo>
                <a:cubicBezTo>
                  <a:pt x="0" y="156"/>
                  <a:pt x="15" y="202"/>
                  <a:pt x="46" y="232"/>
                </a:cubicBezTo>
                <a:close/>
              </a:path>
            </a:pathLst>
          </a:custGeom>
          <a:noFill/>
          <a:ln w="30163"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ru-RU" sz="1350"/>
          </a:p>
        </p:txBody>
      </p:sp>
      <p:sp>
        <p:nvSpPr>
          <p:cNvPr id="29" name="Freeform 29">
            <a:extLst>
              <a:ext uri="{FF2B5EF4-FFF2-40B4-BE49-F238E27FC236}">
                <a16:creationId xmlns:a16="http://schemas.microsoft.com/office/drawing/2014/main" id="{257C2628-BE4D-4908-9978-99BA356FDE26}"/>
              </a:ext>
            </a:extLst>
          </p:cNvPr>
          <p:cNvSpPr>
            <a:spLocks/>
          </p:cNvSpPr>
          <p:nvPr/>
        </p:nvSpPr>
        <p:spPr bwMode="auto">
          <a:xfrm>
            <a:off x="864394" y="2472929"/>
            <a:ext cx="1958579" cy="1939528"/>
          </a:xfrm>
          <a:custGeom>
            <a:avLst/>
            <a:gdLst>
              <a:gd name="T0" fmla="*/ 113 w 685"/>
              <a:gd name="T1" fmla="*/ 577 h 678"/>
              <a:gd name="T2" fmla="*/ 328 w 685"/>
              <a:gd name="T3" fmla="*/ 672 h 678"/>
              <a:gd name="T4" fmla="*/ 512 w 685"/>
              <a:gd name="T5" fmla="*/ 638 h 678"/>
              <a:gd name="T6" fmla="*/ 680 w 685"/>
              <a:gd name="T7" fmla="*/ 339 h 678"/>
              <a:gd name="T8" fmla="*/ 526 w 685"/>
              <a:gd name="T9" fmla="*/ 69 h 678"/>
              <a:gd name="T10" fmla="*/ 217 w 685"/>
              <a:gd name="T11" fmla="*/ 41 h 678"/>
              <a:gd name="T12" fmla="*/ 20 w 685"/>
              <a:gd name="T13" fmla="*/ 282 h 678"/>
              <a:gd name="T14" fmla="*/ 113 w 685"/>
              <a:gd name="T15" fmla="*/ 577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5" h="678">
                <a:moveTo>
                  <a:pt x="113" y="577"/>
                </a:moveTo>
                <a:cubicBezTo>
                  <a:pt x="171" y="633"/>
                  <a:pt x="249" y="665"/>
                  <a:pt x="328" y="672"/>
                </a:cubicBezTo>
                <a:cubicBezTo>
                  <a:pt x="391" y="678"/>
                  <a:pt x="456" y="667"/>
                  <a:pt x="512" y="638"/>
                </a:cubicBezTo>
                <a:cubicBezTo>
                  <a:pt x="619" y="583"/>
                  <a:pt x="685" y="460"/>
                  <a:pt x="680" y="339"/>
                </a:cubicBezTo>
                <a:cubicBezTo>
                  <a:pt x="676" y="232"/>
                  <a:pt x="617" y="128"/>
                  <a:pt x="526" y="69"/>
                </a:cubicBezTo>
                <a:cubicBezTo>
                  <a:pt x="436" y="11"/>
                  <a:pt x="316" y="0"/>
                  <a:pt x="217" y="41"/>
                </a:cubicBezTo>
                <a:cubicBezTo>
                  <a:pt x="117" y="83"/>
                  <a:pt x="41" y="176"/>
                  <a:pt x="20" y="282"/>
                </a:cubicBezTo>
                <a:cubicBezTo>
                  <a:pt x="0" y="387"/>
                  <a:pt x="36" y="503"/>
                  <a:pt x="113" y="577"/>
                </a:cubicBezTo>
                <a:close/>
              </a:path>
            </a:pathLst>
          </a:custGeom>
          <a:noFill/>
          <a:ln w="30163"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ru-RU" sz="1350"/>
          </a:p>
        </p:txBody>
      </p:sp>
      <p:sp>
        <p:nvSpPr>
          <p:cNvPr id="30" name="Freeform 30">
            <a:extLst>
              <a:ext uri="{FF2B5EF4-FFF2-40B4-BE49-F238E27FC236}">
                <a16:creationId xmlns:a16="http://schemas.microsoft.com/office/drawing/2014/main" id="{3732DA8A-2DAC-4C91-9897-51C998D1EC64}"/>
              </a:ext>
            </a:extLst>
          </p:cNvPr>
          <p:cNvSpPr>
            <a:spLocks noEditPoints="1"/>
          </p:cNvSpPr>
          <p:nvPr/>
        </p:nvSpPr>
        <p:spPr bwMode="auto">
          <a:xfrm>
            <a:off x="4716067" y="5036344"/>
            <a:ext cx="325040" cy="366713"/>
          </a:xfrm>
          <a:custGeom>
            <a:avLst/>
            <a:gdLst>
              <a:gd name="T0" fmla="*/ 39 w 114"/>
              <a:gd name="T1" fmla="*/ 99 h 128"/>
              <a:gd name="T2" fmla="*/ 30 w 114"/>
              <a:gd name="T3" fmla="*/ 76 h 128"/>
              <a:gd name="T4" fmla="*/ 25 w 114"/>
              <a:gd name="T5" fmla="*/ 57 h 128"/>
              <a:gd name="T6" fmla="*/ 59 w 114"/>
              <a:gd name="T7" fmla="*/ 22 h 128"/>
              <a:gd name="T8" fmla="*/ 92 w 114"/>
              <a:gd name="T9" fmla="*/ 57 h 128"/>
              <a:gd name="T10" fmla="*/ 88 w 114"/>
              <a:gd name="T11" fmla="*/ 76 h 128"/>
              <a:gd name="T12" fmla="*/ 79 w 114"/>
              <a:gd name="T13" fmla="*/ 95 h 128"/>
              <a:gd name="T14" fmla="*/ 69 w 114"/>
              <a:gd name="T15" fmla="*/ 101 h 128"/>
              <a:gd name="T16" fmla="*/ 56 w 114"/>
              <a:gd name="T17" fmla="*/ 105 h 128"/>
              <a:gd name="T18" fmla="*/ 43 w 114"/>
              <a:gd name="T19" fmla="*/ 110 h 128"/>
              <a:gd name="T20" fmla="*/ 41 w 114"/>
              <a:gd name="T21" fmla="*/ 113 h 128"/>
              <a:gd name="T22" fmla="*/ 41 w 114"/>
              <a:gd name="T23" fmla="*/ 116 h 128"/>
              <a:gd name="T24" fmla="*/ 45 w 114"/>
              <a:gd name="T25" fmla="*/ 117 h 128"/>
              <a:gd name="T26" fmla="*/ 71 w 114"/>
              <a:gd name="T27" fmla="*/ 111 h 128"/>
              <a:gd name="T28" fmla="*/ 75 w 114"/>
              <a:gd name="T29" fmla="*/ 112 h 128"/>
              <a:gd name="T30" fmla="*/ 76 w 114"/>
              <a:gd name="T31" fmla="*/ 115 h 128"/>
              <a:gd name="T32" fmla="*/ 73 w 114"/>
              <a:gd name="T33" fmla="*/ 119 h 128"/>
              <a:gd name="T34" fmla="*/ 63 w 114"/>
              <a:gd name="T35" fmla="*/ 124 h 128"/>
              <a:gd name="T36" fmla="*/ 50 w 114"/>
              <a:gd name="T37" fmla="*/ 128 h 128"/>
              <a:gd name="T38" fmla="*/ 50 w 114"/>
              <a:gd name="T39" fmla="*/ 57 h 128"/>
              <a:gd name="T40" fmla="*/ 57 w 114"/>
              <a:gd name="T41" fmla="*/ 65 h 128"/>
              <a:gd name="T42" fmla="*/ 66 w 114"/>
              <a:gd name="T43" fmla="*/ 49 h 128"/>
              <a:gd name="T44" fmla="*/ 14 w 114"/>
              <a:gd name="T45" fmla="*/ 58 h 128"/>
              <a:gd name="T46" fmla="*/ 0 w 114"/>
              <a:gd name="T47" fmla="*/ 56 h 128"/>
              <a:gd name="T48" fmla="*/ 19 w 114"/>
              <a:gd name="T49" fmla="*/ 33 h 128"/>
              <a:gd name="T50" fmla="*/ 8 w 114"/>
              <a:gd name="T51" fmla="*/ 29 h 128"/>
              <a:gd name="T52" fmla="*/ 35 w 114"/>
              <a:gd name="T53" fmla="*/ 18 h 128"/>
              <a:gd name="T54" fmla="*/ 30 w 114"/>
              <a:gd name="T55" fmla="*/ 9 h 128"/>
              <a:gd name="T56" fmla="*/ 58 w 114"/>
              <a:gd name="T57" fmla="*/ 0 h 128"/>
              <a:gd name="T58" fmla="*/ 58 w 114"/>
              <a:gd name="T59" fmla="*/ 13 h 128"/>
              <a:gd name="T60" fmla="*/ 85 w 114"/>
              <a:gd name="T61" fmla="*/ 9 h 128"/>
              <a:gd name="T62" fmla="*/ 82 w 114"/>
              <a:gd name="T63" fmla="*/ 18 h 128"/>
              <a:gd name="T64" fmla="*/ 107 w 114"/>
              <a:gd name="T65" fmla="*/ 30 h 128"/>
              <a:gd name="T66" fmla="*/ 99 w 114"/>
              <a:gd name="T67" fmla="*/ 34 h 128"/>
              <a:gd name="T68" fmla="*/ 97 w 114"/>
              <a:gd name="T69" fmla="*/ 35 h 128"/>
              <a:gd name="T70" fmla="*/ 103 w 114"/>
              <a:gd name="T71" fmla="*/ 58 h 128"/>
              <a:gd name="T72" fmla="*/ 114 w 114"/>
              <a:gd name="T73" fmla="*/ 58 h 128"/>
              <a:gd name="T74" fmla="*/ 58 w 114"/>
              <a:gd name="T75" fmla="*/ 35 h 128"/>
              <a:gd name="T76" fmla="*/ 37 w 114"/>
              <a:gd name="T77" fmla="*/ 55 h 128"/>
              <a:gd name="T78" fmla="*/ 58 w 114"/>
              <a:gd name="T79" fmla="*/ 75 h 128"/>
              <a:gd name="T80" fmla="*/ 79 w 114"/>
              <a:gd name="T81" fmla="*/ 55 h 128"/>
              <a:gd name="T82" fmla="*/ 58 w 114"/>
              <a:gd name="T83" fmla="*/ 3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 h="128">
                <a:moveTo>
                  <a:pt x="39" y="99"/>
                </a:moveTo>
                <a:cubicBezTo>
                  <a:pt x="39" y="93"/>
                  <a:pt x="37" y="88"/>
                  <a:pt x="30" y="76"/>
                </a:cubicBezTo>
                <a:cubicBezTo>
                  <a:pt x="26" y="71"/>
                  <a:pt x="25" y="64"/>
                  <a:pt x="25" y="57"/>
                </a:cubicBezTo>
                <a:cubicBezTo>
                  <a:pt x="25" y="38"/>
                  <a:pt x="40" y="22"/>
                  <a:pt x="59" y="22"/>
                </a:cubicBezTo>
                <a:cubicBezTo>
                  <a:pt x="78" y="22"/>
                  <a:pt x="92" y="38"/>
                  <a:pt x="92" y="57"/>
                </a:cubicBezTo>
                <a:cubicBezTo>
                  <a:pt x="92" y="64"/>
                  <a:pt x="91" y="71"/>
                  <a:pt x="88" y="76"/>
                </a:cubicBezTo>
                <a:cubicBezTo>
                  <a:pt x="82" y="85"/>
                  <a:pt x="80" y="90"/>
                  <a:pt x="79" y="95"/>
                </a:cubicBezTo>
                <a:moveTo>
                  <a:pt x="69" y="101"/>
                </a:moveTo>
                <a:cubicBezTo>
                  <a:pt x="65" y="103"/>
                  <a:pt x="60" y="104"/>
                  <a:pt x="56" y="105"/>
                </a:cubicBezTo>
                <a:cubicBezTo>
                  <a:pt x="51" y="105"/>
                  <a:pt x="46" y="107"/>
                  <a:pt x="43" y="110"/>
                </a:cubicBezTo>
                <a:cubicBezTo>
                  <a:pt x="42" y="110"/>
                  <a:pt x="41" y="111"/>
                  <a:pt x="41" y="113"/>
                </a:cubicBezTo>
                <a:cubicBezTo>
                  <a:pt x="40" y="114"/>
                  <a:pt x="40" y="115"/>
                  <a:pt x="41" y="116"/>
                </a:cubicBezTo>
                <a:cubicBezTo>
                  <a:pt x="42" y="117"/>
                  <a:pt x="44" y="117"/>
                  <a:pt x="45" y="117"/>
                </a:cubicBezTo>
                <a:cubicBezTo>
                  <a:pt x="54" y="115"/>
                  <a:pt x="62" y="111"/>
                  <a:pt x="71" y="111"/>
                </a:cubicBezTo>
                <a:cubicBezTo>
                  <a:pt x="72" y="111"/>
                  <a:pt x="74" y="111"/>
                  <a:pt x="75" y="112"/>
                </a:cubicBezTo>
                <a:cubicBezTo>
                  <a:pt x="76" y="112"/>
                  <a:pt x="76" y="114"/>
                  <a:pt x="76" y="115"/>
                </a:cubicBezTo>
                <a:cubicBezTo>
                  <a:pt x="75" y="117"/>
                  <a:pt x="74" y="118"/>
                  <a:pt x="73" y="119"/>
                </a:cubicBezTo>
                <a:cubicBezTo>
                  <a:pt x="70" y="121"/>
                  <a:pt x="67" y="123"/>
                  <a:pt x="63" y="124"/>
                </a:cubicBezTo>
                <a:cubicBezTo>
                  <a:pt x="59" y="125"/>
                  <a:pt x="54" y="126"/>
                  <a:pt x="50" y="128"/>
                </a:cubicBezTo>
                <a:moveTo>
                  <a:pt x="50" y="57"/>
                </a:moveTo>
                <a:cubicBezTo>
                  <a:pt x="53" y="59"/>
                  <a:pt x="55" y="62"/>
                  <a:pt x="57" y="65"/>
                </a:cubicBezTo>
                <a:cubicBezTo>
                  <a:pt x="59" y="59"/>
                  <a:pt x="62" y="54"/>
                  <a:pt x="66" y="49"/>
                </a:cubicBezTo>
                <a:moveTo>
                  <a:pt x="14" y="58"/>
                </a:moveTo>
                <a:cubicBezTo>
                  <a:pt x="9" y="58"/>
                  <a:pt x="5" y="55"/>
                  <a:pt x="0" y="56"/>
                </a:cubicBezTo>
                <a:moveTo>
                  <a:pt x="19" y="33"/>
                </a:moveTo>
                <a:cubicBezTo>
                  <a:pt x="16" y="31"/>
                  <a:pt x="12" y="30"/>
                  <a:pt x="8" y="29"/>
                </a:cubicBezTo>
                <a:moveTo>
                  <a:pt x="35" y="18"/>
                </a:moveTo>
                <a:cubicBezTo>
                  <a:pt x="34" y="15"/>
                  <a:pt x="32" y="12"/>
                  <a:pt x="30" y="9"/>
                </a:cubicBezTo>
                <a:moveTo>
                  <a:pt x="58" y="0"/>
                </a:moveTo>
                <a:cubicBezTo>
                  <a:pt x="58" y="4"/>
                  <a:pt x="58" y="9"/>
                  <a:pt x="58" y="13"/>
                </a:cubicBezTo>
                <a:moveTo>
                  <a:pt x="85" y="9"/>
                </a:moveTo>
                <a:cubicBezTo>
                  <a:pt x="84" y="12"/>
                  <a:pt x="82" y="15"/>
                  <a:pt x="82" y="18"/>
                </a:cubicBezTo>
                <a:moveTo>
                  <a:pt x="107" y="30"/>
                </a:moveTo>
                <a:cubicBezTo>
                  <a:pt x="104" y="31"/>
                  <a:pt x="101" y="32"/>
                  <a:pt x="99" y="34"/>
                </a:cubicBezTo>
                <a:cubicBezTo>
                  <a:pt x="98" y="34"/>
                  <a:pt x="98" y="34"/>
                  <a:pt x="97" y="35"/>
                </a:cubicBezTo>
                <a:moveTo>
                  <a:pt x="103" y="58"/>
                </a:moveTo>
                <a:cubicBezTo>
                  <a:pt x="107" y="58"/>
                  <a:pt x="111" y="58"/>
                  <a:pt x="114" y="58"/>
                </a:cubicBezTo>
                <a:moveTo>
                  <a:pt x="58" y="35"/>
                </a:moveTo>
                <a:cubicBezTo>
                  <a:pt x="47" y="35"/>
                  <a:pt x="37" y="44"/>
                  <a:pt x="37" y="55"/>
                </a:cubicBezTo>
                <a:cubicBezTo>
                  <a:pt x="37" y="66"/>
                  <a:pt x="47" y="75"/>
                  <a:pt x="58" y="75"/>
                </a:cubicBezTo>
                <a:cubicBezTo>
                  <a:pt x="70" y="75"/>
                  <a:pt x="79" y="66"/>
                  <a:pt x="79" y="55"/>
                </a:cubicBezTo>
                <a:cubicBezTo>
                  <a:pt x="79" y="44"/>
                  <a:pt x="70" y="35"/>
                  <a:pt x="58" y="35"/>
                </a:cubicBezTo>
                <a:close/>
              </a:path>
            </a:pathLst>
          </a:custGeom>
          <a:noFill/>
          <a:ln w="1905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ru-RU" sz="1350"/>
          </a:p>
        </p:txBody>
      </p:sp>
      <p:sp>
        <p:nvSpPr>
          <p:cNvPr id="31" name="Freeform 31">
            <a:extLst>
              <a:ext uri="{FF2B5EF4-FFF2-40B4-BE49-F238E27FC236}">
                <a16:creationId xmlns:a16="http://schemas.microsoft.com/office/drawing/2014/main" id="{DD26F4C9-6F7C-42E2-88FD-0D7F7AF0E997}"/>
              </a:ext>
            </a:extLst>
          </p:cNvPr>
          <p:cNvSpPr>
            <a:spLocks noEditPoints="1"/>
          </p:cNvSpPr>
          <p:nvPr/>
        </p:nvSpPr>
        <p:spPr bwMode="auto">
          <a:xfrm>
            <a:off x="4718447" y="4149329"/>
            <a:ext cx="342900" cy="283369"/>
          </a:xfrm>
          <a:custGeom>
            <a:avLst/>
            <a:gdLst>
              <a:gd name="T0" fmla="*/ 0 w 120"/>
              <a:gd name="T1" fmla="*/ 98 h 99"/>
              <a:gd name="T2" fmla="*/ 120 w 120"/>
              <a:gd name="T3" fmla="*/ 99 h 99"/>
              <a:gd name="T4" fmla="*/ 30 w 120"/>
              <a:gd name="T5" fmla="*/ 97 h 99"/>
              <a:gd name="T6" fmla="*/ 29 w 120"/>
              <a:gd name="T7" fmla="*/ 73 h 99"/>
              <a:gd name="T8" fmla="*/ 13 w 120"/>
              <a:gd name="T9" fmla="*/ 73 h 99"/>
              <a:gd name="T10" fmla="*/ 13 w 120"/>
              <a:gd name="T11" fmla="*/ 97 h 99"/>
              <a:gd name="T12" fmla="*/ 54 w 120"/>
              <a:gd name="T13" fmla="*/ 97 h 99"/>
              <a:gd name="T14" fmla="*/ 54 w 120"/>
              <a:gd name="T15" fmla="*/ 47 h 99"/>
              <a:gd name="T16" fmla="*/ 38 w 120"/>
              <a:gd name="T17" fmla="*/ 48 h 99"/>
              <a:gd name="T18" fmla="*/ 39 w 120"/>
              <a:gd name="T19" fmla="*/ 97 h 99"/>
              <a:gd name="T20" fmla="*/ 81 w 120"/>
              <a:gd name="T21" fmla="*/ 98 h 99"/>
              <a:gd name="T22" fmla="*/ 80 w 120"/>
              <a:gd name="T23" fmla="*/ 59 h 99"/>
              <a:gd name="T24" fmla="*/ 65 w 120"/>
              <a:gd name="T25" fmla="*/ 58 h 99"/>
              <a:gd name="T26" fmla="*/ 64 w 120"/>
              <a:gd name="T27" fmla="*/ 97 h 99"/>
              <a:gd name="T28" fmla="*/ 106 w 120"/>
              <a:gd name="T29" fmla="*/ 98 h 99"/>
              <a:gd name="T30" fmla="*/ 106 w 120"/>
              <a:gd name="T31" fmla="*/ 33 h 99"/>
              <a:gd name="T32" fmla="*/ 89 w 120"/>
              <a:gd name="T33" fmla="*/ 33 h 99"/>
              <a:gd name="T34" fmla="*/ 90 w 120"/>
              <a:gd name="T35" fmla="*/ 98 h 99"/>
              <a:gd name="T36" fmla="*/ 24 w 120"/>
              <a:gd name="T37" fmla="*/ 44 h 99"/>
              <a:gd name="T38" fmla="*/ 18 w 120"/>
              <a:gd name="T39" fmla="*/ 44 h 99"/>
              <a:gd name="T40" fmla="*/ 16 w 120"/>
              <a:gd name="T41" fmla="*/ 49 h 99"/>
              <a:gd name="T42" fmla="*/ 19 w 120"/>
              <a:gd name="T43" fmla="*/ 53 h 99"/>
              <a:gd name="T44" fmla="*/ 22 w 120"/>
              <a:gd name="T45" fmla="*/ 54 h 99"/>
              <a:gd name="T46" fmla="*/ 25 w 120"/>
              <a:gd name="T47" fmla="*/ 53 h 99"/>
              <a:gd name="T48" fmla="*/ 26 w 120"/>
              <a:gd name="T49" fmla="*/ 49 h 99"/>
              <a:gd name="T50" fmla="*/ 24 w 120"/>
              <a:gd name="T51" fmla="*/ 44 h 99"/>
              <a:gd name="T52" fmla="*/ 42 w 120"/>
              <a:gd name="T53" fmla="*/ 25 h 99"/>
              <a:gd name="T54" fmla="*/ 44 w 120"/>
              <a:gd name="T55" fmla="*/ 29 h 99"/>
              <a:gd name="T56" fmla="*/ 49 w 120"/>
              <a:gd name="T57" fmla="*/ 30 h 99"/>
              <a:gd name="T58" fmla="*/ 51 w 120"/>
              <a:gd name="T59" fmla="*/ 28 h 99"/>
              <a:gd name="T60" fmla="*/ 52 w 120"/>
              <a:gd name="T61" fmla="*/ 25 h 99"/>
              <a:gd name="T62" fmla="*/ 50 w 120"/>
              <a:gd name="T63" fmla="*/ 22 h 99"/>
              <a:gd name="T64" fmla="*/ 48 w 120"/>
              <a:gd name="T65" fmla="*/ 21 h 99"/>
              <a:gd name="T66" fmla="*/ 46 w 120"/>
              <a:gd name="T67" fmla="*/ 20 h 99"/>
              <a:gd name="T68" fmla="*/ 42 w 120"/>
              <a:gd name="T69" fmla="*/ 25 h 99"/>
              <a:gd name="T70" fmla="*/ 76 w 120"/>
              <a:gd name="T71" fmla="*/ 40 h 99"/>
              <a:gd name="T72" fmla="*/ 76 w 120"/>
              <a:gd name="T73" fmla="*/ 36 h 99"/>
              <a:gd name="T74" fmla="*/ 75 w 120"/>
              <a:gd name="T75" fmla="*/ 33 h 99"/>
              <a:gd name="T76" fmla="*/ 72 w 120"/>
              <a:gd name="T77" fmla="*/ 32 h 99"/>
              <a:gd name="T78" fmla="*/ 68 w 120"/>
              <a:gd name="T79" fmla="*/ 32 h 99"/>
              <a:gd name="T80" fmla="*/ 67 w 120"/>
              <a:gd name="T81" fmla="*/ 34 h 99"/>
              <a:gd name="T82" fmla="*/ 67 w 120"/>
              <a:gd name="T83" fmla="*/ 40 h 99"/>
              <a:gd name="T84" fmla="*/ 71 w 120"/>
              <a:gd name="T85" fmla="*/ 43 h 99"/>
              <a:gd name="T86" fmla="*/ 76 w 120"/>
              <a:gd name="T87" fmla="*/ 40 h 99"/>
              <a:gd name="T88" fmla="*/ 93 w 120"/>
              <a:gd name="T89" fmla="*/ 10 h 99"/>
              <a:gd name="T90" fmla="*/ 98 w 120"/>
              <a:gd name="T91" fmla="*/ 13 h 99"/>
              <a:gd name="T92" fmla="*/ 100 w 120"/>
              <a:gd name="T93" fmla="*/ 3 h 99"/>
              <a:gd name="T94" fmla="*/ 93 w 120"/>
              <a:gd name="T95" fmla="*/ 10 h 99"/>
              <a:gd name="T96" fmla="*/ 43 w 120"/>
              <a:gd name="T97" fmla="*/ 29 h 99"/>
              <a:gd name="T98" fmla="*/ 25 w 120"/>
              <a:gd name="T99" fmla="*/ 46 h 99"/>
              <a:gd name="T100" fmla="*/ 52 w 120"/>
              <a:gd name="T101" fmla="*/ 27 h 99"/>
              <a:gd name="T102" fmla="*/ 67 w 120"/>
              <a:gd name="T103" fmla="*/ 34 h 99"/>
              <a:gd name="T104" fmla="*/ 95 w 120"/>
              <a:gd name="T105" fmla="*/ 12 h 99"/>
              <a:gd name="T106" fmla="*/ 84 w 120"/>
              <a:gd name="T107" fmla="*/ 24 h 99"/>
              <a:gd name="T108" fmla="*/ 76 w 120"/>
              <a:gd name="T109" fmla="*/ 3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99">
                <a:moveTo>
                  <a:pt x="0" y="98"/>
                </a:moveTo>
                <a:cubicBezTo>
                  <a:pt x="40" y="97"/>
                  <a:pt x="80" y="97"/>
                  <a:pt x="120" y="99"/>
                </a:cubicBezTo>
                <a:moveTo>
                  <a:pt x="30" y="97"/>
                </a:moveTo>
                <a:cubicBezTo>
                  <a:pt x="30" y="89"/>
                  <a:pt x="29" y="81"/>
                  <a:pt x="29" y="73"/>
                </a:cubicBezTo>
                <a:cubicBezTo>
                  <a:pt x="24" y="73"/>
                  <a:pt x="18" y="73"/>
                  <a:pt x="13" y="73"/>
                </a:cubicBezTo>
                <a:cubicBezTo>
                  <a:pt x="13" y="81"/>
                  <a:pt x="13" y="89"/>
                  <a:pt x="13" y="97"/>
                </a:cubicBezTo>
                <a:moveTo>
                  <a:pt x="54" y="97"/>
                </a:moveTo>
                <a:cubicBezTo>
                  <a:pt x="55" y="81"/>
                  <a:pt x="55" y="64"/>
                  <a:pt x="54" y="47"/>
                </a:cubicBezTo>
                <a:cubicBezTo>
                  <a:pt x="49" y="48"/>
                  <a:pt x="43" y="48"/>
                  <a:pt x="38" y="48"/>
                </a:cubicBezTo>
                <a:cubicBezTo>
                  <a:pt x="38" y="64"/>
                  <a:pt x="38" y="81"/>
                  <a:pt x="39" y="97"/>
                </a:cubicBezTo>
                <a:moveTo>
                  <a:pt x="81" y="98"/>
                </a:moveTo>
                <a:cubicBezTo>
                  <a:pt x="80" y="85"/>
                  <a:pt x="80" y="72"/>
                  <a:pt x="80" y="59"/>
                </a:cubicBezTo>
                <a:cubicBezTo>
                  <a:pt x="75" y="59"/>
                  <a:pt x="70" y="59"/>
                  <a:pt x="65" y="58"/>
                </a:cubicBezTo>
                <a:cubicBezTo>
                  <a:pt x="65" y="71"/>
                  <a:pt x="64" y="84"/>
                  <a:pt x="64" y="97"/>
                </a:cubicBezTo>
                <a:moveTo>
                  <a:pt x="106" y="98"/>
                </a:moveTo>
                <a:cubicBezTo>
                  <a:pt x="106" y="77"/>
                  <a:pt x="106" y="54"/>
                  <a:pt x="106" y="33"/>
                </a:cubicBezTo>
                <a:cubicBezTo>
                  <a:pt x="100" y="32"/>
                  <a:pt x="95" y="32"/>
                  <a:pt x="89" y="33"/>
                </a:cubicBezTo>
                <a:cubicBezTo>
                  <a:pt x="90" y="55"/>
                  <a:pt x="90" y="76"/>
                  <a:pt x="90" y="98"/>
                </a:cubicBezTo>
                <a:moveTo>
                  <a:pt x="24" y="44"/>
                </a:moveTo>
                <a:cubicBezTo>
                  <a:pt x="22" y="43"/>
                  <a:pt x="20" y="43"/>
                  <a:pt x="18" y="44"/>
                </a:cubicBezTo>
                <a:cubicBezTo>
                  <a:pt x="17" y="45"/>
                  <a:pt x="16" y="47"/>
                  <a:pt x="16" y="49"/>
                </a:cubicBezTo>
                <a:cubicBezTo>
                  <a:pt x="16" y="50"/>
                  <a:pt x="17" y="52"/>
                  <a:pt x="19" y="53"/>
                </a:cubicBezTo>
                <a:cubicBezTo>
                  <a:pt x="20" y="54"/>
                  <a:pt x="21" y="54"/>
                  <a:pt x="22" y="54"/>
                </a:cubicBezTo>
                <a:cubicBezTo>
                  <a:pt x="23" y="54"/>
                  <a:pt x="24" y="54"/>
                  <a:pt x="25" y="53"/>
                </a:cubicBezTo>
                <a:cubicBezTo>
                  <a:pt x="26" y="52"/>
                  <a:pt x="26" y="51"/>
                  <a:pt x="26" y="49"/>
                </a:cubicBezTo>
                <a:cubicBezTo>
                  <a:pt x="26" y="47"/>
                  <a:pt x="25" y="45"/>
                  <a:pt x="24" y="44"/>
                </a:cubicBezTo>
                <a:close/>
                <a:moveTo>
                  <a:pt x="42" y="25"/>
                </a:moveTo>
                <a:cubicBezTo>
                  <a:pt x="42" y="27"/>
                  <a:pt x="43" y="29"/>
                  <a:pt x="44" y="29"/>
                </a:cubicBezTo>
                <a:cubicBezTo>
                  <a:pt x="46" y="30"/>
                  <a:pt x="48" y="30"/>
                  <a:pt x="49" y="30"/>
                </a:cubicBezTo>
                <a:cubicBezTo>
                  <a:pt x="50" y="30"/>
                  <a:pt x="51" y="29"/>
                  <a:pt x="51" y="28"/>
                </a:cubicBezTo>
                <a:cubicBezTo>
                  <a:pt x="52" y="27"/>
                  <a:pt x="52" y="26"/>
                  <a:pt x="52" y="25"/>
                </a:cubicBezTo>
                <a:cubicBezTo>
                  <a:pt x="51" y="24"/>
                  <a:pt x="51" y="23"/>
                  <a:pt x="50" y="22"/>
                </a:cubicBezTo>
                <a:cubicBezTo>
                  <a:pt x="49" y="22"/>
                  <a:pt x="49" y="21"/>
                  <a:pt x="48" y="21"/>
                </a:cubicBezTo>
                <a:cubicBezTo>
                  <a:pt x="47" y="20"/>
                  <a:pt x="47" y="20"/>
                  <a:pt x="46" y="20"/>
                </a:cubicBezTo>
                <a:cubicBezTo>
                  <a:pt x="44" y="21"/>
                  <a:pt x="42" y="23"/>
                  <a:pt x="42" y="25"/>
                </a:cubicBezTo>
                <a:close/>
                <a:moveTo>
                  <a:pt x="76" y="40"/>
                </a:moveTo>
                <a:cubicBezTo>
                  <a:pt x="76" y="39"/>
                  <a:pt x="76" y="37"/>
                  <a:pt x="76" y="36"/>
                </a:cubicBezTo>
                <a:cubicBezTo>
                  <a:pt x="76" y="35"/>
                  <a:pt x="76" y="33"/>
                  <a:pt x="75" y="33"/>
                </a:cubicBezTo>
                <a:cubicBezTo>
                  <a:pt x="74" y="32"/>
                  <a:pt x="73" y="32"/>
                  <a:pt x="72" y="32"/>
                </a:cubicBezTo>
                <a:cubicBezTo>
                  <a:pt x="71" y="32"/>
                  <a:pt x="69" y="32"/>
                  <a:pt x="68" y="32"/>
                </a:cubicBezTo>
                <a:cubicBezTo>
                  <a:pt x="67" y="33"/>
                  <a:pt x="67" y="34"/>
                  <a:pt x="67" y="34"/>
                </a:cubicBezTo>
                <a:cubicBezTo>
                  <a:pt x="66" y="36"/>
                  <a:pt x="66" y="38"/>
                  <a:pt x="67" y="40"/>
                </a:cubicBezTo>
                <a:cubicBezTo>
                  <a:pt x="68" y="41"/>
                  <a:pt x="70" y="43"/>
                  <a:pt x="71" y="43"/>
                </a:cubicBezTo>
                <a:cubicBezTo>
                  <a:pt x="73" y="43"/>
                  <a:pt x="75" y="42"/>
                  <a:pt x="76" y="40"/>
                </a:cubicBezTo>
                <a:close/>
                <a:moveTo>
                  <a:pt x="93" y="10"/>
                </a:moveTo>
                <a:cubicBezTo>
                  <a:pt x="94" y="12"/>
                  <a:pt x="96" y="13"/>
                  <a:pt x="98" y="13"/>
                </a:cubicBezTo>
                <a:cubicBezTo>
                  <a:pt x="103" y="13"/>
                  <a:pt x="104" y="5"/>
                  <a:pt x="100" y="3"/>
                </a:cubicBezTo>
                <a:cubicBezTo>
                  <a:pt x="96" y="0"/>
                  <a:pt x="91" y="5"/>
                  <a:pt x="93" y="10"/>
                </a:cubicBezTo>
                <a:close/>
                <a:moveTo>
                  <a:pt x="43" y="29"/>
                </a:moveTo>
                <a:cubicBezTo>
                  <a:pt x="37" y="34"/>
                  <a:pt x="31" y="40"/>
                  <a:pt x="25" y="46"/>
                </a:cubicBezTo>
                <a:moveTo>
                  <a:pt x="52" y="27"/>
                </a:moveTo>
                <a:cubicBezTo>
                  <a:pt x="57" y="30"/>
                  <a:pt x="61" y="32"/>
                  <a:pt x="67" y="34"/>
                </a:cubicBezTo>
                <a:moveTo>
                  <a:pt x="95" y="12"/>
                </a:moveTo>
                <a:cubicBezTo>
                  <a:pt x="91" y="16"/>
                  <a:pt x="88" y="20"/>
                  <a:pt x="84" y="24"/>
                </a:cubicBezTo>
                <a:cubicBezTo>
                  <a:pt x="81" y="27"/>
                  <a:pt x="78" y="30"/>
                  <a:pt x="76" y="34"/>
                </a:cubicBezTo>
              </a:path>
            </a:pathLst>
          </a:custGeom>
          <a:noFill/>
          <a:ln w="1905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ru-RU" sz="1350"/>
          </a:p>
        </p:txBody>
      </p:sp>
      <p:sp>
        <p:nvSpPr>
          <p:cNvPr id="32" name="Freeform 32">
            <a:extLst>
              <a:ext uri="{FF2B5EF4-FFF2-40B4-BE49-F238E27FC236}">
                <a16:creationId xmlns:a16="http://schemas.microsoft.com/office/drawing/2014/main" id="{286D5C1E-F36E-4466-B4AA-504D7FE25E00}"/>
              </a:ext>
            </a:extLst>
          </p:cNvPr>
          <p:cNvSpPr>
            <a:spLocks noEditPoints="1"/>
          </p:cNvSpPr>
          <p:nvPr/>
        </p:nvSpPr>
        <p:spPr bwMode="auto">
          <a:xfrm>
            <a:off x="4681538" y="3328988"/>
            <a:ext cx="448866" cy="251222"/>
          </a:xfrm>
          <a:custGeom>
            <a:avLst/>
            <a:gdLst>
              <a:gd name="T0" fmla="*/ 119 w 157"/>
              <a:gd name="T1" fmla="*/ 35 h 88"/>
              <a:gd name="T2" fmla="*/ 122 w 157"/>
              <a:gd name="T3" fmla="*/ 55 h 88"/>
              <a:gd name="T4" fmla="*/ 111 w 157"/>
              <a:gd name="T5" fmla="*/ 61 h 88"/>
              <a:gd name="T6" fmla="*/ 89 w 157"/>
              <a:gd name="T7" fmla="*/ 44 h 88"/>
              <a:gd name="T8" fmla="*/ 60 w 157"/>
              <a:gd name="T9" fmla="*/ 45 h 88"/>
              <a:gd name="T10" fmla="*/ 59 w 157"/>
              <a:gd name="T11" fmla="*/ 30 h 88"/>
              <a:gd name="T12" fmla="*/ 110 w 157"/>
              <a:gd name="T13" fmla="*/ 20 h 88"/>
              <a:gd name="T14" fmla="*/ 39 w 157"/>
              <a:gd name="T15" fmla="*/ 72 h 88"/>
              <a:gd name="T16" fmla="*/ 50 w 157"/>
              <a:gd name="T17" fmla="*/ 59 h 88"/>
              <a:gd name="T18" fmla="*/ 37 w 157"/>
              <a:gd name="T19" fmla="*/ 63 h 88"/>
              <a:gd name="T20" fmla="*/ 45 w 157"/>
              <a:gd name="T21" fmla="*/ 69 h 88"/>
              <a:gd name="T22" fmla="*/ 47 w 157"/>
              <a:gd name="T23" fmla="*/ 79 h 88"/>
              <a:gd name="T24" fmla="*/ 62 w 157"/>
              <a:gd name="T25" fmla="*/ 63 h 88"/>
              <a:gd name="T26" fmla="*/ 52 w 157"/>
              <a:gd name="T27" fmla="*/ 62 h 88"/>
              <a:gd name="T28" fmla="*/ 68 w 157"/>
              <a:gd name="T29" fmla="*/ 64 h 88"/>
              <a:gd name="T30" fmla="*/ 52 w 157"/>
              <a:gd name="T31" fmla="*/ 82 h 88"/>
              <a:gd name="T32" fmla="*/ 68 w 157"/>
              <a:gd name="T33" fmla="*/ 64 h 88"/>
              <a:gd name="T34" fmla="*/ 59 w 157"/>
              <a:gd name="T35" fmla="*/ 85 h 88"/>
              <a:gd name="T36" fmla="*/ 73 w 157"/>
              <a:gd name="T37" fmla="*/ 79 h 88"/>
              <a:gd name="T38" fmla="*/ 61 w 157"/>
              <a:gd name="T39" fmla="*/ 80 h 88"/>
              <a:gd name="T40" fmla="*/ 60 w 157"/>
              <a:gd name="T41" fmla="*/ 23 h 88"/>
              <a:gd name="T42" fmla="*/ 49 w 157"/>
              <a:gd name="T43" fmla="*/ 24 h 88"/>
              <a:gd name="T44" fmla="*/ 36 w 157"/>
              <a:gd name="T45" fmla="*/ 42 h 88"/>
              <a:gd name="T46" fmla="*/ 37 w 157"/>
              <a:gd name="T47" fmla="*/ 63 h 88"/>
              <a:gd name="T48" fmla="*/ 81 w 157"/>
              <a:gd name="T49" fmla="*/ 86 h 88"/>
              <a:gd name="T50" fmla="*/ 81 w 157"/>
              <a:gd name="T51" fmla="*/ 80 h 88"/>
              <a:gd name="T52" fmla="*/ 95 w 157"/>
              <a:gd name="T53" fmla="*/ 79 h 88"/>
              <a:gd name="T54" fmla="*/ 103 w 157"/>
              <a:gd name="T55" fmla="*/ 79 h 88"/>
              <a:gd name="T56" fmla="*/ 111 w 157"/>
              <a:gd name="T57" fmla="*/ 73 h 88"/>
              <a:gd name="T58" fmla="*/ 0 w 157"/>
              <a:gd name="T59" fmla="*/ 39 h 88"/>
              <a:gd name="T60" fmla="*/ 19 w 157"/>
              <a:gd name="T61" fmla="*/ 54 h 88"/>
              <a:gd name="T62" fmla="*/ 25 w 157"/>
              <a:gd name="T63" fmla="*/ 55 h 88"/>
              <a:gd name="T64" fmla="*/ 53 w 157"/>
              <a:gd name="T65" fmla="*/ 16 h 88"/>
              <a:gd name="T66" fmla="*/ 39 w 157"/>
              <a:gd name="T67" fmla="*/ 5 h 88"/>
              <a:gd name="T68" fmla="*/ 134 w 157"/>
              <a:gd name="T69" fmla="*/ 1 h 88"/>
              <a:gd name="T70" fmla="*/ 110 w 157"/>
              <a:gd name="T71" fmla="*/ 20 h 88"/>
              <a:gd name="T72" fmla="*/ 130 w 157"/>
              <a:gd name="T73" fmla="*/ 53 h 88"/>
              <a:gd name="T74" fmla="*/ 133 w 157"/>
              <a:gd name="T75" fmla="*/ 53 h 88"/>
              <a:gd name="T76" fmla="*/ 157 w 157"/>
              <a:gd name="T7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 h="88">
                <a:moveTo>
                  <a:pt x="110" y="20"/>
                </a:moveTo>
                <a:cubicBezTo>
                  <a:pt x="113" y="25"/>
                  <a:pt x="116" y="30"/>
                  <a:pt x="119" y="35"/>
                </a:cubicBezTo>
                <a:cubicBezTo>
                  <a:pt x="122" y="40"/>
                  <a:pt x="126" y="45"/>
                  <a:pt x="129" y="51"/>
                </a:cubicBezTo>
                <a:cubicBezTo>
                  <a:pt x="126" y="52"/>
                  <a:pt x="124" y="53"/>
                  <a:pt x="122" y="55"/>
                </a:cubicBezTo>
                <a:cubicBezTo>
                  <a:pt x="119" y="57"/>
                  <a:pt x="118" y="59"/>
                  <a:pt x="117" y="61"/>
                </a:cubicBezTo>
                <a:cubicBezTo>
                  <a:pt x="115" y="64"/>
                  <a:pt x="113" y="62"/>
                  <a:pt x="111" y="61"/>
                </a:cubicBezTo>
                <a:cubicBezTo>
                  <a:pt x="108" y="59"/>
                  <a:pt x="105" y="57"/>
                  <a:pt x="103" y="55"/>
                </a:cubicBezTo>
                <a:cubicBezTo>
                  <a:pt x="98" y="51"/>
                  <a:pt x="94" y="47"/>
                  <a:pt x="89" y="44"/>
                </a:cubicBezTo>
                <a:cubicBezTo>
                  <a:pt x="85" y="41"/>
                  <a:pt x="80" y="38"/>
                  <a:pt x="75" y="39"/>
                </a:cubicBezTo>
                <a:cubicBezTo>
                  <a:pt x="69" y="40"/>
                  <a:pt x="65" y="44"/>
                  <a:pt x="60" y="45"/>
                </a:cubicBezTo>
                <a:cubicBezTo>
                  <a:pt x="56" y="46"/>
                  <a:pt x="50" y="45"/>
                  <a:pt x="50" y="40"/>
                </a:cubicBezTo>
                <a:cubicBezTo>
                  <a:pt x="49" y="35"/>
                  <a:pt x="55" y="32"/>
                  <a:pt x="59" y="30"/>
                </a:cubicBezTo>
                <a:cubicBezTo>
                  <a:pt x="64" y="28"/>
                  <a:pt x="70" y="25"/>
                  <a:pt x="75" y="24"/>
                </a:cubicBezTo>
                <a:cubicBezTo>
                  <a:pt x="87" y="20"/>
                  <a:pt x="98" y="16"/>
                  <a:pt x="110" y="20"/>
                </a:cubicBezTo>
                <a:cubicBezTo>
                  <a:pt x="110" y="20"/>
                  <a:pt x="110" y="20"/>
                  <a:pt x="110" y="20"/>
                </a:cubicBezTo>
                <a:close/>
                <a:moveTo>
                  <a:pt x="39" y="72"/>
                </a:moveTo>
                <a:cubicBezTo>
                  <a:pt x="43" y="72"/>
                  <a:pt x="46" y="68"/>
                  <a:pt x="49" y="65"/>
                </a:cubicBezTo>
                <a:cubicBezTo>
                  <a:pt x="50" y="63"/>
                  <a:pt x="51" y="61"/>
                  <a:pt x="50" y="59"/>
                </a:cubicBezTo>
                <a:cubicBezTo>
                  <a:pt x="50" y="57"/>
                  <a:pt x="48" y="57"/>
                  <a:pt x="46" y="57"/>
                </a:cubicBezTo>
                <a:cubicBezTo>
                  <a:pt x="43" y="57"/>
                  <a:pt x="39" y="61"/>
                  <a:pt x="37" y="63"/>
                </a:cubicBezTo>
                <a:cubicBezTo>
                  <a:pt x="35" y="66"/>
                  <a:pt x="35" y="71"/>
                  <a:pt x="39" y="72"/>
                </a:cubicBezTo>
                <a:close/>
                <a:moveTo>
                  <a:pt x="45" y="69"/>
                </a:moveTo>
                <a:cubicBezTo>
                  <a:pt x="43" y="71"/>
                  <a:pt x="41" y="73"/>
                  <a:pt x="42" y="76"/>
                </a:cubicBezTo>
                <a:cubicBezTo>
                  <a:pt x="42" y="78"/>
                  <a:pt x="45" y="80"/>
                  <a:pt x="47" y="79"/>
                </a:cubicBezTo>
                <a:cubicBezTo>
                  <a:pt x="52" y="78"/>
                  <a:pt x="55" y="72"/>
                  <a:pt x="58" y="69"/>
                </a:cubicBezTo>
                <a:cubicBezTo>
                  <a:pt x="60" y="67"/>
                  <a:pt x="62" y="65"/>
                  <a:pt x="62" y="63"/>
                </a:cubicBezTo>
                <a:cubicBezTo>
                  <a:pt x="62" y="60"/>
                  <a:pt x="60" y="59"/>
                  <a:pt x="57" y="58"/>
                </a:cubicBezTo>
                <a:cubicBezTo>
                  <a:pt x="55" y="58"/>
                  <a:pt x="53" y="60"/>
                  <a:pt x="52" y="62"/>
                </a:cubicBezTo>
                <a:cubicBezTo>
                  <a:pt x="49" y="64"/>
                  <a:pt x="47" y="67"/>
                  <a:pt x="45" y="69"/>
                </a:cubicBezTo>
                <a:close/>
                <a:moveTo>
                  <a:pt x="68" y="64"/>
                </a:moveTo>
                <a:cubicBezTo>
                  <a:pt x="63" y="61"/>
                  <a:pt x="59" y="68"/>
                  <a:pt x="56" y="70"/>
                </a:cubicBezTo>
                <a:cubicBezTo>
                  <a:pt x="54" y="73"/>
                  <a:pt x="47" y="79"/>
                  <a:pt x="52" y="82"/>
                </a:cubicBezTo>
                <a:cubicBezTo>
                  <a:pt x="57" y="85"/>
                  <a:pt x="62" y="79"/>
                  <a:pt x="64" y="76"/>
                </a:cubicBezTo>
                <a:cubicBezTo>
                  <a:pt x="67" y="73"/>
                  <a:pt x="72" y="68"/>
                  <a:pt x="68" y="64"/>
                </a:cubicBezTo>
                <a:close/>
                <a:moveTo>
                  <a:pt x="61" y="80"/>
                </a:moveTo>
                <a:cubicBezTo>
                  <a:pt x="60" y="81"/>
                  <a:pt x="59" y="83"/>
                  <a:pt x="59" y="85"/>
                </a:cubicBezTo>
                <a:cubicBezTo>
                  <a:pt x="60" y="87"/>
                  <a:pt x="62" y="87"/>
                  <a:pt x="64" y="87"/>
                </a:cubicBezTo>
                <a:cubicBezTo>
                  <a:pt x="68" y="86"/>
                  <a:pt x="71" y="82"/>
                  <a:pt x="73" y="79"/>
                </a:cubicBezTo>
                <a:cubicBezTo>
                  <a:pt x="75" y="76"/>
                  <a:pt x="74" y="71"/>
                  <a:pt x="69" y="72"/>
                </a:cubicBezTo>
                <a:cubicBezTo>
                  <a:pt x="66" y="72"/>
                  <a:pt x="63" y="77"/>
                  <a:pt x="61" y="80"/>
                </a:cubicBezTo>
                <a:close/>
                <a:moveTo>
                  <a:pt x="67" y="27"/>
                </a:moveTo>
                <a:cubicBezTo>
                  <a:pt x="64" y="26"/>
                  <a:pt x="62" y="25"/>
                  <a:pt x="60" y="23"/>
                </a:cubicBezTo>
                <a:cubicBezTo>
                  <a:pt x="58" y="23"/>
                  <a:pt x="55" y="21"/>
                  <a:pt x="53" y="21"/>
                </a:cubicBezTo>
                <a:cubicBezTo>
                  <a:pt x="51" y="21"/>
                  <a:pt x="50" y="23"/>
                  <a:pt x="49" y="24"/>
                </a:cubicBezTo>
                <a:cubicBezTo>
                  <a:pt x="47" y="26"/>
                  <a:pt x="46" y="28"/>
                  <a:pt x="45" y="30"/>
                </a:cubicBezTo>
                <a:cubicBezTo>
                  <a:pt x="42" y="34"/>
                  <a:pt x="39" y="38"/>
                  <a:pt x="36" y="42"/>
                </a:cubicBezTo>
                <a:cubicBezTo>
                  <a:pt x="32" y="46"/>
                  <a:pt x="29" y="51"/>
                  <a:pt x="25" y="55"/>
                </a:cubicBezTo>
                <a:cubicBezTo>
                  <a:pt x="29" y="58"/>
                  <a:pt x="33" y="61"/>
                  <a:pt x="37" y="63"/>
                </a:cubicBezTo>
                <a:moveTo>
                  <a:pt x="69" y="84"/>
                </a:moveTo>
                <a:cubicBezTo>
                  <a:pt x="73" y="86"/>
                  <a:pt x="77" y="87"/>
                  <a:pt x="81" y="86"/>
                </a:cubicBezTo>
                <a:cubicBezTo>
                  <a:pt x="82" y="85"/>
                  <a:pt x="85" y="85"/>
                  <a:pt x="84" y="83"/>
                </a:cubicBezTo>
                <a:cubicBezTo>
                  <a:pt x="84" y="82"/>
                  <a:pt x="81" y="82"/>
                  <a:pt x="81" y="80"/>
                </a:cubicBezTo>
                <a:cubicBezTo>
                  <a:pt x="84" y="83"/>
                  <a:pt x="88" y="88"/>
                  <a:pt x="93" y="84"/>
                </a:cubicBezTo>
                <a:cubicBezTo>
                  <a:pt x="95" y="83"/>
                  <a:pt x="96" y="81"/>
                  <a:pt x="95" y="79"/>
                </a:cubicBezTo>
                <a:cubicBezTo>
                  <a:pt x="94" y="76"/>
                  <a:pt x="92" y="75"/>
                  <a:pt x="90" y="73"/>
                </a:cubicBezTo>
                <a:cubicBezTo>
                  <a:pt x="93" y="77"/>
                  <a:pt x="98" y="82"/>
                  <a:pt x="103" y="79"/>
                </a:cubicBezTo>
                <a:cubicBezTo>
                  <a:pt x="109" y="75"/>
                  <a:pt x="104" y="69"/>
                  <a:pt x="100" y="67"/>
                </a:cubicBezTo>
                <a:cubicBezTo>
                  <a:pt x="103" y="70"/>
                  <a:pt x="106" y="74"/>
                  <a:pt x="111" y="73"/>
                </a:cubicBezTo>
                <a:cubicBezTo>
                  <a:pt x="116" y="71"/>
                  <a:pt x="116" y="66"/>
                  <a:pt x="114" y="63"/>
                </a:cubicBezTo>
                <a:moveTo>
                  <a:pt x="0" y="39"/>
                </a:moveTo>
                <a:cubicBezTo>
                  <a:pt x="4" y="43"/>
                  <a:pt x="9" y="46"/>
                  <a:pt x="13" y="49"/>
                </a:cubicBezTo>
                <a:cubicBezTo>
                  <a:pt x="15" y="51"/>
                  <a:pt x="17" y="53"/>
                  <a:pt x="19" y="54"/>
                </a:cubicBezTo>
                <a:cubicBezTo>
                  <a:pt x="20" y="55"/>
                  <a:pt x="21" y="57"/>
                  <a:pt x="22" y="57"/>
                </a:cubicBezTo>
                <a:cubicBezTo>
                  <a:pt x="23" y="57"/>
                  <a:pt x="24" y="56"/>
                  <a:pt x="25" y="55"/>
                </a:cubicBezTo>
                <a:moveTo>
                  <a:pt x="51" y="22"/>
                </a:moveTo>
                <a:cubicBezTo>
                  <a:pt x="53" y="20"/>
                  <a:pt x="55" y="19"/>
                  <a:pt x="53" y="16"/>
                </a:cubicBezTo>
                <a:cubicBezTo>
                  <a:pt x="51" y="14"/>
                  <a:pt x="48" y="13"/>
                  <a:pt x="46" y="11"/>
                </a:cubicBezTo>
                <a:cubicBezTo>
                  <a:pt x="44" y="9"/>
                  <a:pt x="42" y="7"/>
                  <a:pt x="39" y="5"/>
                </a:cubicBezTo>
                <a:cubicBezTo>
                  <a:pt x="37" y="3"/>
                  <a:pt x="35" y="2"/>
                  <a:pt x="32" y="0"/>
                </a:cubicBezTo>
                <a:moveTo>
                  <a:pt x="134" y="1"/>
                </a:moveTo>
                <a:cubicBezTo>
                  <a:pt x="125" y="6"/>
                  <a:pt x="116" y="10"/>
                  <a:pt x="107" y="14"/>
                </a:cubicBezTo>
                <a:cubicBezTo>
                  <a:pt x="108" y="16"/>
                  <a:pt x="109" y="18"/>
                  <a:pt x="110" y="20"/>
                </a:cubicBezTo>
                <a:moveTo>
                  <a:pt x="128" y="50"/>
                </a:moveTo>
                <a:cubicBezTo>
                  <a:pt x="129" y="51"/>
                  <a:pt x="129" y="52"/>
                  <a:pt x="130" y="53"/>
                </a:cubicBezTo>
                <a:cubicBezTo>
                  <a:pt x="131" y="54"/>
                  <a:pt x="130" y="54"/>
                  <a:pt x="131" y="54"/>
                </a:cubicBezTo>
                <a:cubicBezTo>
                  <a:pt x="132" y="54"/>
                  <a:pt x="133" y="53"/>
                  <a:pt x="133" y="53"/>
                </a:cubicBezTo>
                <a:cubicBezTo>
                  <a:pt x="136" y="52"/>
                  <a:pt x="139" y="51"/>
                  <a:pt x="141" y="50"/>
                </a:cubicBezTo>
                <a:cubicBezTo>
                  <a:pt x="147" y="47"/>
                  <a:pt x="152" y="45"/>
                  <a:pt x="157" y="42"/>
                </a:cubicBezTo>
              </a:path>
            </a:pathLst>
          </a:custGeom>
          <a:noFill/>
          <a:ln w="1905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ru-RU" sz="1350"/>
          </a:p>
        </p:txBody>
      </p:sp>
      <p:sp>
        <p:nvSpPr>
          <p:cNvPr id="33" name="Freeform 33">
            <a:extLst>
              <a:ext uri="{FF2B5EF4-FFF2-40B4-BE49-F238E27FC236}">
                <a16:creationId xmlns:a16="http://schemas.microsoft.com/office/drawing/2014/main" id="{77B39670-AB39-4B89-A254-026A9169E6D3}"/>
              </a:ext>
            </a:extLst>
          </p:cNvPr>
          <p:cNvSpPr>
            <a:spLocks noEditPoints="1"/>
          </p:cNvSpPr>
          <p:nvPr/>
        </p:nvSpPr>
        <p:spPr bwMode="auto">
          <a:xfrm>
            <a:off x="4701779" y="1448991"/>
            <a:ext cx="388144" cy="371475"/>
          </a:xfrm>
          <a:custGeom>
            <a:avLst/>
            <a:gdLst>
              <a:gd name="T0" fmla="*/ 91 w 136"/>
              <a:gd name="T1" fmla="*/ 57 h 130"/>
              <a:gd name="T2" fmla="*/ 86 w 136"/>
              <a:gd name="T3" fmla="*/ 86 h 130"/>
              <a:gd name="T4" fmla="*/ 60 w 136"/>
              <a:gd name="T5" fmla="*/ 97 h 130"/>
              <a:gd name="T6" fmla="*/ 44 w 136"/>
              <a:gd name="T7" fmla="*/ 88 h 130"/>
              <a:gd name="T8" fmla="*/ 35 w 136"/>
              <a:gd name="T9" fmla="*/ 64 h 130"/>
              <a:gd name="T10" fmla="*/ 50 w 136"/>
              <a:gd name="T11" fmla="*/ 43 h 130"/>
              <a:gd name="T12" fmla="*/ 76 w 136"/>
              <a:gd name="T13" fmla="*/ 42 h 130"/>
              <a:gd name="T14" fmla="*/ 88 w 136"/>
              <a:gd name="T15" fmla="*/ 31 h 130"/>
              <a:gd name="T16" fmla="*/ 39 w 136"/>
              <a:gd name="T17" fmla="*/ 31 h 130"/>
              <a:gd name="T18" fmla="*/ 20 w 136"/>
              <a:gd name="T19" fmla="*/ 77 h 130"/>
              <a:gd name="T20" fmla="*/ 55 w 136"/>
              <a:gd name="T21" fmla="*/ 112 h 130"/>
              <a:gd name="T22" fmla="*/ 101 w 136"/>
              <a:gd name="T23" fmla="*/ 94 h 130"/>
              <a:gd name="T24" fmla="*/ 104 w 136"/>
              <a:gd name="T25" fmla="*/ 45 h 130"/>
              <a:gd name="T26" fmla="*/ 97 w 136"/>
              <a:gd name="T27" fmla="*/ 20 h 130"/>
              <a:gd name="T28" fmla="*/ 31 w 136"/>
              <a:gd name="T29" fmla="*/ 20 h 130"/>
              <a:gd name="T30" fmla="*/ 5 w 136"/>
              <a:gd name="T31" fmla="*/ 82 h 130"/>
              <a:gd name="T32" fmla="*/ 18 w 136"/>
              <a:gd name="T33" fmla="*/ 107 h 130"/>
              <a:gd name="T34" fmla="*/ 71 w 136"/>
              <a:gd name="T35" fmla="*/ 128 h 130"/>
              <a:gd name="T36" fmla="*/ 117 w 136"/>
              <a:gd name="T37" fmla="*/ 94 h 130"/>
              <a:gd name="T38" fmla="*/ 113 w 136"/>
              <a:gd name="T39" fmla="*/ 37 h 130"/>
              <a:gd name="T40" fmla="*/ 130 w 136"/>
              <a:gd name="T41" fmla="*/ 5 h 130"/>
              <a:gd name="T42" fmla="*/ 64 w 136"/>
              <a:gd name="T43" fmla="*/ 69 h 130"/>
              <a:gd name="T44" fmla="*/ 114 w 136"/>
              <a:gd name="T45" fmla="*/ 0 h 130"/>
              <a:gd name="T46" fmla="*/ 114 w 136"/>
              <a:gd name="T47" fmla="*/ 20 h 130"/>
              <a:gd name="T48" fmla="*/ 136 w 136"/>
              <a:gd name="T49" fmla="*/ 20 h 130"/>
              <a:gd name="T50" fmla="*/ 14 w 136"/>
              <a:gd name="T51" fmla="*/ 129 h 130"/>
              <a:gd name="T52" fmla="*/ 26 w 136"/>
              <a:gd name="T53" fmla="*/ 116 h 130"/>
              <a:gd name="T54" fmla="*/ 101 w 136"/>
              <a:gd name="T55" fmla="*/ 115 h 130"/>
              <a:gd name="T56" fmla="*/ 113 w 136"/>
              <a:gd name="T57" fmla="*/ 12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 h="130">
                <a:moveTo>
                  <a:pt x="91" y="57"/>
                </a:moveTo>
                <a:cubicBezTo>
                  <a:pt x="94" y="66"/>
                  <a:pt x="92" y="77"/>
                  <a:pt x="86" y="86"/>
                </a:cubicBezTo>
                <a:cubicBezTo>
                  <a:pt x="80" y="94"/>
                  <a:pt x="70" y="99"/>
                  <a:pt x="60" y="97"/>
                </a:cubicBezTo>
                <a:cubicBezTo>
                  <a:pt x="54" y="96"/>
                  <a:pt x="48" y="93"/>
                  <a:pt x="44" y="88"/>
                </a:cubicBezTo>
                <a:cubicBezTo>
                  <a:pt x="38" y="82"/>
                  <a:pt x="34" y="73"/>
                  <a:pt x="35" y="64"/>
                </a:cubicBezTo>
                <a:cubicBezTo>
                  <a:pt x="36" y="55"/>
                  <a:pt x="42" y="47"/>
                  <a:pt x="50" y="43"/>
                </a:cubicBezTo>
                <a:cubicBezTo>
                  <a:pt x="58" y="40"/>
                  <a:pt x="67" y="41"/>
                  <a:pt x="76" y="42"/>
                </a:cubicBezTo>
                <a:moveTo>
                  <a:pt x="88" y="31"/>
                </a:moveTo>
                <a:cubicBezTo>
                  <a:pt x="73" y="22"/>
                  <a:pt x="53" y="22"/>
                  <a:pt x="39" y="31"/>
                </a:cubicBezTo>
                <a:cubicBezTo>
                  <a:pt x="24" y="41"/>
                  <a:pt x="17" y="60"/>
                  <a:pt x="20" y="77"/>
                </a:cubicBezTo>
                <a:cubicBezTo>
                  <a:pt x="24" y="94"/>
                  <a:pt x="38" y="108"/>
                  <a:pt x="55" y="112"/>
                </a:cubicBezTo>
                <a:cubicBezTo>
                  <a:pt x="72" y="115"/>
                  <a:pt x="90" y="108"/>
                  <a:pt x="101" y="94"/>
                </a:cubicBezTo>
                <a:cubicBezTo>
                  <a:pt x="111" y="80"/>
                  <a:pt x="112" y="60"/>
                  <a:pt x="104" y="45"/>
                </a:cubicBezTo>
                <a:moveTo>
                  <a:pt x="97" y="20"/>
                </a:moveTo>
                <a:cubicBezTo>
                  <a:pt x="77" y="7"/>
                  <a:pt x="50" y="7"/>
                  <a:pt x="31" y="20"/>
                </a:cubicBezTo>
                <a:cubicBezTo>
                  <a:pt x="11" y="33"/>
                  <a:pt x="0" y="59"/>
                  <a:pt x="5" y="82"/>
                </a:cubicBezTo>
                <a:cubicBezTo>
                  <a:pt x="7" y="91"/>
                  <a:pt x="11" y="100"/>
                  <a:pt x="18" y="107"/>
                </a:cubicBezTo>
                <a:cubicBezTo>
                  <a:pt x="30" y="123"/>
                  <a:pt x="51" y="130"/>
                  <a:pt x="71" y="128"/>
                </a:cubicBezTo>
                <a:cubicBezTo>
                  <a:pt x="90" y="125"/>
                  <a:pt x="108" y="112"/>
                  <a:pt x="117" y="94"/>
                </a:cubicBezTo>
                <a:cubicBezTo>
                  <a:pt x="125" y="76"/>
                  <a:pt x="123" y="54"/>
                  <a:pt x="113" y="37"/>
                </a:cubicBezTo>
                <a:moveTo>
                  <a:pt x="130" y="5"/>
                </a:moveTo>
                <a:cubicBezTo>
                  <a:pt x="108" y="26"/>
                  <a:pt x="86" y="47"/>
                  <a:pt x="64" y="69"/>
                </a:cubicBezTo>
                <a:moveTo>
                  <a:pt x="114" y="0"/>
                </a:moveTo>
                <a:cubicBezTo>
                  <a:pt x="114" y="7"/>
                  <a:pt x="114" y="13"/>
                  <a:pt x="114" y="20"/>
                </a:cubicBezTo>
                <a:cubicBezTo>
                  <a:pt x="121" y="21"/>
                  <a:pt x="129" y="21"/>
                  <a:pt x="136" y="20"/>
                </a:cubicBezTo>
                <a:moveTo>
                  <a:pt x="14" y="129"/>
                </a:moveTo>
                <a:cubicBezTo>
                  <a:pt x="18" y="125"/>
                  <a:pt x="22" y="120"/>
                  <a:pt x="26" y="116"/>
                </a:cubicBezTo>
                <a:moveTo>
                  <a:pt x="101" y="115"/>
                </a:moveTo>
                <a:cubicBezTo>
                  <a:pt x="104" y="120"/>
                  <a:pt x="108" y="124"/>
                  <a:pt x="113" y="128"/>
                </a:cubicBezTo>
              </a:path>
            </a:pathLst>
          </a:custGeom>
          <a:noFill/>
          <a:ln w="1905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ru-RU" sz="1350"/>
          </a:p>
        </p:txBody>
      </p:sp>
      <p:sp>
        <p:nvSpPr>
          <p:cNvPr id="34" name="Freeform 34">
            <a:extLst>
              <a:ext uri="{FF2B5EF4-FFF2-40B4-BE49-F238E27FC236}">
                <a16:creationId xmlns:a16="http://schemas.microsoft.com/office/drawing/2014/main" id="{F8F0F528-18AF-4F09-A090-9883B575C361}"/>
              </a:ext>
            </a:extLst>
          </p:cNvPr>
          <p:cNvSpPr>
            <a:spLocks noEditPoints="1"/>
          </p:cNvSpPr>
          <p:nvPr/>
        </p:nvSpPr>
        <p:spPr bwMode="auto">
          <a:xfrm>
            <a:off x="4689872" y="2378869"/>
            <a:ext cx="385763" cy="317897"/>
          </a:xfrm>
          <a:custGeom>
            <a:avLst/>
            <a:gdLst>
              <a:gd name="T0" fmla="*/ 1 w 135"/>
              <a:gd name="T1" fmla="*/ 61 h 111"/>
              <a:gd name="T2" fmla="*/ 0 w 135"/>
              <a:gd name="T3" fmla="*/ 26 h 111"/>
              <a:gd name="T4" fmla="*/ 130 w 135"/>
              <a:gd name="T5" fmla="*/ 21 h 111"/>
              <a:gd name="T6" fmla="*/ 135 w 135"/>
              <a:gd name="T7" fmla="*/ 63 h 111"/>
              <a:gd name="T8" fmla="*/ 75 w 135"/>
              <a:gd name="T9" fmla="*/ 90 h 111"/>
              <a:gd name="T10" fmla="*/ 76 w 135"/>
              <a:gd name="T11" fmla="*/ 70 h 111"/>
              <a:gd name="T12" fmla="*/ 72 w 135"/>
              <a:gd name="T13" fmla="*/ 67 h 111"/>
              <a:gd name="T14" fmla="*/ 60 w 135"/>
              <a:gd name="T15" fmla="*/ 67 h 111"/>
              <a:gd name="T16" fmla="*/ 59 w 135"/>
              <a:gd name="T17" fmla="*/ 85 h 111"/>
              <a:gd name="T18" fmla="*/ 64 w 135"/>
              <a:gd name="T19" fmla="*/ 90 h 111"/>
              <a:gd name="T20" fmla="*/ 75 w 135"/>
              <a:gd name="T21" fmla="*/ 90 h 111"/>
              <a:gd name="T22" fmla="*/ 60 w 135"/>
              <a:gd name="T23" fmla="*/ 18 h 111"/>
              <a:gd name="T24" fmla="*/ 57 w 135"/>
              <a:gd name="T25" fmla="*/ 15 h 111"/>
              <a:gd name="T26" fmla="*/ 49 w 135"/>
              <a:gd name="T27" fmla="*/ 16 h 111"/>
              <a:gd name="T28" fmla="*/ 48 w 135"/>
              <a:gd name="T29" fmla="*/ 21 h 111"/>
              <a:gd name="T30" fmla="*/ 89 w 135"/>
              <a:gd name="T31" fmla="*/ 18 h 111"/>
              <a:gd name="T32" fmla="*/ 87 w 135"/>
              <a:gd name="T33" fmla="*/ 15 h 111"/>
              <a:gd name="T34" fmla="*/ 79 w 135"/>
              <a:gd name="T35" fmla="*/ 16 h 111"/>
              <a:gd name="T36" fmla="*/ 78 w 135"/>
              <a:gd name="T37" fmla="*/ 21 h 111"/>
              <a:gd name="T38" fmla="*/ 81 w 135"/>
              <a:gd name="T39" fmla="*/ 12 h 111"/>
              <a:gd name="T40" fmla="*/ 77 w 135"/>
              <a:gd name="T41" fmla="*/ 8 h 111"/>
              <a:gd name="T42" fmla="*/ 59 w 135"/>
              <a:gd name="T43" fmla="*/ 8 h 111"/>
              <a:gd name="T44" fmla="*/ 57 w 135"/>
              <a:gd name="T45" fmla="*/ 15 h 111"/>
              <a:gd name="T46" fmla="*/ 88 w 135"/>
              <a:gd name="T47" fmla="*/ 7 h 111"/>
              <a:gd name="T48" fmla="*/ 78 w 135"/>
              <a:gd name="T49" fmla="*/ 1 h 111"/>
              <a:gd name="T50" fmla="*/ 52 w 135"/>
              <a:gd name="T51" fmla="*/ 3 h 111"/>
              <a:gd name="T52" fmla="*/ 50 w 135"/>
              <a:gd name="T53" fmla="*/ 15 h 111"/>
              <a:gd name="T54" fmla="*/ 5 w 135"/>
              <a:gd name="T55" fmla="*/ 95 h 111"/>
              <a:gd name="T56" fmla="*/ 8 w 135"/>
              <a:gd name="T57" fmla="*/ 108 h 111"/>
              <a:gd name="T58" fmla="*/ 43 w 135"/>
              <a:gd name="T59" fmla="*/ 110 h 111"/>
              <a:gd name="T60" fmla="*/ 102 w 135"/>
              <a:gd name="T61" fmla="*/ 110 h 111"/>
              <a:gd name="T62" fmla="*/ 125 w 135"/>
              <a:gd name="T63" fmla="*/ 110 h 111"/>
              <a:gd name="T64" fmla="*/ 132 w 135"/>
              <a:gd name="T65" fmla="*/ 100 h 111"/>
              <a:gd name="T66" fmla="*/ 132 w 135"/>
              <a:gd name="T67" fmla="*/ 6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11">
                <a:moveTo>
                  <a:pt x="59" y="77"/>
                </a:moveTo>
                <a:cubicBezTo>
                  <a:pt x="39" y="75"/>
                  <a:pt x="20" y="68"/>
                  <a:pt x="1" y="61"/>
                </a:cubicBezTo>
                <a:cubicBezTo>
                  <a:pt x="0" y="26"/>
                  <a:pt x="0" y="26"/>
                  <a:pt x="0" y="26"/>
                </a:cubicBezTo>
                <a:cubicBezTo>
                  <a:pt x="0" y="26"/>
                  <a:pt x="0" y="26"/>
                  <a:pt x="0" y="26"/>
                </a:cubicBezTo>
                <a:cubicBezTo>
                  <a:pt x="0" y="23"/>
                  <a:pt x="3" y="21"/>
                  <a:pt x="5" y="21"/>
                </a:cubicBezTo>
                <a:cubicBezTo>
                  <a:pt x="130" y="21"/>
                  <a:pt x="130" y="21"/>
                  <a:pt x="130" y="21"/>
                </a:cubicBezTo>
                <a:cubicBezTo>
                  <a:pt x="133" y="21"/>
                  <a:pt x="135" y="23"/>
                  <a:pt x="135" y="26"/>
                </a:cubicBezTo>
                <a:cubicBezTo>
                  <a:pt x="135" y="38"/>
                  <a:pt x="135" y="50"/>
                  <a:pt x="135" y="63"/>
                </a:cubicBezTo>
                <a:cubicBezTo>
                  <a:pt x="116" y="70"/>
                  <a:pt x="96" y="76"/>
                  <a:pt x="76" y="77"/>
                </a:cubicBezTo>
                <a:moveTo>
                  <a:pt x="75" y="90"/>
                </a:moveTo>
                <a:cubicBezTo>
                  <a:pt x="76" y="89"/>
                  <a:pt x="76" y="88"/>
                  <a:pt x="76" y="88"/>
                </a:cubicBezTo>
                <a:cubicBezTo>
                  <a:pt x="76" y="82"/>
                  <a:pt x="77" y="76"/>
                  <a:pt x="76" y="70"/>
                </a:cubicBezTo>
                <a:cubicBezTo>
                  <a:pt x="76" y="69"/>
                  <a:pt x="76" y="68"/>
                  <a:pt x="76" y="68"/>
                </a:cubicBezTo>
                <a:cubicBezTo>
                  <a:pt x="75" y="67"/>
                  <a:pt x="73" y="67"/>
                  <a:pt x="72" y="67"/>
                </a:cubicBezTo>
                <a:cubicBezTo>
                  <a:pt x="68" y="67"/>
                  <a:pt x="64" y="67"/>
                  <a:pt x="60" y="67"/>
                </a:cubicBezTo>
                <a:cubicBezTo>
                  <a:pt x="60" y="67"/>
                  <a:pt x="60" y="67"/>
                  <a:pt x="60" y="67"/>
                </a:cubicBezTo>
                <a:cubicBezTo>
                  <a:pt x="59" y="68"/>
                  <a:pt x="59" y="68"/>
                  <a:pt x="59" y="68"/>
                </a:cubicBezTo>
                <a:cubicBezTo>
                  <a:pt x="59" y="74"/>
                  <a:pt x="59" y="80"/>
                  <a:pt x="59" y="85"/>
                </a:cubicBezTo>
                <a:cubicBezTo>
                  <a:pt x="59" y="87"/>
                  <a:pt x="59" y="88"/>
                  <a:pt x="60" y="89"/>
                </a:cubicBezTo>
                <a:cubicBezTo>
                  <a:pt x="61" y="90"/>
                  <a:pt x="62" y="90"/>
                  <a:pt x="64" y="90"/>
                </a:cubicBezTo>
                <a:cubicBezTo>
                  <a:pt x="67" y="90"/>
                  <a:pt x="70" y="90"/>
                  <a:pt x="73" y="90"/>
                </a:cubicBezTo>
                <a:cubicBezTo>
                  <a:pt x="74" y="90"/>
                  <a:pt x="75" y="90"/>
                  <a:pt x="75" y="90"/>
                </a:cubicBezTo>
                <a:close/>
                <a:moveTo>
                  <a:pt x="60" y="20"/>
                </a:moveTo>
                <a:cubicBezTo>
                  <a:pt x="59" y="20"/>
                  <a:pt x="60" y="19"/>
                  <a:pt x="60" y="18"/>
                </a:cubicBezTo>
                <a:cubicBezTo>
                  <a:pt x="60" y="17"/>
                  <a:pt x="59" y="16"/>
                  <a:pt x="59" y="16"/>
                </a:cubicBezTo>
                <a:cubicBezTo>
                  <a:pt x="58" y="15"/>
                  <a:pt x="58" y="15"/>
                  <a:pt x="57" y="15"/>
                </a:cubicBezTo>
                <a:cubicBezTo>
                  <a:pt x="55" y="15"/>
                  <a:pt x="53" y="15"/>
                  <a:pt x="50" y="15"/>
                </a:cubicBezTo>
                <a:cubicBezTo>
                  <a:pt x="50" y="15"/>
                  <a:pt x="49" y="15"/>
                  <a:pt x="49" y="16"/>
                </a:cubicBezTo>
                <a:cubicBezTo>
                  <a:pt x="48" y="16"/>
                  <a:pt x="48" y="17"/>
                  <a:pt x="48" y="18"/>
                </a:cubicBezTo>
                <a:cubicBezTo>
                  <a:pt x="48" y="19"/>
                  <a:pt x="48" y="20"/>
                  <a:pt x="48" y="21"/>
                </a:cubicBezTo>
                <a:moveTo>
                  <a:pt x="90" y="20"/>
                </a:moveTo>
                <a:cubicBezTo>
                  <a:pt x="89" y="20"/>
                  <a:pt x="89" y="19"/>
                  <a:pt x="89" y="18"/>
                </a:cubicBezTo>
                <a:cubicBezTo>
                  <a:pt x="89" y="17"/>
                  <a:pt x="89" y="16"/>
                  <a:pt x="89" y="16"/>
                </a:cubicBezTo>
                <a:cubicBezTo>
                  <a:pt x="88" y="15"/>
                  <a:pt x="88" y="15"/>
                  <a:pt x="87" y="15"/>
                </a:cubicBezTo>
                <a:cubicBezTo>
                  <a:pt x="85" y="15"/>
                  <a:pt x="83" y="15"/>
                  <a:pt x="80" y="15"/>
                </a:cubicBezTo>
                <a:cubicBezTo>
                  <a:pt x="80" y="15"/>
                  <a:pt x="79" y="15"/>
                  <a:pt x="79" y="16"/>
                </a:cubicBezTo>
                <a:cubicBezTo>
                  <a:pt x="78" y="16"/>
                  <a:pt x="78" y="17"/>
                  <a:pt x="78" y="18"/>
                </a:cubicBezTo>
                <a:cubicBezTo>
                  <a:pt x="78" y="19"/>
                  <a:pt x="78" y="20"/>
                  <a:pt x="78" y="21"/>
                </a:cubicBezTo>
                <a:moveTo>
                  <a:pt x="81" y="15"/>
                </a:moveTo>
                <a:cubicBezTo>
                  <a:pt x="81" y="14"/>
                  <a:pt x="81" y="13"/>
                  <a:pt x="81" y="12"/>
                </a:cubicBezTo>
                <a:cubicBezTo>
                  <a:pt x="81" y="11"/>
                  <a:pt x="80" y="10"/>
                  <a:pt x="79" y="9"/>
                </a:cubicBezTo>
                <a:cubicBezTo>
                  <a:pt x="79" y="8"/>
                  <a:pt x="78" y="8"/>
                  <a:pt x="77" y="8"/>
                </a:cubicBezTo>
                <a:cubicBezTo>
                  <a:pt x="72" y="8"/>
                  <a:pt x="67" y="8"/>
                  <a:pt x="62" y="8"/>
                </a:cubicBezTo>
                <a:cubicBezTo>
                  <a:pt x="61" y="8"/>
                  <a:pt x="60" y="8"/>
                  <a:pt x="59" y="8"/>
                </a:cubicBezTo>
                <a:cubicBezTo>
                  <a:pt x="58" y="9"/>
                  <a:pt x="57" y="10"/>
                  <a:pt x="57" y="11"/>
                </a:cubicBezTo>
                <a:cubicBezTo>
                  <a:pt x="57" y="13"/>
                  <a:pt x="57" y="14"/>
                  <a:pt x="57" y="15"/>
                </a:cubicBezTo>
                <a:moveTo>
                  <a:pt x="88" y="15"/>
                </a:moveTo>
                <a:cubicBezTo>
                  <a:pt x="88" y="12"/>
                  <a:pt x="89" y="10"/>
                  <a:pt x="88" y="7"/>
                </a:cubicBezTo>
                <a:cubicBezTo>
                  <a:pt x="87" y="5"/>
                  <a:pt x="86" y="3"/>
                  <a:pt x="84" y="2"/>
                </a:cubicBezTo>
                <a:cubicBezTo>
                  <a:pt x="82" y="1"/>
                  <a:pt x="80" y="1"/>
                  <a:pt x="78" y="1"/>
                </a:cubicBezTo>
                <a:cubicBezTo>
                  <a:pt x="71" y="1"/>
                  <a:pt x="64" y="0"/>
                  <a:pt x="57" y="1"/>
                </a:cubicBezTo>
                <a:cubicBezTo>
                  <a:pt x="55" y="1"/>
                  <a:pt x="53" y="2"/>
                  <a:pt x="52" y="3"/>
                </a:cubicBezTo>
                <a:cubicBezTo>
                  <a:pt x="50" y="4"/>
                  <a:pt x="50" y="7"/>
                  <a:pt x="50" y="9"/>
                </a:cubicBezTo>
                <a:cubicBezTo>
                  <a:pt x="49" y="11"/>
                  <a:pt x="50" y="13"/>
                  <a:pt x="50" y="15"/>
                </a:cubicBezTo>
                <a:moveTo>
                  <a:pt x="5" y="62"/>
                </a:moveTo>
                <a:cubicBezTo>
                  <a:pt x="5" y="73"/>
                  <a:pt x="5" y="84"/>
                  <a:pt x="5" y="95"/>
                </a:cubicBezTo>
                <a:cubicBezTo>
                  <a:pt x="5" y="97"/>
                  <a:pt x="5" y="100"/>
                  <a:pt x="5" y="102"/>
                </a:cubicBezTo>
                <a:cubicBezTo>
                  <a:pt x="5" y="104"/>
                  <a:pt x="6" y="106"/>
                  <a:pt x="8" y="108"/>
                </a:cubicBezTo>
                <a:cubicBezTo>
                  <a:pt x="9" y="110"/>
                  <a:pt x="12" y="111"/>
                  <a:pt x="14" y="110"/>
                </a:cubicBezTo>
                <a:cubicBezTo>
                  <a:pt x="43" y="110"/>
                  <a:pt x="43" y="110"/>
                  <a:pt x="43" y="110"/>
                </a:cubicBezTo>
                <a:cubicBezTo>
                  <a:pt x="54" y="110"/>
                  <a:pt x="66" y="110"/>
                  <a:pt x="77" y="110"/>
                </a:cubicBezTo>
                <a:cubicBezTo>
                  <a:pt x="86" y="110"/>
                  <a:pt x="94" y="110"/>
                  <a:pt x="102" y="110"/>
                </a:cubicBezTo>
                <a:cubicBezTo>
                  <a:pt x="106" y="110"/>
                  <a:pt x="110" y="110"/>
                  <a:pt x="114" y="110"/>
                </a:cubicBezTo>
                <a:cubicBezTo>
                  <a:pt x="118" y="110"/>
                  <a:pt x="121" y="111"/>
                  <a:pt x="125" y="110"/>
                </a:cubicBezTo>
                <a:cubicBezTo>
                  <a:pt x="127" y="109"/>
                  <a:pt x="129" y="108"/>
                  <a:pt x="130" y="107"/>
                </a:cubicBezTo>
                <a:cubicBezTo>
                  <a:pt x="132" y="105"/>
                  <a:pt x="132" y="103"/>
                  <a:pt x="132" y="100"/>
                </a:cubicBezTo>
                <a:cubicBezTo>
                  <a:pt x="133" y="93"/>
                  <a:pt x="132" y="85"/>
                  <a:pt x="132" y="78"/>
                </a:cubicBezTo>
                <a:cubicBezTo>
                  <a:pt x="132" y="73"/>
                  <a:pt x="132" y="69"/>
                  <a:pt x="132" y="64"/>
                </a:cubicBezTo>
              </a:path>
            </a:pathLst>
          </a:custGeom>
          <a:noFill/>
          <a:ln w="1905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ru-RU" sz="1350"/>
          </a:p>
        </p:txBody>
      </p:sp>
      <p:grpSp>
        <p:nvGrpSpPr>
          <p:cNvPr id="37" name="Group 36">
            <a:extLst>
              <a:ext uri="{FF2B5EF4-FFF2-40B4-BE49-F238E27FC236}">
                <a16:creationId xmlns:a16="http://schemas.microsoft.com/office/drawing/2014/main" id="{7F3BEA49-4211-434A-BD1B-04EE1F21B1D7}"/>
              </a:ext>
            </a:extLst>
          </p:cNvPr>
          <p:cNvGrpSpPr>
            <a:grpSpLocks/>
          </p:cNvGrpSpPr>
          <p:nvPr/>
        </p:nvGrpSpPr>
        <p:grpSpPr bwMode="auto">
          <a:xfrm>
            <a:off x="1016780" y="3033714"/>
            <a:ext cx="1480021" cy="582826"/>
            <a:chOff x="1356833" y="2901950"/>
            <a:chExt cx="1971495" cy="777166"/>
          </a:xfrm>
        </p:grpSpPr>
        <p:sp>
          <p:nvSpPr>
            <p:cNvPr id="35" name="Rectangle 35">
              <a:extLst>
                <a:ext uri="{FF2B5EF4-FFF2-40B4-BE49-F238E27FC236}">
                  <a16:creationId xmlns:a16="http://schemas.microsoft.com/office/drawing/2014/main" id="{0F0DFFDF-0A23-4DF3-BC4A-3D546FFCB5F8}"/>
                </a:ext>
              </a:extLst>
            </p:cNvPr>
            <p:cNvSpPr>
              <a:spLocks noChangeArrowheads="1"/>
            </p:cNvSpPr>
            <p:nvPr/>
          </p:nvSpPr>
          <p:spPr bwMode="auto">
            <a:xfrm>
              <a:off x="2540754" y="2901950"/>
              <a:ext cx="87" cy="27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ru-RU" altLang="ru-RU" sz="1350" dirty="0">
                <a:solidFill>
                  <a:schemeClr val="tx1">
                    <a:lumMod val="75000"/>
                  </a:schemeClr>
                </a:solidFill>
              </a:endParaRPr>
            </a:p>
          </p:txBody>
        </p:sp>
        <p:sp>
          <p:nvSpPr>
            <p:cNvPr id="36" name="Rectangle 36">
              <a:extLst>
                <a:ext uri="{FF2B5EF4-FFF2-40B4-BE49-F238E27FC236}">
                  <a16:creationId xmlns:a16="http://schemas.microsoft.com/office/drawing/2014/main" id="{BBE10422-F816-4549-BC1B-351DA6B2A4AF}"/>
                </a:ext>
              </a:extLst>
            </p:cNvPr>
            <p:cNvSpPr>
              <a:spLocks noChangeArrowheads="1"/>
            </p:cNvSpPr>
            <p:nvPr/>
          </p:nvSpPr>
          <p:spPr bwMode="auto">
            <a:xfrm>
              <a:off x="1356833" y="3078902"/>
              <a:ext cx="1971495" cy="60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ru-RU" altLang="ru-RU" sz="2925" b="1" dirty="0">
                  <a:solidFill>
                    <a:schemeClr val="tx1">
                      <a:lumMod val="75000"/>
                    </a:schemeClr>
                  </a:solidFill>
                  <a:latin typeface="Amatic" panose="02000803000000000000" pitchFamily="2" charset="0"/>
                </a:rPr>
                <a:t>  </a:t>
              </a:r>
              <a:r>
                <a:rPr lang="en-US" altLang="ru-RU" sz="2925" b="1" dirty="0">
                  <a:solidFill>
                    <a:schemeClr val="tx1">
                      <a:lumMod val="75000"/>
                    </a:schemeClr>
                  </a:solidFill>
                  <a:latin typeface="Amatic" panose="02000803000000000000" pitchFamily="2" charset="0"/>
                </a:rPr>
                <a:t>STAF PTJ</a:t>
              </a:r>
              <a:endParaRPr lang="ru-RU" altLang="ru-RU" sz="1350" dirty="0">
                <a:solidFill>
                  <a:schemeClr val="tx1">
                    <a:lumMod val="75000"/>
                  </a:schemeClr>
                </a:solidFill>
              </a:endParaRPr>
            </a:p>
          </p:txBody>
        </p:sp>
      </p:grpSp>
      <p:sp>
        <p:nvSpPr>
          <p:cNvPr id="43" name="Title 24">
            <a:extLst>
              <a:ext uri="{FF2B5EF4-FFF2-40B4-BE49-F238E27FC236}">
                <a16:creationId xmlns:a16="http://schemas.microsoft.com/office/drawing/2014/main" id="{3A857FAD-747D-490F-A821-3EAA380DC0ED}"/>
              </a:ext>
            </a:extLst>
          </p:cNvPr>
          <p:cNvSpPr txBox="1">
            <a:spLocks/>
          </p:cNvSpPr>
          <p:nvPr/>
        </p:nvSpPr>
        <p:spPr>
          <a:xfrm>
            <a:off x="531981" y="368589"/>
            <a:ext cx="7139835" cy="798148"/>
          </a:xfrm>
          <a:prstGeom prst="flowChartAlternateProcess">
            <a:avLst/>
          </a:prstGeom>
          <a:gradFill>
            <a:gsLst>
              <a:gs pos="0">
                <a:schemeClr val="bg1"/>
              </a:gs>
              <a:gs pos="0">
                <a:srgbClr val="C00000"/>
              </a:gs>
              <a:gs pos="100000">
                <a:schemeClr val="tx1">
                  <a:lumMod val="65000"/>
                  <a:lumOff val="35000"/>
                </a:schemeClr>
              </a:gs>
              <a:gs pos="100000">
                <a:schemeClr val="accent1">
                  <a:lumMod val="30000"/>
                  <a:lumOff val="70000"/>
                </a:schemeClr>
              </a:gs>
            </a:gsLst>
            <a:lin ang="5400000" scaled="1"/>
          </a:gra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MY" sz="2100" b="1" spc="-8" dirty="0">
                <a:solidFill>
                  <a:srgbClr val="FFFFFF"/>
                </a:solidFill>
                <a:latin typeface="Gadugi" panose="020B0502040204020203" pitchFamily="34" charset="0"/>
                <a:ea typeface="Gadugi" panose="020B0502040204020203" pitchFamily="34" charset="0"/>
                <a:cs typeface="Calibri"/>
              </a:rPr>
              <a:t>PERANA</a:t>
            </a:r>
            <a:r>
              <a:rPr lang="en-MY" sz="2100" b="1" spc="-4" dirty="0">
                <a:solidFill>
                  <a:srgbClr val="FFFFFF"/>
                </a:solidFill>
                <a:latin typeface="Gadugi" panose="020B0502040204020203" pitchFamily="34" charset="0"/>
                <a:ea typeface="Gadugi" panose="020B0502040204020203" pitchFamily="34" charset="0"/>
                <a:cs typeface="Calibri"/>
              </a:rPr>
              <a:t>N</a:t>
            </a:r>
            <a:r>
              <a:rPr lang="en-MY" sz="2100" b="1" spc="26" dirty="0">
                <a:solidFill>
                  <a:srgbClr val="FFFFFF"/>
                </a:solidFill>
                <a:latin typeface="Gadugi" panose="020B0502040204020203" pitchFamily="34" charset="0"/>
                <a:ea typeface="Gadugi" panose="020B0502040204020203" pitchFamily="34" charset="0"/>
                <a:cs typeface="Calibri"/>
              </a:rPr>
              <a:t> </a:t>
            </a:r>
            <a:r>
              <a:rPr lang="en-MY" sz="2100" b="1" spc="-49" dirty="0">
                <a:solidFill>
                  <a:srgbClr val="FFFFFF"/>
                </a:solidFill>
                <a:latin typeface="Gadugi" panose="020B0502040204020203" pitchFamily="34" charset="0"/>
                <a:ea typeface="Gadugi" panose="020B0502040204020203" pitchFamily="34" charset="0"/>
                <a:cs typeface="Calibri"/>
              </a:rPr>
              <a:t>D</a:t>
            </a:r>
            <a:r>
              <a:rPr lang="en-MY" sz="2100" b="1" spc="-4" dirty="0">
                <a:solidFill>
                  <a:srgbClr val="FFFFFF"/>
                </a:solidFill>
                <a:latin typeface="Gadugi" panose="020B0502040204020203" pitchFamily="34" charset="0"/>
                <a:ea typeface="Gadugi" panose="020B0502040204020203" pitchFamily="34" charset="0"/>
                <a:cs typeface="Calibri"/>
              </a:rPr>
              <a:t>AN </a:t>
            </a:r>
            <a:r>
              <a:rPr lang="en-MY" sz="2100" b="1" spc="-165" dirty="0">
                <a:solidFill>
                  <a:srgbClr val="FFFFFF"/>
                </a:solidFill>
                <a:latin typeface="Gadugi" panose="020B0502040204020203" pitchFamily="34" charset="0"/>
                <a:ea typeface="Gadugi" panose="020B0502040204020203" pitchFamily="34" charset="0"/>
                <a:cs typeface="Calibri"/>
              </a:rPr>
              <a:t>T</a:t>
            </a:r>
            <a:r>
              <a:rPr lang="en-MY" sz="2100" b="1" spc="-4" dirty="0">
                <a:solidFill>
                  <a:srgbClr val="FFFFFF"/>
                </a:solidFill>
                <a:latin typeface="Gadugi" panose="020B0502040204020203" pitchFamily="34" charset="0"/>
                <a:ea typeface="Gadugi" panose="020B0502040204020203" pitchFamily="34" charset="0"/>
                <a:cs typeface="Calibri"/>
              </a:rPr>
              <a:t>AN</a:t>
            </a:r>
            <a:r>
              <a:rPr lang="en-MY" sz="2100" b="1" spc="-15" dirty="0">
                <a:solidFill>
                  <a:srgbClr val="FFFFFF"/>
                </a:solidFill>
                <a:latin typeface="Gadugi" panose="020B0502040204020203" pitchFamily="34" charset="0"/>
                <a:ea typeface="Gadugi" panose="020B0502040204020203" pitchFamily="34" charset="0"/>
                <a:cs typeface="Calibri"/>
              </a:rPr>
              <a:t>G</a:t>
            </a:r>
            <a:r>
              <a:rPr lang="en-MY" sz="2100" b="1" spc="-8" dirty="0">
                <a:solidFill>
                  <a:srgbClr val="FFFFFF"/>
                </a:solidFill>
                <a:latin typeface="Gadugi" panose="020B0502040204020203" pitchFamily="34" charset="0"/>
                <a:ea typeface="Gadugi" panose="020B0502040204020203" pitchFamily="34" charset="0"/>
                <a:cs typeface="Calibri"/>
              </a:rPr>
              <a:t>GUNG</a:t>
            </a:r>
            <a:r>
              <a:rPr lang="en-MY" sz="2100" b="1" spc="-45" dirty="0">
                <a:solidFill>
                  <a:srgbClr val="FFFFFF"/>
                </a:solidFill>
                <a:latin typeface="Gadugi" panose="020B0502040204020203" pitchFamily="34" charset="0"/>
                <a:ea typeface="Gadugi" panose="020B0502040204020203" pitchFamily="34" charset="0"/>
                <a:cs typeface="Calibri"/>
              </a:rPr>
              <a:t>J</a:t>
            </a:r>
            <a:r>
              <a:rPr lang="en-MY" sz="2100" b="1" spc="-86" dirty="0">
                <a:solidFill>
                  <a:srgbClr val="FFFFFF"/>
                </a:solidFill>
                <a:latin typeface="Gadugi" panose="020B0502040204020203" pitchFamily="34" charset="0"/>
                <a:ea typeface="Gadugi" panose="020B0502040204020203" pitchFamily="34" charset="0"/>
                <a:cs typeface="Calibri"/>
              </a:rPr>
              <a:t>A</a:t>
            </a:r>
            <a:r>
              <a:rPr lang="en-MY" sz="2100" b="1" spc="-98" dirty="0">
                <a:solidFill>
                  <a:srgbClr val="FFFFFF"/>
                </a:solidFill>
                <a:latin typeface="Gadugi" panose="020B0502040204020203" pitchFamily="34" charset="0"/>
                <a:ea typeface="Gadugi" panose="020B0502040204020203" pitchFamily="34" charset="0"/>
                <a:cs typeface="Calibri"/>
              </a:rPr>
              <a:t>W</a:t>
            </a:r>
            <a:r>
              <a:rPr lang="en-MY" sz="2100" b="1" spc="-4" dirty="0">
                <a:solidFill>
                  <a:srgbClr val="FFFFFF"/>
                </a:solidFill>
                <a:latin typeface="Gadugi" panose="020B0502040204020203" pitchFamily="34" charset="0"/>
                <a:ea typeface="Gadugi" panose="020B0502040204020203" pitchFamily="34" charset="0"/>
                <a:cs typeface="Calibri"/>
              </a:rPr>
              <a:t>AB </a:t>
            </a:r>
            <a:r>
              <a:rPr lang="en-MY" sz="2100" b="1" spc="-8" dirty="0">
                <a:solidFill>
                  <a:srgbClr val="FFFFFF"/>
                </a:solidFill>
                <a:latin typeface="Gadugi" panose="020B0502040204020203" pitchFamily="34" charset="0"/>
                <a:ea typeface="Gadugi" panose="020B0502040204020203" pitchFamily="34" charset="0"/>
                <a:cs typeface="Calibri"/>
              </a:rPr>
              <a:t>PU</a:t>
            </a:r>
            <a:r>
              <a:rPr lang="en-MY" sz="2100" b="1" spc="-30" dirty="0">
                <a:solidFill>
                  <a:srgbClr val="FFFFFF"/>
                </a:solidFill>
                <a:latin typeface="Gadugi" panose="020B0502040204020203" pitchFamily="34" charset="0"/>
                <a:ea typeface="Gadugi" panose="020B0502040204020203" pitchFamily="34" charset="0"/>
                <a:cs typeface="Calibri"/>
              </a:rPr>
              <a:t>S</a:t>
            </a:r>
            <a:r>
              <a:rPr lang="en-MY" sz="2100" b="1" spc="-169" dirty="0">
                <a:solidFill>
                  <a:srgbClr val="FFFFFF"/>
                </a:solidFill>
                <a:latin typeface="Gadugi" panose="020B0502040204020203" pitchFamily="34" charset="0"/>
                <a:ea typeface="Gadugi" panose="020B0502040204020203" pitchFamily="34" charset="0"/>
                <a:cs typeface="Calibri"/>
              </a:rPr>
              <a:t>A</a:t>
            </a:r>
            <a:r>
              <a:rPr lang="en-MY" sz="2100" b="1" spc="-4" dirty="0">
                <a:solidFill>
                  <a:srgbClr val="FFFFFF"/>
                </a:solidFill>
                <a:latin typeface="Gadugi" panose="020B0502040204020203" pitchFamily="34" charset="0"/>
                <a:ea typeface="Gadugi" panose="020B0502040204020203" pitchFamily="34" charset="0"/>
                <a:cs typeface="Calibri"/>
              </a:rPr>
              <a:t>T  </a:t>
            </a:r>
            <a:r>
              <a:rPr lang="en-MY" sz="2100" b="1" spc="-34" dirty="0">
                <a:solidFill>
                  <a:srgbClr val="FFFFFF"/>
                </a:solidFill>
                <a:latin typeface="Gadugi" panose="020B0502040204020203" pitchFamily="34" charset="0"/>
                <a:ea typeface="Gadugi" panose="020B0502040204020203" pitchFamily="34" charset="0"/>
                <a:cs typeface="Calibri"/>
              </a:rPr>
              <a:t>TANGGUNGJAWAB</a:t>
            </a:r>
            <a:endParaRPr lang="en-MY" sz="2100" b="1" dirty="0">
              <a:solidFill>
                <a:schemeClr val="bg1"/>
              </a:solidFill>
              <a:latin typeface="Gadugi" panose="020B0502040204020203" pitchFamily="34" charset="0"/>
              <a:ea typeface="Gadugi" panose="020B0502040204020203" pitchFamily="34" charset="0"/>
            </a:endParaRPr>
          </a:p>
        </p:txBody>
      </p:sp>
      <p:grpSp>
        <p:nvGrpSpPr>
          <p:cNvPr id="38" name="Group 37">
            <a:extLst>
              <a:ext uri="{FF2B5EF4-FFF2-40B4-BE49-F238E27FC236}">
                <a16:creationId xmlns:a16="http://schemas.microsoft.com/office/drawing/2014/main" id="{BF341807-8796-4BA2-BC43-F951FB12AC2D}"/>
              </a:ext>
            </a:extLst>
          </p:cNvPr>
          <p:cNvGrpSpPr/>
          <p:nvPr/>
        </p:nvGrpSpPr>
        <p:grpSpPr>
          <a:xfrm>
            <a:off x="7671816" y="88000"/>
            <a:ext cx="1494399" cy="479681"/>
            <a:chOff x="3878741" y="5454061"/>
            <a:chExt cx="1494399" cy="479681"/>
          </a:xfrm>
        </p:grpSpPr>
        <p:pic>
          <p:nvPicPr>
            <p:cNvPr id="39" name="Picture 38">
              <a:extLst>
                <a:ext uri="{FF2B5EF4-FFF2-40B4-BE49-F238E27FC236}">
                  <a16:creationId xmlns:a16="http://schemas.microsoft.com/office/drawing/2014/main" id="{92633D36-1DF8-4C0A-9B4F-8083E00679A2}"/>
                </a:ext>
              </a:extLst>
            </p:cNvPr>
            <p:cNvPicPr>
              <a:picLocks noChangeAspect="1"/>
            </p:cNvPicPr>
            <p:nvPr/>
          </p:nvPicPr>
          <p:blipFill>
            <a:blip r:embed="rId2"/>
            <a:srcRect/>
            <a:stretch/>
          </p:blipFill>
          <p:spPr>
            <a:xfrm>
              <a:off x="4824441" y="5454061"/>
              <a:ext cx="548699" cy="479681"/>
            </a:xfrm>
            <a:prstGeom prst="rect">
              <a:avLst/>
            </a:prstGeom>
          </p:spPr>
        </p:pic>
        <p:pic>
          <p:nvPicPr>
            <p:cNvPr id="40" name="Picture 39">
              <a:extLst>
                <a:ext uri="{FF2B5EF4-FFF2-40B4-BE49-F238E27FC236}">
                  <a16:creationId xmlns:a16="http://schemas.microsoft.com/office/drawing/2014/main" id="{84746B50-25CA-40BB-B7BB-1E980D8EE6F9}"/>
                </a:ext>
              </a:extLst>
            </p:cNvPr>
            <p:cNvPicPr>
              <a:picLocks noChangeAspect="1"/>
            </p:cNvPicPr>
            <p:nvPr/>
          </p:nvPicPr>
          <p:blipFill>
            <a:blip r:embed="rId3"/>
            <a:srcRect/>
            <a:stretch/>
          </p:blipFill>
          <p:spPr>
            <a:xfrm>
              <a:off x="3878741" y="5468921"/>
              <a:ext cx="940203" cy="46482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22" presetClass="entr" presetSubtype="8" fill="hold" nodeType="withEffect">
                                  <p:stCondLst>
                                    <p:cond delay="10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par>
                                <p:cTn id="18" presetID="22" presetClass="entr" presetSubtype="8" fill="hold" nodeType="withEffect">
                                  <p:stCondLst>
                                    <p:cond delay="30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8" fill="hold" nodeType="with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22" presetClass="entr" presetSubtype="8" fill="hold" nodeType="withEffect">
                                  <p:stCondLst>
                                    <p:cond delay="70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22" presetClass="entr" presetSubtype="8" fill="hold" nodeType="withEffect">
                                  <p:stCondLst>
                                    <p:cond delay="90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 presetClass="entr" presetSubtype="2" fill="hold" nodeType="withEffect">
                                  <p:stCondLst>
                                    <p:cond delay="25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000" fill="hold"/>
                                        <p:tgtEl>
                                          <p:spTgt spid="24"/>
                                        </p:tgtEl>
                                        <p:attrNameLst>
                                          <p:attrName>ppt_x</p:attrName>
                                        </p:attrNameLst>
                                      </p:cBhvr>
                                      <p:tavLst>
                                        <p:tav tm="0">
                                          <p:val>
                                            <p:strVal val="1+#ppt_w/2"/>
                                          </p:val>
                                        </p:tav>
                                        <p:tav tm="100000">
                                          <p:val>
                                            <p:strVal val="#ppt_x"/>
                                          </p:val>
                                        </p:tav>
                                      </p:tavLst>
                                    </p:anim>
                                    <p:anim calcmode="lin" valueType="num">
                                      <p:cBhvr additive="base">
                                        <p:cTn id="33" dur="1000" fill="hold"/>
                                        <p:tgtEl>
                                          <p:spTgt spid="24"/>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45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000" fill="hold"/>
                                        <p:tgtEl>
                                          <p:spTgt spid="25"/>
                                        </p:tgtEl>
                                        <p:attrNameLst>
                                          <p:attrName>ppt_x</p:attrName>
                                        </p:attrNameLst>
                                      </p:cBhvr>
                                      <p:tavLst>
                                        <p:tav tm="0">
                                          <p:val>
                                            <p:strVal val="1+#ppt_w/2"/>
                                          </p:val>
                                        </p:tav>
                                        <p:tav tm="100000">
                                          <p:val>
                                            <p:strVal val="#ppt_x"/>
                                          </p:val>
                                        </p:tav>
                                      </p:tavLst>
                                    </p:anim>
                                    <p:anim calcmode="lin" valueType="num">
                                      <p:cBhvr additive="base">
                                        <p:cTn id="37" dur="1000" fill="hold"/>
                                        <p:tgtEl>
                                          <p:spTgt spid="25"/>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65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1+#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85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1000" fill="hold"/>
                                        <p:tgtEl>
                                          <p:spTgt spid="27"/>
                                        </p:tgtEl>
                                        <p:attrNameLst>
                                          <p:attrName>ppt_x</p:attrName>
                                        </p:attrNameLst>
                                      </p:cBhvr>
                                      <p:tavLst>
                                        <p:tav tm="0">
                                          <p:val>
                                            <p:strVal val="1+#ppt_w/2"/>
                                          </p:val>
                                        </p:tav>
                                        <p:tav tm="100000">
                                          <p:val>
                                            <p:strVal val="#ppt_x"/>
                                          </p:val>
                                        </p:tav>
                                      </p:tavLst>
                                    </p:anim>
                                    <p:anim calcmode="lin" valueType="num">
                                      <p:cBhvr additive="base">
                                        <p:cTn id="45" dur="1000" fill="hold"/>
                                        <p:tgtEl>
                                          <p:spTgt spid="27"/>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105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1000" fill="hold"/>
                                        <p:tgtEl>
                                          <p:spTgt spid="28"/>
                                        </p:tgtEl>
                                        <p:attrNameLst>
                                          <p:attrName>ppt_x</p:attrName>
                                        </p:attrNameLst>
                                      </p:cBhvr>
                                      <p:tavLst>
                                        <p:tav tm="0">
                                          <p:val>
                                            <p:strVal val="1+#ppt_w/2"/>
                                          </p:val>
                                        </p:tav>
                                        <p:tav tm="100000">
                                          <p:val>
                                            <p:strVal val="#ppt_x"/>
                                          </p:val>
                                        </p:tav>
                                      </p:tavLst>
                                    </p:anim>
                                    <p:anim calcmode="lin" valueType="num">
                                      <p:cBhvr additive="base">
                                        <p:cTn id="49" dur="1000" fill="hold"/>
                                        <p:tgtEl>
                                          <p:spTgt spid="28"/>
                                        </p:tgtEl>
                                        <p:attrNameLst>
                                          <p:attrName>ppt_y</p:attrName>
                                        </p:attrNameLst>
                                      </p:cBhvr>
                                      <p:tavLst>
                                        <p:tav tm="0">
                                          <p:val>
                                            <p:strVal val="#ppt_y"/>
                                          </p:val>
                                        </p:tav>
                                        <p:tav tm="100000">
                                          <p:val>
                                            <p:strVal val="#ppt_y"/>
                                          </p:val>
                                        </p:tav>
                                      </p:tavLst>
                                    </p:anim>
                                  </p:childTnLst>
                                </p:cTn>
                              </p:par>
                              <p:par>
                                <p:cTn id="50" presetID="53" presetClass="entr" presetSubtype="16" fill="hold" nodeType="withEffect">
                                  <p:stCondLst>
                                    <p:cond delay="35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nodeType="withEffect">
                                  <p:stCondLst>
                                    <p:cond delay="55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nodeType="withEffect">
                                  <p:stCondLst>
                                    <p:cond delay="75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par>
                                <p:cTn id="65" presetID="53" presetClass="entr" presetSubtype="16" fill="hold" nodeType="withEffect">
                                  <p:stCondLst>
                                    <p:cond delay="95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53" presetClass="entr" presetSubtype="16" fill="hold" nodeType="withEffect">
                                  <p:stCondLst>
                                    <p:cond delay="1200"/>
                                  </p:stCondLst>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ppt_w</p:attrName>
                                        </p:attrNameLst>
                                      </p:cBhvr>
                                      <p:tavLst>
                                        <p:tav tm="0">
                                          <p:val>
                                            <p:fltVal val="0"/>
                                          </p:val>
                                        </p:tav>
                                        <p:tav tm="100000">
                                          <p:val>
                                            <p:strVal val="#ppt_w"/>
                                          </p:val>
                                        </p:tav>
                                      </p:tavLst>
                                    </p:anim>
                                    <p:anim calcmode="lin" valueType="num">
                                      <p:cBhvr>
                                        <p:cTn id="73" dur="500" fill="hold"/>
                                        <p:tgtEl>
                                          <p:spTgt spid="33"/>
                                        </p:tgtEl>
                                        <p:attrNameLst>
                                          <p:attrName>ppt_h</p:attrName>
                                        </p:attrNameLst>
                                      </p:cBhvr>
                                      <p:tavLst>
                                        <p:tav tm="0">
                                          <p:val>
                                            <p:fltVal val="0"/>
                                          </p:val>
                                        </p:tav>
                                        <p:tav tm="100000">
                                          <p:val>
                                            <p:strVal val="#ppt_h"/>
                                          </p:val>
                                        </p:tav>
                                      </p:tavLst>
                                    </p:anim>
                                    <p:animEffect transition="in" filter="fade">
                                      <p:cBhvr>
                                        <p:cTn id="74" dur="500"/>
                                        <p:tgtEl>
                                          <p:spTgt spid="33"/>
                                        </p:tgtEl>
                                      </p:cBhvr>
                                    </p:animEffect>
                                  </p:childTnLst>
                                </p:cTn>
                              </p:par>
                              <p:par>
                                <p:cTn id="75" presetID="2" presetClass="entr" presetSubtype="2" fill="hold" grpId="0" nodeType="withEffect">
                                  <p:stCondLst>
                                    <p:cond delay="150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1000" fill="hold"/>
                                        <p:tgtEl>
                                          <p:spTgt spid="6"/>
                                        </p:tgtEl>
                                        <p:attrNameLst>
                                          <p:attrName>ppt_x</p:attrName>
                                        </p:attrNameLst>
                                      </p:cBhvr>
                                      <p:tavLst>
                                        <p:tav tm="0">
                                          <p:val>
                                            <p:strVal val="1+#ppt_w/2"/>
                                          </p:val>
                                        </p:tav>
                                        <p:tav tm="100000">
                                          <p:val>
                                            <p:strVal val="#ppt_x"/>
                                          </p:val>
                                        </p:tav>
                                      </p:tavLst>
                                    </p:anim>
                                    <p:anim calcmode="lin" valueType="num">
                                      <p:cBhvr additive="base">
                                        <p:cTn id="78" dur="1000" fill="hold"/>
                                        <p:tgtEl>
                                          <p:spTgt spid="6"/>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150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1000" fill="hold"/>
                                        <p:tgtEl>
                                          <p:spTgt spid="8"/>
                                        </p:tgtEl>
                                        <p:attrNameLst>
                                          <p:attrName>ppt_x</p:attrName>
                                        </p:attrNameLst>
                                      </p:cBhvr>
                                      <p:tavLst>
                                        <p:tav tm="0">
                                          <p:val>
                                            <p:strVal val="1+#ppt_w/2"/>
                                          </p:val>
                                        </p:tav>
                                        <p:tav tm="100000">
                                          <p:val>
                                            <p:strVal val="#ppt_x"/>
                                          </p:val>
                                        </p:tav>
                                      </p:tavLst>
                                    </p:anim>
                                    <p:anim calcmode="lin" valueType="num">
                                      <p:cBhvr additive="base">
                                        <p:cTn id="82" dur="1000" fill="hold"/>
                                        <p:tgtEl>
                                          <p:spTgt spid="8"/>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150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1000" fill="hold"/>
                                        <p:tgtEl>
                                          <p:spTgt spid="11"/>
                                        </p:tgtEl>
                                        <p:attrNameLst>
                                          <p:attrName>ppt_x</p:attrName>
                                        </p:attrNameLst>
                                      </p:cBhvr>
                                      <p:tavLst>
                                        <p:tav tm="0">
                                          <p:val>
                                            <p:strVal val="1+#ppt_w/2"/>
                                          </p:val>
                                        </p:tav>
                                        <p:tav tm="100000">
                                          <p:val>
                                            <p:strVal val="#ppt_x"/>
                                          </p:val>
                                        </p:tav>
                                      </p:tavLst>
                                    </p:anim>
                                    <p:anim calcmode="lin" valueType="num">
                                      <p:cBhvr additive="base">
                                        <p:cTn id="86" dur="1000" fill="hold"/>
                                        <p:tgtEl>
                                          <p:spTgt spid="11"/>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1500"/>
                                  </p:stCondLst>
                                  <p:childTnLst>
                                    <p:set>
                                      <p:cBhvr>
                                        <p:cTn id="88" dur="1" fill="hold">
                                          <p:stCondLst>
                                            <p:cond delay="0"/>
                                          </p:stCondLst>
                                        </p:cTn>
                                        <p:tgtEl>
                                          <p:spTgt spid="15"/>
                                        </p:tgtEl>
                                        <p:attrNameLst>
                                          <p:attrName>style.visibility</p:attrName>
                                        </p:attrNameLst>
                                      </p:cBhvr>
                                      <p:to>
                                        <p:strVal val="visible"/>
                                      </p:to>
                                    </p:set>
                                    <p:anim calcmode="lin" valueType="num">
                                      <p:cBhvr additive="base">
                                        <p:cTn id="89" dur="1000" fill="hold"/>
                                        <p:tgtEl>
                                          <p:spTgt spid="15"/>
                                        </p:tgtEl>
                                        <p:attrNameLst>
                                          <p:attrName>ppt_x</p:attrName>
                                        </p:attrNameLst>
                                      </p:cBhvr>
                                      <p:tavLst>
                                        <p:tav tm="0">
                                          <p:val>
                                            <p:strVal val="1+#ppt_w/2"/>
                                          </p:val>
                                        </p:tav>
                                        <p:tav tm="100000">
                                          <p:val>
                                            <p:strVal val="#ppt_x"/>
                                          </p:val>
                                        </p:tav>
                                      </p:tavLst>
                                    </p:anim>
                                    <p:anim calcmode="lin" valueType="num">
                                      <p:cBhvr additive="base">
                                        <p:cTn id="90" dur="1000" fill="hold"/>
                                        <p:tgtEl>
                                          <p:spTgt spid="15"/>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150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1000" fill="hold"/>
                                        <p:tgtEl>
                                          <p:spTgt spid="16"/>
                                        </p:tgtEl>
                                        <p:attrNameLst>
                                          <p:attrName>ppt_x</p:attrName>
                                        </p:attrNameLst>
                                      </p:cBhvr>
                                      <p:tavLst>
                                        <p:tav tm="0">
                                          <p:val>
                                            <p:strVal val="1+#ppt_w/2"/>
                                          </p:val>
                                        </p:tav>
                                        <p:tav tm="100000">
                                          <p:val>
                                            <p:strVal val="#ppt_x"/>
                                          </p:val>
                                        </p:tav>
                                      </p:tavLst>
                                    </p:anim>
                                    <p:anim calcmode="lin" valueType="num">
                                      <p:cBhvr additive="base">
                                        <p:cTn id="9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1744</TotalTime>
  <Words>2587</Words>
  <Application>Microsoft Office PowerPoint</Application>
  <PresentationFormat>On-screen Show (4:3)</PresentationFormat>
  <Paragraphs>615</Paragraphs>
  <Slides>28</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28</vt:i4>
      </vt:variant>
    </vt:vector>
  </HeadingPairs>
  <TitlesOfParts>
    <vt:vector size="45" baseType="lpstr">
      <vt:lpstr>Abadi</vt:lpstr>
      <vt:lpstr>Amatic</vt:lpstr>
      <vt:lpstr>Arial</vt:lpstr>
      <vt:lpstr>Calibri</vt:lpstr>
      <vt:lpstr>Calibri Light</vt:lpstr>
      <vt:lpstr>Courier New</vt:lpstr>
      <vt:lpstr>Gadugi</vt:lpstr>
      <vt:lpstr>Google Sans</vt:lpstr>
      <vt:lpstr>Lato Light</vt:lpstr>
      <vt:lpstr>Lucida Sans Unicode</vt:lpstr>
      <vt:lpstr>Muli</vt:lpstr>
      <vt:lpstr>Open Sans</vt:lpstr>
      <vt:lpstr>Poppins</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LAPORAN KEDUDUKAN ASET UNIVERSITI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MOHD    AKHI BIN ABU BAKAR</cp:lastModifiedBy>
  <cp:revision>127</cp:revision>
  <dcterms:created xsi:type="dcterms:W3CDTF">2020-09-22T10:11:50Z</dcterms:created>
  <dcterms:modified xsi:type="dcterms:W3CDTF">2022-08-09T03:05:37Z</dcterms:modified>
</cp:coreProperties>
</file>